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4"/>
  </p:notesMasterIdLst>
  <p:sldIdLst>
    <p:sldId id="256" r:id="rId2"/>
    <p:sldId id="263" r:id="rId3"/>
    <p:sldId id="257" r:id="rId4"/>
    <p:sldId id="261" r:id="rId5"/>
    <p:sldId id="266" r:id="rId6"/>
    <p:sldId id="259" r:id="rId7"/>
    <p:sldId id="264" r:id="rId8"/>
    <p:sldId id="265" r:id="rId9"/>
    <p:sldId id="269" r:id="rId10"/>
    <p:sldId id="267" r:id="rId11"/>
    <p:sldId id="268" r:id="rId12"/>
    <p:sldId id="258" r:id="rId13"/>
    <p:sldId id="271" r:id="rId14"/>
    <p:sldId id="272" r:id="rId15"/>
    <p:sldId id="270" r:id="rId16"/>
    <p:sldId id="274" r:id="rId17"/>
    <p:sldId id="298" r:id="rId18"/>
    <p:sldId id="299" r:id="rId19"/>
    <p:sldId id="300" r:id="rId20"/>
    <p:sldId id="301" r:id="rId21"/>
    <p:sldId id="302" r:id="rId22"/>
    <p:sldId id="303" r:id="rId23"/>
    <p:sldId id="315" r:id="rId24"/>
    <p:sldId id="305" r:id="rId25"/>
    <p:sldId id="306" r:id="rId26"/>
    <p:sldId id="307" r:id="rId27"/>
    <p:sldId id="308" r:id="rId28"/>
    <p:sldId id="309" r:id="rId29"/>
    <p:sldId id="310" r:id="rId30"/>
    <p:sldId id="311" r:id="rId31"/>
    <p:sldId id="313" r:id="rId32"/>
    <p:sldId id="314" r:id="rId33"/>
    <p:sldId id="281" r:id="rId34"/>
    <p:sldId id="294" r:id="rId35"/>
    <p:sldId id="283" r:id="rId36"/>
    <p:sldId id="295" r:id="rId37"/>
    <p:sldId id="312" r:id="rId38"/>
    <p:sldId id="285" r:id="rId39"/>
    <p:sldId id="296" r:id="rId40"/>
    <p:sldId id="297" r:id="rId41"/>
    <p:sldId id="287" r:id="rId42"/>
    <p:sldId id="273"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83508" autoAdjust="0"/>
  </p:normalViewPr>
  <p:slideViewPr>
    <p:cSldViewPr snapToGrid="0">
      <p:cViewPr varScale="1">
        <p:scale>
          <a:sx n="57" d="100"/>
          <a:sy n="57" d="100"/>
        </p:scale>
        <p:origin x="952" y="4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94DF1F-27BB-4305-B4F0-4E080271F6E7}" type="datetimeFigureOut">
              <a:rPr lang="en-US" smtClean="0"/>
              <a:t>2/22/2019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B75A71-1287-41BA-AAC7-F2BF104C9DCF}" type="slidenum">
              <a:rPr lang="en-US" smtClean="0"/>
              <a:t>‹#›</a:t>
            </a:fld>
            <a:endParaRPr lang="en-US"/>
          </a:p>
        </p:txBody>
      </p:sp>
    </p:spTree>
    <p:extLst>
      <p:ext uri="{BB962C8B-B14F-4D97-AF65-F5344CB8AC3E}">
        <p14:creationId xmlns:p14="http://schemas.microsoft.com/office/powerpoint/2010/main" val="2339884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B75A71-1287-41BA-AAC7-F2BF104C9DCF}" type="slidenum">
              <a:rPr lang="en-US" smtClean="0"/>
              <a:t>1</a:t>
            </a:fld>
            <a:endParaRPr lang="en-US"/>
          </a:p>
        </p:txBody>
      </p:sp>
    </p:spTree>
    <p:extLst>
      <p:ext uri="{BB962C8B-B14F-4D97-AF65-F5344CB8AC3E}">
        <p14:creationId xmlns:p14="http://schemas.microsoft.com/office/powerpoint/2010/main" val="3571951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2018: the optimal estimated range of seasonal irrigation requirement to achieve maximum yield was between 7.5 and 8.0 inches</a:t>
            </a:r>
          </a:p>
          <a:p>
            <a:r>
              <a:rPr lang="en-US" sz="1200" kern="1200" dirty="0" smtClean="0">
                <a:solidFill>
                  <a:schemeClr val="tx1"/>
                </a:solidFill>
                <a:effectLst/>
                <a:latin typeface="+mn-lt"/>
                <a:ea typeface="+mn-ea"/>
                <a:cs typeface="+mn-cs"/>
              </a:rPr>
              <a:t>(calibrated TAPS</a:t>
            </a:r>
            <a:r>
              <a:rPr lang="en-US" sz="1200" kern="1200" baseline="0" dirty="0" smtClean="0">
                <a:solidFill>
                  <a:schemeClr val="tx1"/>
                </a:solidFill>
                <a:effectLst/>
                <a:latin typeface="+mn-lt"/>
                <a:ea typeface="+mn-ea"/>
                <a:cs typeface="+mn-cs"/>
              </a:rPr>
              <a:t> ET data)</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7 teams exceeded the range</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11 teams were below the range</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1 team was in range</a:t>
            </a:r>
            <a:endParaRPr lang="en-US" dirty="0"/>
          </a:p>
        </p:txBody>
      </p:sp>
      <p:sp>
        <p:nvSpPr>
          <p:cNvPr id="4" name="Slide Number Placeholder 3"/>
          <p:cNvSpPr>
            <a:spLocks noGrp="1"/>
          </p:cNvSpPr>
          <p:nvPr>
            <p:ph type="sldNum" sz="quarter" idx="10"/>
          </p:nvPr>
        </p:nvSpPr>
        <p:spPr/>
        <p:txBody>
          <a:bodyPr/>
          <a:lstStyle/>
          <a:p>
            <a:fld id="{7CB75A71-1287-41BA-AAC7-F2BF104C9DCF}" type="slidenum">
              <a:rPr lang="en-US" smtClean="0"/>
              <a:t>10</a:t>
            </a:fld>
            <a:endParaRPr lang="en-US"/>
          </a:p>
        </p:txBody>
      </p:sp>
    </p:spTree>
    <p:extLst>
      <p:ext uri="{BB962C8B-B14F-4D97-AF65-F5344CB8AC3E}">
        <p14:creationId xmlns:p14="http://schemas.microsoft.com/office/powerpoint/2010/main" val="2491284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Corn prices hit high in Late spring</a:t>
            </a:r>
          </a:p>
          <a:p>
            <a:pPr marL="171450" indent="-171450">
              <a:buFont typeface="Arial" panose="020B0604020202020204" pitchFamily="34" charset="0"/>
              <a:buChar char="•"/>
            </a:pPr>
            <a:r>
              <a:rPr lang="en-US" dirty="0" smtClean="0"/>
              <a:t>Base Price was $3.26</a:t>
            </a:r>
            <a:r>
              <a:rPr lang="en-US" baseline="0" dirty="0" smtClean="0"/>
              <a:t> Plus </a:t>
            </a:r>
            <a:r>
              <a:rPr lang="en-US" dirty="0" smtClean="0"/>
              <a:t>$0.01 tariff payment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Farm 13 was able to capture $0.34 a bushel over the base price for its 772,845 bushels of production netting an added value of $262,767.30.   </a:t>
            </a:r>
            <a:r>
              <a:rPr lang="en-US" sz="1200" kern="1200" dirty="0" smtClean="0">
                <a:solidFill>
                  <a:schemeClr val="tx1"/>
                </a:solidFill>
                <a:effectLst/>
                <a:latin typeface="+mn-lt"/>
                <a:ea typeface="+mn-ea"/>
                <a:cs typeface="+mn-cs"/>
                <a:sym typeface="Wingdings" panose="05000000000000000000" pitchFamily="2" charset="2"/>
              </a:rPr>
              <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sym typeface="Wingdings" panose="05000000000000000000" pitchFamily="2" charset="2"/>
              </a:rPr>
              <a:t>20% of farms did no marketing – just sold at the</a:t>
            </a:r>
            <a:r>
              <a:rPr lang="en-US" sz="1200" kern="1200" baseline="0" dirty="0" smtClean="0">
                <a:solidFill>
                  <a:schemeClr val="tx1"/>
                </a:solidFill>
                <a:effectLst/>
                <a:latin typeface="+mn-lt"/>
                <a:ea typeface="+mn-ea"/>
                <a:cs typeface="+mn-cs"/>
                <a:sym typeface="Wingdings" panose="05000000000000000000" pitchFamily="2" charset="2"/>
              </a:rPr>
              <a:t> end.</a:t>
            </a:r>
            <a:endParaRPr lang="en-US" sz="1200" kern="1200" dirty="0" smtClean="0">
              <a:solidFill>
                <a:schemeClr val="tx1"/>
              </a:solidFill>
              <a:effectLst/>
              <a:latin typeface="+mn-lt"/>
              <a:ea typeface="+mn-ea"/>
              <a:cs typeface="+mn-cs"/>
              <a:sym typeface="Wingdings" panose="05000000000000000000" pitchFamily="2" charset="2"/>
            </a:endParaRPr>
          </a:p>
          <a:p>
            <a:endParaRPr lang="en-US" dirty="0"/>
          </a:p>
        </p:txBody>
      </p:sp>
      <p:sp>
        <p:nvSpPr>
          <p:cNvPr id="4" name="Slide Number Placeholder 3"/>
          <p:cNvSpPr>
            <a:spLocks noGrp="1"/>
          </p:cNvSpPr>
          <p:nvPr>
            <p:ph type="sldNum" sz="quarter" idx="10"/>
          </p:nvPr>
        </p:nvSpPr>
        <p:spPr/>
        <p:txBody>
          <a:bodyPr/>
          <a:lstStyle/>
          <a:p>
            <a:fld id="{7CB75A71-1287-41BA-AAC7-F2BF104C9DCF}" type="slidenum">
              <a:rPr lang="en-US" smtClean="0"/>
              <a:t>11</a:t>
            </a:fld>
            <a:endParaRPr lang="en-US"/>
          </a:p>
        </p:txBody>
      </p:sp>
    </p:spTree>
    <p:extLst>
      <p:ext uri="{BB962C8B-B14F-4D97-AF65-F5344CB8AC3E}">
        <p14:creationId xmlns:p14="http://schemas.microsoft.com/office/powerpoint/2010/main" val="3821145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Grower Panel</a:t>
            </a:r>
          </a:p>
          <a:p>
            <a:r>
              <a:rPr lang="en-US" dirty="0" smtClean="0"/>
              <a:t>Interesting Points</a:t>
            </a:r>
          </a:p>
          <a:p>
            <a:r>
              <a:rPr lang="en-US" dirty="0" smtClean="0"/>
              <a:t>-different</a:t>
            </a:r>
            <a:r>
              <a:rPr lang="en-US" baseline="0" dirty="0" smtClean="0"/>
              <a:t> decision making processes</a:t>
            </a:r>
          </a:p>
          <a:p>
            <a:r>
              <a:rPr lang="en-US" baseline="0" dirty="0" smtClean="0"/>
              <a:t>-no one else had sold any grain at this point…. That’s when people started to take note of the NDEQ team!</a:t>
            </a:r>
            <a:endParaRPr lang="en-US" dirty="0"/>
          </a:p>
        </p:txBody>
      </p:sp>
      <p:sp>
        <p:nvSpPr>
          <p:cNvPr id="4" name="Slide Number Placeholder 3"/>
          <p:cNvSpPr>
            <a:spLocks noGrp="1"/>
          </p:cNvSpPr>
          <p:nvPr>
            <p:ph type="sldNum" sz="quarter" idx="10"/>
          </p:nvPr>
        </p:nvSpPr>
        <p:spPr/>
        <p:txBody>
          <a:bodyPr/>
          <a:lstStyle/>
          <a:p>
            <a:fld id="{7CB75A71-1287-41BA-AAC7-F2BF104C9DCF}" type="slidenum">
              <a:rPr lang="en-US" smtClean="0"/>
              <a:t>12</a:t>
            </a:fld>
            <a:endParaRPr lang="en-US"/>
          </a:p>
        </p:txBody>
      </p:sp>
    </p:spTree>
    <p:extLst>
      <p:ext uri="{BB962C8B-B14F-4D97-AF65-F5344CB8AC3E}">
        <p14:creationId xmlns:p14="http://schemas.microsoft.com/office/powerpoint/2010/main" val="1437571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B75A71-1287-41BA-AAC7-F2BF104C9DCF}" type="slidenum">
              <a:rPr lang="en-US" smtClean="0"/>
              <a:t>13</a:t>
            </a:fld>
            <a:endParaRPr lang="en-US"/>
          </a:p>
        </p:txBody>
      </p:sp>
    </p:spTree>
    <p:extLst>
      <p:ext uri="{BB962C8B-B14F-4D97-AF65-F5344CB8AC3E}">
        <p14:creationId xmlns:p14="http://schemas.microsoft.com/office/powerpoint/2010/main" val="424834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B75A71-1287-41BA-AAC7-F2BF104C9DCF}" type="slidenum">
              <a:rPr lang="en-US" smtClean="0"/>
              <a:t>14</a:t>
            </a:fld>
            <a:endParaRPr lang="en-US"/>
          </a:p>
        </p:txBody>
      </p:sp>
    </p:spTree>
    <p:extLst>
      <p:ext uri="{BB962C8B-B14F-4D97-AF65-F5344CB8AC3E}">
        <p14:creationId xmlns:p14="http://schemas.microsoft.com/office/powerpoint/2010/main" val="1387604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time to put ourselves</a:t>
            </a:r>
            <a:r>
              <a:rPr lang="en-US" baseline="0" dirty="0" smtClean="0"/>
              <a:t> in other’s shoes has provided perspective we wouldn’t have had without this experience</a:t>
            </a:r>
          </a:p>
          <a:p>
            <a:endParaRPr lang="en-US" baseline="0" dirty="0" smtClean="0"/>
          </a:p>
          <a:p>
            <a:pPr marL="171450" indent="-171450">
              <a:buFont typeface="Arial" panose="020B0604020202020204" pitchFamily="34" charset="0"/>
              <a:buChar char="•"/>
            </a:pPr>
            <a:r>
              <a:rPr lang="en-US" baseline="0" dirty="0" smtClean="0"/>
              <a:t>Timing and external factors require the ability to adjust on the fly.</a:t>
            </a:r>
          </a:p>
          <a:p>
            <a:pPr marL="171450" indent="-171450">
              <a:buFont typeface="Arial" panose="020B0604020202020204" pitchFamily="34" charset="0"/>
              <a:buChar char="•"/>
            </a:pPr>
            <a:r>
              <a:rPr lang="en-US" baseline="0" dirty="0" smtClean="0"/>
              <a:t>More complicated than simply reducing N applied</a:t>
            </a:r>
          </a:p>
          <a:p>
            <a:pPr marL="171450" indent="-171450">
              <a:buFont typeface="Arial" panose="020B0604020202020204" pitchFamily="34" charset="0"/>
              <a:buChar char="•"/>
            </a:pPr>
            <a:r>
              <a:rPr lang="en-US" baseline="0" dirty="0" smtClean="0"/>
              <a:t>Movement towards efficiency and profitability is essential in addition to soil health </a:t>
            </a:r>
            <a:r>
              <a:rPr lang="en-US" baseline="0" dirty="0" smtClean="0">
                <a:sym typeface="Wingdings" panose="05000000000000000000" pitchFamily="2" charset="2"/>
              </a:rPr>
              <a:t> N &amp; H2O will naturally fall into line</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CB75A71-1287-41BA-AAC7-F2BF104C9DCF}" type="slidenum">
              <a:rPr lang="en-US" smtClean="0"/>
              <a:t>15</a:t>
            </a:fld>
            <a:endParaRPr lang="en-US"/>
          </a:p>
        </p:txBody>
      </p:sp>
    </p:spTree>
    <p:extLst>
      <p:ext uri="{BB962C8B-B14F-4D97-AF65-F5344CB8AC3E}">
        <p14:creationId xmlns:p14="http://schemas.microsoft.com/office/powerpoint/2010/main" val="2826270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KP:</a:t>
            </a:r>
          </a:p>
          <a:p>
            <a:r>
              <a:rPr lang="en-US" dirty="0" smtClean="0"/>
              <a:t>Give a brief overview of different agencies</a:t>
            </a:r>
            <a:r>
              <a:rPr lang="en-US" baseline="0" dirty="0" smtClean="0"/>
              <a:t> in charge of water management</a:t>
            </a:r>
          </a:p>
          <a:p>
            <a:r>
              <a:rPr lang="en-US" baseline="0" dirty="0" smtClean="0"/>
              <a:t>Note the hydrologic connection between surface and groundwater</a:t>
            </a:r>
          </a:p>
          <a:p>
            <a:r>
              <a:rPr lang="en-US" baseline="0" dirty="0" smtClean="0"/>
              <a:t>Note Source water program – 1 line overview referencing Sam</a:t>
            </a:r>
          </a:p>
          <a:p>
            <a:r>
              <a:rPr lang="en-US" baseline="0" dirty="0" smtClean="0"/>
              <a:t>Note 319 program – 1 line overview referencing Carla</a:t>
            </a:r>
            <a:endParaRPr lang="en-US" dirty="0"/>
          </a:p>
        </p:txBody>
      </p:sp>
      <p:sp>
        <p:nvSpPr>
          <p:cNvPr id="4" name="Slide Number Placeholder 3"/>
          <p:cNvSpPr>
            <a:spLocks noGrp="1"/>
          </p:cNvSpPr>
          <p:nvPr>
            <p:ph type="sldNum" sz="quarter" idx="10"/>
          </p:nvPr>
        </p:nvSpPr>
        <p:spPr/>
        <p:txBody>
          <a:bodyPr/>
          <a:lstStyle/>
          <a:p>
            <a:fld id="{7CB75A71-1287-41BA-AAC7-F2BF104C9DCF}" type="slidenum">
              <a:rPr lang="en-US" smtClean="0"/>
              <a:t>16</a:t>
            </a:fld>
            <a:endParaRPr lang="en-US"/>
          </a:p>
        </p:txBody>
      </p:sp>
    </p:spTree>
    <p:extLst>
      <p:ext uri="{BB962C8B-B14F-4D97-AF65-F5344CB8AC3E}">
        <p14:creationId xmlns:p14="http://schemas.microsoft.com/office/powerpoint/2010/main" val="3808362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0A81E-22AE-4DDD-AE1E-993B1F2EA5C3}" type="slidenum">
              <a:rPr lang="en-US" smtClean="0"/>
              <a:t>17</a:t>
            </a:fld>
            <a:endParaRPr lang="en-US"/>
          </a:p>
        </p:txBody>
      </p:sp>
    </p:spTree>
    <p:extLst>
      <p:ext uri="{BB962C8B-B14F-4D97-AF65-F5344CB8AC3E}">
        <p14:creationId xmlns:p14="http://schemas.microsoft.com/office/powerpoint/2010/main" val="2121308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0A81E-22AE-4DDD-AE1E-993B1F2EA5C3}" type="slidenum">
              <a:rPr lang="en-US" smtClean="0"/>
              <a:t>18</a:t>
            </a:fld>
            <a:endParaRPr lang="en-US"/>
          </a:p>
        </p:txBody>
      </p:sp>
    </p:spTree>
    <p:extLst>
      <p:ext uri="{BB962C8B-B14F-4D97-AF65-F5344CB8AC3E}">
        <p14:creationId xmlns:p14="http://schemas.microsoft.com/office/powerpoint/2010/main" val="3063045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C80A81E-22AE-4DDD-AE1E-993B1F2EA5C3}" type="slidenum">
              <a:rPr lang="en-US" smtClean="0"/>
              <a:t>21</a:t>
            </a:fld>
            <a:endParaRPr lang="en-US"/>
          </a:p>
        </p:txBody>
      </p:sp>
    </p:spTree>
    <p:extLst>
      <p:ext uri="{BB962C8B-B14F-4D97-AF65-F5344CB8AC3E}">
        <p14:creationId xmlns:p14="http://schemas.microsoft.com/office/powerpoint/2010/main" val="629690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TAPS is a competition</a:t>
            </a:r>
            <a:r>
              <a:rPr lang="en-US" sz="1200" kern="1200" baseline="0" dirty="0" smtClean="0">
                <a:solidFill>
                  <a:schemeClr val="tx1"/>
                </a:solidFill>
                <a:effectLst/>
                <a:latin typeface="+mn-lt"/>
                <a:ea typeface="+mn-ea"/>
                <a:cs typeface="+mn-cs"/>
              </a:rPr>
              <a:t> organized by UNL Extension and NEWBA</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This year there was a corn and sorghum competition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Promotes efficiency and profitability while providing interaction among all those involved in the production and/or the business of agriculture production.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 farming competition where 20 teams from NE &amp; KS make management decisions on .4 acre plots extrapolated to mimic a 3,000 acre farm.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CB75A71-1287-41BA-AAC7-F2BF104C9DCF}" type="slidenum">
              <a:rPr lang="en-US" smtClean="0"/>
              <a:t>2</a:t>
            </a:fld>
            <a:endParaRPr lang="en-US"/>
          </a:p>
        </p:txBody>
      </p:sp>
    </p:spTree>
    <p:extLst>
      <p:ext uri="{BB962C8B-B14F-4D97-AF65-F5344CB8AC3E}">
        <p14:creationId xmlns:p14="http://schemas.microsoft.com/office/powerpoint/2010/main" val="1460135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0A81E-22AE-4DDD-AE1E-993B1F2EA5C3}" type="slidenum">
              <a:rPr lang="en-US" smtClean="0"/>
              <a:t>22</a:t>
            </a:fld>
            <a:endParaRPr lang="en-US"/>
          </a:p>
        </p:txBody>
      </p:sp>
    </p:spTree>
    <p:extLst>
      <p:ext uri="{BB962C8B-B14F-4D97-AF65-F5344CB8AC3E}">
        <p14:creationId xmlns:p14="http://schemas.microsoft.com/office/powerpoint/2010/main" val="1501229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Pekarek</a:t>
            </a:r>
          </a:p>
          <a:p>
            <a:r>
              <a:rPr lang="en-US" b="0" dirty="0" smtClean="0"/>
              <a:t>In</a:t>
            </a:r>
            <a:r>
              <a:rPr lang="en-US" b="0" baseline="0" dirty="0" smtClean="0"/>
              <a:t> Nebraska, </a:t>
            </a:r>
            <a:r>
              <a:rPr lang="en-US" sz="1300" dirty="0" smtClean="0"/>
              <a:t>The Nebraska Department of Environmental Quality (NDEQ) is charged with monitoring, assessing, and to the extent possible, managing the state’s water resources. The purpose of this work is to protect and maintain good quality water and encourage or execute activities to improve poor water quality. Monitoring is done on the over 18,000 miles of flowing rivers and streams, our greater than 280,000 acres of surface water in lakes and reservoirs, and the vast storage of groundwater in Nebraska’s aquifers. </a:t>
            </a:r>
            <a:endParaRPr lang="en-US" b="0" dirty="0" smtClean="0"/>
          </a:p>
          <a:p>
            <a:endParaRPr lang="en-US" b="1" dirty="0" smtClean="0"/>
          </a:p>
          <a:p>
            <a:r>
              <a:rPr lang="en-US" b="1" dirty="0" smtClean="0"/>
              <a:t>Cost of Testing a Private Drinking Water Supply</a:t>
            </a:r>
            <a:endParaRPr lang="en-US" dirty="0" smtClean="0"/>
          </a:p>
          <a:p>
            <a:r>
              <a:rPr lang="en-US" dirty="0" smtClean="0"/>
              <a:t>There is no single test to determine the safety of drinking water. It would be costly, and in most cases unnecessary, to test a private water well for the nearly 100 contaminants for which public water supplies are required to test. For example, the price for a complete water analysis at the Nebraska Department of Health and Human Services laboratory is currently $3,827.00. Users of private drinking water wells must decide which contaminants to test for and must order tests accordingly. A water-testing laboratory will only test for contaminants specifically requested.</a:t>
            </a:r>
          </a:p>
          <a:p>
            <a:endParaRPr lang="en-US" dirty="0" smtClean="0"/>
          </a:p>
          <a:p>
            <a:r>
              <a:rPr lang="en-US" dirty="0" smtClean="0"/>
              <a:t>At the very least, have the water tested for bacteria and nitrate. Keep in mind that tests for bacteria and nitrate do not guarantee the water is safe or desirable for domestic use, as other contaminants could be present. Have tests conducted for other substances when specific contaminants are suspected. Some laboratories offer multi-parameter packages that include tests for the most common contaminants of concern. In many situations, these can be good options.</a:t>
            </a:r>
          </a:p>
          <a:p>
            <a:endParaRPr lang="en-US" dirty="0"/>
          </a:p>
        </p:txBody>
      </p:sp>
      <p:sp>
        <p:nvSpPr>
          <p:cNvPr id="4" name="Slide Number Placeholder 3"/>
          <p:cNvSpPr>
            <a:spLocks noGrp="1"/>
          </p:cNvSpPr>
          <p:nvPr>
            <p:ph type="sldNum" sz="quarter" idx="10"/>
          </p:nvPr>
        </p:nvSpPr>
        <p:spPr/>
        <p:txBody>
          <a:bodyPr/>
          <a:lstStyle/>
          <a:p>
            <a:fld id="{7CB75A71-1287-41BA-AAC7-F2BF104C9DCF}" type="slidenum">
              <a:rPr lang="en-US" smtClean="0"/>
              <a:t>31</a:t>
            </a:fld>
            <a:endParaRPr lang="en-US"/>
          </a:p>
        </p:txBody>
      </p:sp>
    </p:spTree>
    <p:extLst>
      <p:ext uri="{BB962C8B-B14F-4D97-AF65-F5344CB8AC3E}">
        <p14:creationId xmlns:p14="http://schemas.microsoft.com/office/powerpoint/2010/main" val="2965955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B75A71-1287-41BA-AAC7-F2BF104C9DCF}" type="slidenum">
              <a:rPr lang="en-US" smtClean="0"/>
              <a:t>32</a:t>
            </a:fld>
            <a:endParaRPr lang="en-US"/>
          </a:p>
        </p:txBody>
      </p:sp>
    </p:spTree>
    <p:extLst>
      <p:ext uri="{BB962C8B-B14F-4D97-AF65-F5344CB8AC3E}">
        <p14:creationId xmlns:p14="http://schemas.microsoft.com/office/powerpoint/2010/main" val="3461497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Carla</a:t>
            </a:r>
          </a:p>
          <a:p>
            <a:pPr marL="171450" indent="-171450">
              <a:buFont typeface="Arial" panose="020B0604020202020204" pitchFamily="34" charset="0"/>
              <a:buChar char="•"/>
            </a:pPr>
            <a:r>
              <a:rPr lang="en-US" dirty="0" smtClean="0"/>
              <a:t>Drinking water map of</a:t>
            </a:r>
            <a:r>
              <a:rPr lang="en-US" baseline="0" dirty="0" smtClean="0"/>
              <a:t> administrative order or AWIN MAP</a:t>
            </a:r>
          </a:p>
          <a:p>
            <a:pPr marL="171450" indent="-171450">
              <a:buFont typeface="Arial" panose="020B0604020202020204" pitchFamily="34" charset="0"/>
              <a:buChar char="•"/>
            </a:pPr>
            <a:r>
              <a:rPr lang="en-US" baseline="0" dirty="0" smtClean="0"/>
              <a:t>$$$ Image from Groundwater Foundation</a:t>
            </a:r>
            <a:endParaRPr lang="en-US" dirty="0"/>
          </a:p>
        </p:txBody>
      </p:sp>
      <p:sp>
        <p:nvSpPr>
          <p:cNvPr id="4" name="Slide Number Placeholder 3"/>
          <p:cNvSpPr>
            <a:spLocks noGrp="1"/>
          </p:cNvSpPr>
          <p:nvPr>
            <p:ph type="sldNum" sz="quarter" idx="10"/>
          </p:nvPr>
        </p:nvSpPr>
        <p:spPr/>
        <p:txBody>
          <a:bodyPr/>
          <a:lstStyle/>
          <a:p>
            <a:fld id="{7CB75A71-1287-41BA-AAC7-F2BF104C9DCF}" type="slidenum">
              <a:rPr lang="en-US" smtClean="0"/>
              <a:t>33</a:t>
            </a:fld>
            <a:endParaRPr lang="en-US"/>
          </a:p>
        </p:txBody>
      </p:sp>
    </p:spTree>
    <p:extLst>
      <p:ext uri="{BB962C8B-B14F-4D97-AF65-F5344CB8AC3E}">
        <p14:creationId xmlns:p14="http://schemas.microsoft.com/office/powerpoint/2010/main" val="4234650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Carla</a:t>
            </a:r>
          </a:p>
          <a:p>
            <a:pPr marL="171450" indent="-171450">
              <a:buFont typeface="Arial" panose="020B0604020202020204" pitchFamily="34" charset="0"/>
              <a:buChar char="•"/>
            </a:pPr>
            <a:r>
              <a:rPr lang="en-US" dirty="0" smtClean="0"/>
              <a:t>USGS</a:t>
            </a:r>
            <a:r>
              <a:rPr lang="en-US" baseline="0" dirty="0" smtClean="0"/>
              <a:t> Blue Map from Carla – vulnerability map for groundwater – replace current map</a:t>
            </a:r>
            <a:endParaRPr lang="en-US" dirty="0"/>
          </a:p>
        </p:txBody>
      </p:sp>
      <p:sp>
        <p:nvSpPr>
          <p:cNvPr id="4" name="Slide Number Placeholder 3"/>
          <p:cNvSpPr>
            <a:spLocks noGrp="1"/>
          </p:cNvSpPr>
          <p:nvPr>
            <p:ph type="sldNum" sz="quarter" idx="10"/>
          </p:nvPr>
        </p:nvSpPr>
        <p:spPr/>
        <p:txBody>
          <a:bodyPr/>
          <a:lstStyle/>
          <a:p>
            <a:fld id="{7CB75A71-1287-41BA-AAC7-F2BF104C9DCF}" type="slidenum">
              <a:rPr lang="en-US" smtClean="0"/>
              <a:t>34</a:t>
            </a:fld>
            <a:endParaRPr lang="en-US"/>
          </a:p>
        </p:txBody>
      </p:sp>
    </p:spTree>
    <p:extLst>
      <p:ext uri="{BB962C8B-B14F-4D97-AF65-F5344CB8AC3E}">
        <p14:creationId xmlns:p14="http://schemas.microsoft.com/office/powerpoint/2010/main" val="43623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Carla</a:t>
            </a:r>
          </a:p>
          <a:p>
            <a:pPr marL="171450" indent="-171450">
              <a:buFont typeface="Arial" panose="020B0604020202020204" pitchFamily="34" charset="0"/>
              <a:buChar char="•"/>
            </a:pPr>
            <a:r>
              <a:rPr lang="en-US" dirty="0" smtClean="0"/>
              <a:t>Township</a:t>
            </a:r>
            <a:r>
              <a:rPr lang="en-US" baseline="0" dirty="0" smtClean="0"/>
              <a:t> Map with domestic wells and major cities </a:t>
            </a:r>
            <a:r>
              <a:rPr lang="en-US" baseline="0" dirty="0" err="1" smtClean="0"/>
              <a:t>overlayed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CB75A71-1287-41BA-AAC7-F2BF104C9DCF}" type="slidenum">
              <a:rPr lang="en-US" smtClean="0"/>
              <a:t>35</a:t>
            </a:fld>
            <a:endParaRPr lang="en-US"/>
          </a:p>
        </p:txBody>
      </p:sp>
    </p:spTree>
    <p:extLst>
      <p:ext uri="{BB962C8B-B14F-4D97-AF65-F5344CB8AC3E}">
        <p14:creationId xmlns:p14="http://schemas.microsoft.com/office/powerpoint/2010/main" val="3408320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Carla’s Project overviews (multiple slides)</a:t>
            </a:r>
          </a:p>
          <a:p>
            <a:pPr marL="171450" indent="-171450">
              <a:buFont typeface="Arial" panose="020B0604020202020204" pitchFamily="34" charset="0"/>
              <a:buChar char="•"/>
            </a:pPr>
            <a:r>
              <a:rPr lang="en-US" dirty="0" smtClean="0"/>
              <a:t>Plan Map</a:t>
            </a:r>
          </a:p>
          <a:p>
            <a:pPr marL="171450" indent="-171450">
              <a:buFont typeface="Arial" panose="020B0604020202020204" pitchFamily="34" charset="0"/>
              <a:buChar char="•"/>
            </a:pPr>
            <a:r>
              <a:rPr lang="en-US" dirty="0" smtClean="0"/>
              <a:t>NWQI</a:t>
            </a:r>
            <a:r>
              <a:rPr lang="en-US" baseline="0" dirty="0" smtClean="0"/>
              <a:t> Project</a:t>
            </a:r>
          </a:p>
          <a:p>
            <a:pPr marL="171450" indent="-171450">
              <a:buFont typeface="Arial" panose="020B0604020202020204" pitchFamily="34" charset="0"/>
              <a:buChar char="•"/>
            </a:pPr>
            <a:r>
              <a:rPr lang="en-US" baseline="0" dirty="0" smtClean="0"/>
              <a:t>Bazile</a:t>
            </a:r>
          </a:p>
          <a:p>
            <a:pPr marL="171450" indent="-171450">
              <a:buFont typeface="Arial" panose="020B0604020202020204" pitchFamily="34" charset="0"/>
              <a:buChar char="•"/>
            </a:pPr>
            <a:r>
              <a:rPr lang="en-US" baseline="0" dirty="0" smtClean="0"/>
              <a:t>York and Project Grow</a:t>
            </a:r>
          </a:p>
          <a:p>
            <a:pPr marL="171450" indent="-171450">
              <a:buFont typeface="Arial" panose="020B0604020202020204" pitchFamily="34" charset="0"/>
              <a:buChar char="•"/>
            </a:pPr>
            <a:r>
              <a:rPr lang="en-US" baseline="0" dirty="0" smtClean="0"/>
              <a:t>Drinking Water Protection Management Plans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CB75A71-1287-41BA-AAC7-F2BF104C9DCF}" type="slidenum">
              <a:rPr lang="en-US" smtClean="0"/>
              <a:t>36</a:t>
            </a:fld>
            <a:endParaRPr lang="en-US"/>
          </a:p>
        </p:txBody>
      </p:sp>
    </p:spTree>
    <p:extLst>
      <p:ext uri="{BB962C8B-B14F-4D97-AF65-F5344CB8AC3E}">
        <p14:creationId xmlns:p14="http://schemas.microsoft.com/office/powerpoint/2010/main" val="3300802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Carla’s Project overviews (multiple slides)</a:t>
            </a:r>
          </a:p>
          <a:p>
            <a:pPr marL="171450" indent="-171450">
              <a:buFont typeface="Arial" panose="020B0604020202020204" pitchFamily="34" charset="0"/>
              <a:buChar char="•"/>
            </a:pPr>
            <a:r>
              <a:rPr lang="en-US" dirty="0" smtClean="0"/>
              <a:t>Who is interested in working on Nitrates in Nebraska</a:t>
            </a:r>
          </a:p>
          <a:p>
            <a:pPr marL="171450" indent="-171450">
              <a:buFont typeface="Arial" panose="020B0604020202020204" pitchFamily="34" charset="0"/>
              <a:buChar char="•"/>
            </a:pPr>
            <a:r>
              <a:rPr lang="en-US" baseline="0" dirty="0" smtClean="0"/>
              <a:t>Logos from Sam</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CB75A71-1287-41BA-AAC7-F2BF104C9DCF}" type="slidenum">
              <a:rPr lang="en-US" smtClean="0"/>
              <a:t>38</a:t>
            </a:fld>
            <a:endParaRPr lang="en-US"/>
          </a:p>
        </p:txBody>
      </p:sp>
    </p:spTree>
    <p:extLst>
      <p:ext uri="{BB962C8B-B14F-4D97-AF65-F5344CB8AC3E}">
        <p14:creationId xmlns:p14="http://schemas.microsoft.com/office/powerpoint/2010/main" val="2993781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Carla’s Project overviews (multiple slides)</a:t>
            </a:r>
          </a:p>
          <a:p>
            <a:pPr marL="171450" indent="-171450">
              <a:buFont typeface="Arial" panose="020B0604020202020204" pitchFamily="34" charset="0"/>
              <a:buChar char="•"/>
            </a:pPr>
            <a:r>
              <a:rPr lang="en-US" dirty="0" smtClean="0"/>
              <a:t>Who is interested in working on Nitrates in Nebraska</a:t>
            </a:r>
          </a:p>
          <a:p>
            <a:pPr marL="171450" indent="-171450">
              <a:buFont typeface="Arial" panose="020B0604020202020204" pitchFamily="34" charset="0"/>
              <a:buChar char="•"/>
            </a:pPr>
            <a:r>
              <a:rPr lang="en-US" baseline="0" dirty="0" smtClean="0"/>
              <a:t>Logos from Sam</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CB75A71-1287-41BA-AAC7-F2BF104C9DCF}" type="slidenum">
              <a:rPr lang="en-US" smtClean="0"/>
              <a:t>39</a:t>
            </a:fld>
            <a:endParaRPr lang="en-US"/>
          </a:p>
        </p:txBody>
      </p:sp>
    </p:spTree>
    <p:extLst>
      <p:ext uri="{BB962C8B-B14F-4D97-AF65-F5344CB8AC3E}">
        <p14:creationId xmlns:p14="http://schemas.microsoft.com/office/powerpoint/2010/main" val="2993781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Carla’s Project overviews (multiple slides)</a:t>
            </a:r>
          </a:p>
          <a:p>
            <a:pPr marL="171450" indent="-171450">
              <a:buFont typeface="Arial" panose="020B0604020202020204" pitchFamily="34" charset="0"/>
              <a:buChar char="•"/>
            </a:pPr>
            <a:r>
              <a:rPr lang="en-US" dirty="0" smtClean="0"/>
              <a:t>Who is interested in working on Nitrates in Nebraska</a:t>
            </a:r>
          </a:p>
          <a:p>
            <a:pPr marL="171450" indent="-171450">
              <a:buFont typeface="Arial" panose="020B0604020202020204" pitchFamily="34" charset="0"/>
              <a:buChar char="•"/>
            </a:pPr>
            <a:r>
              <a:rPr lang="en-US" baseline="0" dirty="0" smtClean="0"/>
              <a:t>Logos from Sam</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CB75A71-1287-41BA-AAC7-F2BF104C9DCF}" type="slidenum">
              <a:rPr lang="en-US" smtClean="0"/>
              <a:t>40</a:t>
            </a:fld>
            <a:endParaRPr lang="en-US"/>
          </a:p>
        </p:txBody>
      </p:sp>
    </p:spTree>
    <p:extLst>
      <p:ext uri="{BB962C8B-B14F-4D97-AF65-F5344CB8AC3E}">
        <p14:creationId xmlns:p14="http://schemas.microsoft.com/office/powerpoint/2010/main" val="2993781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You all have seen us in</a:t>
            </a:r>
            <a:r>
              <a:rPr lang="en-US" baseline="0" dirty="0" smtClean="0"/>
              <a:t> many settings talking about reducing nitrate contamination in groundwater.</a:t>
            </a:r>
          </a:p>
          <a:p>
            <a:pPr marL="171450" indent="-171450">
              <a:buFont typeface="Arial" panose="020B0604020202020204" pitchFamily="34" charset="0"/>
              <a:buChar char="•"/>
            </a:pPr>
            <a:r>
              <a:rPr lang="en-US" baseline="0" dirty="0" smtClean="0"/>
              <a:t>We work with NRD’s, communities, and other stakeholders to develop plans to reduce nitrate concentrations.</a:t>
            </a:r>
          </a:p>
          <a:p>
            <a:pPr marL="171450" indent="-171450">
              <a:buFont typeface="Arial" panose="020B0604020202020204" pitchFamily="34" charset="0"/>
              <a:buChar char="•"/>
            </a:pPr>
            <a:r>
              <a:rPr lang="en-US" baseline="0" dirty="0" smtClean="0"/>
              <a:t>Developing statewide nitrate efforts with the NE Water Balance Alliance, UNL Extension and other stakeholders.</a:t>
            </a:r>
          </a:p>
          <a:p>
            <a:pPr marL="171450" indent="-171450">
              <a:buFont typeface="Arial" panose="020B0604020202020204" pitchFamily="34" charset="0"/>
              <a:buChar char="•"/>
            </a:pPr>
            <a:r>
              <a:rPr lang="en-US" baseline="0" dirty="0" smtClean="0"/>
              <a:t>Through the relationships we built, we were invited to participate in the 2018 TAPS Corn Competition. </a:t>
            </a:r>
          </a:p>
          <a:p>
            <a:endParaRPr lang="en-US" dirty="0" smtClean="0"/>
          </a:p>
        </p:txBody>
      </p:sp>
      <p:sp>
        <p:nvSpPr>
          <p:cNvPr id="4" name="Slide Number Placeholder 3"/>
          <p:cNvSpPr>
            <a:spLocks noGrp="1"/>
          </p:cNvSpPr>
          <p:nvPr>
            <p:ph type="sldNum" sz="quarter" idx="10"/>
          </p:nvPr>
        </p:nvSpPr>
        <p:spPr/>
        <p:txBody>
          <a:bodyPr/>
          <a:lstStyle/>
          <a:p>
            <a:fld id="{7CB75A71-1287-41BA-AAC7-F2BF104C9DCF}" type="slidenum">
              <a:rPr lang="en-US" smtClean="0"/>
              <a:t>3</a:t>
            </a:fld>
            <a:endParaRPr lang="en-US"/>
          </a:p>
        </p:txBody>
      </p:sp>
    </p:spTree>
    <p:extLst>
      <p:ext uri="{BB962C8B-B14F-4D97-AF65-F5344CB8AC3E}">
        <p14:creationId xmlns:p14="http://schemas.microsoft.com/office/powerpoint/2010/main" val="2373374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CB75A71-1287-41BA-AAC7-F2BF104C9DCF}" type="slidenum">
              <a:rPr lang="en-US" smtClean="0"/>
              <a:t>41</a:t>
            </a:fld>
            <a:endParaRPr lang="en-US"/>
          </a:p>
        </p:txBody>
      </p:sp>
    </p:spTree>
    <p:extLst>
      <p:ext uri="{BB962C8B-B14F-4D97-AF65-F5344CB8AC3E}">
        <p14:creationId xmlns:p14="http://schemas.microsoft.com/office/powerpoint/2010/main" val="3962206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B75A71-1287-41BA-AAC7-F2BF104C9DCF}" type="slidenum">
              <a:rPr lang="en-US" smtClean="0"/>
              <a:t>42</a:t>
            </a:fld>
            <a:endParaRPr lang="en-US"/>
          </a:p>
        </p:txBody>
      </p:sp>
    </p:spTree>
    <p:extLst>
      <p:ext uri="{BB962C8B-B14F-4D97-AF65-F5344CB8AC3E}">
        <p14:creationId xmlns:p14="http://schemas.microsoft.com/office/powerpoint/2010/main" val="206475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Important to research and learn about every category to ensure a good overall strategy</a:t>
            </a:r>
          </a:p>
          <a:p>
            <a:pPr marL="171450" indent="-171450">
              <a:buFont typeface="Arial" panose="020B0604020202020204" pitchFamily="34" charset="0"/>
              <a:buChar char="•"/>
            </a:pPr>
            <a:r>
              <a:rPr lang="en-US" baseline="0" dirty="0" smtClean="0"/>
              <a:t>Utilized available science and people who do this everyday with proven success.</a:t>
            </a:r>
          </a:p>
          <a:p>
            <a:endParaRPr lang="en-US" dirty="0" smtClean="0"/>
          </a:p>
          <a:p>
            <a:r>
              <a:rPr lang="en-US" dirty="0" smtClean="0"/>
              <a:t>Philosophy</a:t>
            </a:r>
            <a:r>
              <a:rPr lang="en-US" baseline="0" dirty="0" smtClean="0"/>
              <a:t>:</a:t>
            </a:r>
            <a:r>
              <a:rPr lang="en-US" baseline="0" dirty="0"/>
              <a:t> </a:t>
            </a:r>
            <a:r>
              <a:rPr lang="en-US" baseline="0" dirty="0" smtClean="0"/>
              <a:t>Efficiency and profitability over yield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Started: Message to the public has always been minimizing nitrogen applications.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We needed to walk</a:t>
            </a:r>
            <a:r>
              <a:rPr lang="en-US" sz="1200" kern="1200" baseline="0" dirty="0" smtClean="0">
                <a:solidFill>
                  <a:schemeClr val="tx1"/>
                </a:solidFill>
                <a:effectLst/>
                <a:latin typeface="+mn-lt"/>
                <a:ea typeface="+mn-ea"/>
                <a:cs typeface="+mn-cs"/>
              </a:rPr>
              <a:t> the walk.</a:t>
            </a:r>
          </a:p>
          <a:p>
            <a:pPr mar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kern="1200" baseline="0" dirty="0" smtClean="0">
                <a:solidFill>
                  <a:schemeClr val="tx1"/>
                </a:solidFill>
                <a:effectLst/>
                <a:latin typeface="+mn-lt"/>
                <a:ea typeface="+mn-ea"/>
                <a:cs typeface="+mn-cs"/>
              </a:rPr>
              <a:t>Ended up understanding just how complicated each of their decisions are. </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Timing of events is often impacted by outside forces</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weather conditions</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availability of applications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CB75A71-1287-41BA-AAC7-F2BF104C9DCF}" type="slidenum">
              <a:rPr lang="en-US" smtClean="0"/>
              <a:t>4</a:t>
            </a:fld>
            <a:endParaRPr lang="en-US"/>
          </a:p>
        </p:txBody>
      </p:sp>
    </p:spTree>
    <p:extLst>
      <p:ext uri="{BB962C8B-B14F-4D97-AF65-F5344CB8AC3E}">
        <p14:creationId xmlns:p14="http://schemas.microsoft.com/office/powerpoint/2010/main" val="838752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Corn after beans: 40lb NO3 credit in the soil (UNL pre-season soil report)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Went</a:t>
            </a:r>
            <a:r>
              <a:rPr lang="en-US" sz="1200" kern="1200" baseline="0" dirty="0" smtClean="0">
                <a:solidFill>
                  <a:schemeClr val="tx1"/>
                </a:solidFill>
                <a:effectLst/>
                <a:latin typeface="+mn-lt"/>
                <a:ea typeface="+mn-ea"/>
                <a:cs typeface="+mn-cs"/>
              </a:rPr>
              <a:t> into the competition thinking about how we can better talk to farmers about their N use.</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Minimal application</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Following UNL recommendations</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Nitrogen BMP’s</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Minimal irrigation </a:t>
            </a:r>
          </a:p>
          <a:p>
            <a:endParaRPr lang="en-US" dirty="0" smtClean="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CB75A71-1287-41BA-AAC7-F2BF104C9DCF}" type="slidenum">
              <a:rPr lang="en-US" smtClean="0"/>
              <a:t>5</a:t>
            </a:fld>
            <a:endParaRPr lang="en-US"/>
          </a:p>
        </p:txBody>
      </p:sp>
    </p:spTree>
    <p:extLst>
      <p:ext uri="{BB962C8B-B14F-4D97-AF65-F5344CB8AC3E}">
        <p14:creationId xmlns:p14="http://schemas.microsoft.com/office/powerpoint/2010/main" val="1030652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Conservative Insurance Selection: The idea of guaranteeing</a:t>
            </a:r>
            <a:r>
              <a:rPr lang="en-US" baseline="0" dirty="0" smtClean="0"/>
              <a:t> that we would still have a small profit (not lose our a**) in a hard weather year.</a:t>
            </a:r>
            <a:endParaRPr lang="en-US" dirty="0" smtClean="0"/>
          </a:p>
          <a:p>
            <a:pPr marL="171450" indent="-171450">
              <a:buFont typeface="Arial" panose="020B0604020202020204" pitchFamily="34" charset="0"/>
              <a:buChar char="•"/>
            </a:pPr>
            <a:r>
              <a:rPr lang="en-US" dirty="0" smtClean="0"/>
              <a:t>Cost for insurance as well as hail and wind coverage ($ per acre) for the 20 teams competing in the corn farm management competition. The insurance package and coverage rate is noted next to each team. </a:t>
            </a:r>
          </a:p>
          <a:p>
            <a:pPr marL="171450" indent="-171450">
              <a:buFont typeface="Arial" panose="020B0604020202020204" pitchFamily="34" charset="0"/>
              <a:buChar char="•"/>
            </a:pPr>
            <a:r>
              <a:rPr lang="en-US" dirty="0" smtClean="0"/>
              <a:t>Had</a:t>
            </a:r>
            <a:r>
              <a:rPr lang="en-US" baseline="0" dirty="0" smtClean="0"/>
              <a:t> some hail damage, but not enough to make a claim</a:t>
            </a:r>
          </a:p>
          <a:p>
            <a:pPr marL="0" indent="0">
              <a:buFont typeface="Arial" panose="020B0604020202020204" pitchFamily="34" charset="0"/>
              <a:buNone/>
            </a:pPr>
            <a:endParaRPr lang="en-US" dirty="0" smtClean="0"/>
          </a:p>
          <a:p>
            <a:r>
              <a:rPr lang="en-US" dirty="0" smtClean="0"/>
              <a:t>RP stands for revenue protection</a:t>
            </a:r>
          </a:p>
          <a:p>
            <a:r>
              <a:rPr lang="en-US" dirty="0" smtClean="0"/>
              <a:t>YP for yield protection</a:t>
            </a:r>
          </a:p>
          <a:p>
            <a:r>
              <a:rPr lang="en-US" dirty="0" smtClean="0"/>
              <a:t>EU for enterprise units</a:t>
            </a:r>
          </a:p>
          <a:p>
            <a:r>
              <a:rPr lang="en-US" dirty="0" smtClean="0"/>
              <a:t>OU for operational units</a:t>
            </a:r>
          </a:p>
          <a:p>
            <a:r>
              <a:rPr lang="en-US" dirty="0" smtClean="0"/>
              <a:t>RPHPE for revenue protection with harvest price exclusion.</a:t>
            </a:r>
            <a:endParaRPr lang="en-US" dirty="0"/>
          </a:p>
        </p:txBody>
      </p:sp>
      <p:sp>
        <p:nvSpPr>
          <p:cNvPr id="4" name="Slide Number Placeholder 3"/>
          <p:cNvSpPr>
            <a:spLocks noGrp="1"/>
          </p:cNvSpPr>
          <p:nvPr>
            <p:ph type="sldNum" sz="quarter" idx="10"/>
          </p:nvPr>
        </p:nvSpPr>
        <p:spPr/>
        <p:txBody>
          <a:bodyPr/>
          <a:lstStyle/>
          <a:p>
            <a:fld id="{7CB75A71-1287-41BA-AAC7-F2BF104C9DCF}" type="slidenum">
              <a:rPr lang="en-US" smtClean="0"/>
              <a:t>6</a:t>
            </a:fld>
            <a:endParaRPr lang="en-US"/>
          </a:p>
        </p:txBody>
      </p:sp>
    </p:spTree>
    <p:extLst>
      <p:ext uri="{BB962C8B-B14F-4D97-AF65-F5344CB8AC3E}">
        <p14:creationId xmlns:p14="http://schemas.microsoft.com/office/powerpoint/2010/main" val="3823164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most common hybrid (Farms 1, 12, 13, 17, and 18) was </a:t>
            </a:r>
            <a:r>
              <a:rPr lang="en-US" sz="1200" kern="1200" dirty="0" err="1" smtClean="0">
                <a:solidFill>
                  <a:schemeClr val="tx1"/>
                </a:solidFill>
                <a:effectLst/>
                <a:latin typeface="+mn-lt"/>
                <a:ea typeface="+mn-ea"/>
                <a:cs typeface="+mn-cs"/>
              </a:rPr>
              <a:t>Dekalb</a:t>
            </a:r>
            <a:r>
              <a:rPr lang="en-US" sz="1200" kern="1200" dirty="0" smtClean="0">
                <a:solidFill>
                  <a:schemeClr val="tx1"/>
                </a:solidFill>
                <a:effectLst/>
                <a:latin typeface="+mn-lt"/>
                <a:ea typeface="+mn-ea"/>
                <a:cs typeface="+mn-cs"/>
              </a:rPr>
              <a:t> 60-69 RIB </a:t>
            </a:r>
          </a:p>
          <a:p>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Most</a:t>
            </a:r>
            <a:r>
              <a:rPr lang="en-US" sz="1200" kern="1200" baseline="0" dirty="0" smtClean="0">
                <a:solidFill>
                  <a:schemeClr val="tx1"/>
                </a:solidFill>
                <a:effectLst/>
                <a:latin typeface="+mn-lt"/>
                <a:ea typeface="+mn-ea"/>
                <a:cs typeface="+mn-cs"/>
              </a:rPr>
              <a:t> stressful decision by far.</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Called all of the seed dealers and discussed our farming strategy</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Made the decision based on how they thought their corn would respond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Corn recommended because we planned to fertilize with side dressing and fertigation.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Hybrid responds great to fertigation, especially late in the season.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Studies show it responds well to a shot of nitrogen at brown silk stage. This may be something we want to keep in mind. </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CB75A71-1287-41BA-AAC7-F2BF104C9DCF}" type="slidenum">
              <a:rPr lang="en-US" smtClean="0"/>
              <a:t>7</a:t>
            </a:fld>
            <a:endParaRPr lang="en-US"/>
          </a:p>
        </p:txBody>
      </p:sp>
    </p:spTree>
    <p:extLst>
      <p:ext uri="{BB962C8B-B14F-4D97-AF65-F5344CB8AC3E}">
        <p14:creationId xmlns:p14="http://schemas.microsoft.com/office/powerpoint/2010/main" val="2829349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Corn after beans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40lb N credit in the soil (UNL pre-season soil report) and the 5gal/acre starter fertilizer (10-34-0) to all plots get.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Because</a:t>
            </a:r>
            <a:r>
              <a:rPr lang="en-US" sz="1200" kern="1200" baseline="0" dirty="0" smtClean="0">
                <a:solidFill>
                  <a:schemeClr val="tx1"/>
                </a:solidFill>
                <a:effectLst/>
                <a:latin typeface="+mn-lt"/>
                <a:ea typeface="+mn-ea"/>
                <a:cs typeface="+mn-cs"/>
              </a:rPr>
              <a:t> of this, we decided to not apply </a:t>
            </a:r>
            <a:r>
              <a:rPr lang="en-US" sz="1200" kern="1200" baseline="0" dirty="0" err="1" smtClean="0">
                <a:solidFill>
                  <a:schemeClr val="tx1"/>
                </a:solidFill>
                <a:effectLst/>
                <a:latin typeface="+mn-lt"/>
                <a:ea typeface="+mn-ea"/>
                <a:cs typeface="+mn-cs"/>
              </a:rPr>
              <a:t>preplant</a:t>
            </a:r>
            <a:r>
              <a:rPr lang="en-US" sz="1200" kern="1200" baseline="0" dirty="0" smtClean="0">
                <a:solidFill>
                  <a:schemeClr val="tx1"/>
                </a:solidFill>
                <a:effectLst/>
                <a:latin typeface="+mn-lt"/>
                <a:ea typeface="+mn-ea"/>
                <a:cs typeface="+mn-cs"/>
              </a:rPr>
              <a:t> and spoon feed the corn when the corn really needed it.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a:t>
            </a:r>
            <a:r>
              <a:rPr lang="en-US" sz="1200" b="1" kern="1200" baseline="0" dirty="0" smtClean="0">
                <a:solidFill>
                  <a:schemeClr val="tx1"/>
                </a:solidFill>
                <a:effectLst/>
                <a:latin typeface="+mn-lt"/>
                <a:ea typeface="+mn-ea"/>
                <a:cs typeface="+mn-cs"/>
              </a:rPr>
              <a:t> competition range of N applied: 130# - 225 # + 5# </a:t>
            </a:r>
            <a:r>
              <a:rPr lang="en-US" sz="1200" b="1" kern="1200" baseline="0" dirty="0" err="1" smtClean="0">
                <a:solidFill>
                  <a:schemeClr val="tx1"/>
                </a:solidFill>
                <a:effectLst/>
                <a:latin typeface="+mn-lt"/>
                <a:ea typeface="+mn-ea"/>
                <a:cs typeface="+mn-cs"/>
              </a:rPr>
              <a:t>preplant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UNL N recommendation: 175# </a:t>
            </a:r>
            <a:r>
              <a:rPr lang="en-US" sz="1200" kern="1200" baseline="0" dirty="0" smtClean="0">
                <a:solidFill>
                  <a:schemeClr val="tx1"/>
                </a:solidFill>
                <a:effectLst/>
                <a:latin typeface="+mn-lt"/>
                <a:ea typeface="+mn-ea"/>
                <a:cs typeface="+mn-cs"/>
              </a:rPr>
              <a:t> (yield goal 235)</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Ward Labs recommendation</a:t>
            </a:r>
            <a:r>
              <a:rPr lang="en-US" sz="1200" kern="1200" baseline="0" dirty="0" smtClean="0">
                <a:solidFill>
                  <a:schemeClr val="tx1"/>
                </a:solidFill>
                <a:effectLst/>
                <a:latin typeface="+mn-lt"/>
                <a:ea typeface="+mn-ea"/>
                <a:cs typeface="+mn-cs"/>
              </a:rPr>
              <a:t>: 200# (yield goal 260)</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CB75A71-1287-41BA-AAC7-F2BF104C9DCF}" type="slidenum">
              <a:rPr lang="en-US" smtClean="0"/>
              <a:t>8</a:t>
            </a:fld>
            <a:endParaRPr lang="en-US"/>
          </a:p>
        </p:txBody>
      </p:sp>
    </p:spTree>
    <p:extLst>
      <p:ext uri="{BB962C8B-B14F-4D97-AF65-F5344CB8AC3E}">
        <p14:creationId xmlns:p14="http://schemas.microsoft.com/office/powerpoint/2010/main" val="3477757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Technology</a:t>
            </a:r>
            <a:r>
              <a:rPr lang="en-US" baseline="0" dirty="0" smtClean="0"/>
              <a:t> needs to be better at explaining how their tools can be used to make decisions and create solutions</a:t>
            </a:r>
          </a:p>
          <a:p>
            <a:pPr marL="171450" indent="-171450">
              <a:buFont typeface="Arial" panose="020B0604020202020204" pitchFamily="34" charset="0"/>
              <a:buChar char="•"/>
            </a:pPr>
            <a:r>
              <a:rPr lang="en-US" baseline="0" dirty="0" smtClean="0"/>
              <a:t>Important to understand the reasoning behind the platforms</a:t>
            </a:r>
          </a:p>
        </p:txBody>
      </p:sp>
      <p:sp>
        <p:nvSpPr>
          <p:cNvPr id="4" name="Slide Number Placeholder 3"/>
          <p:cNvSpPr>
            <a:spLocks noGrp="1"/>
          </p:cNvSpPr>
          <p:nvPr>
            <p:ph type="sldNum" sz="quarter" idx="10"/>
          </p:nvPr>
        </p:nvSpPr>
        <p:spPr/>
        <p:txBody>
          <a:bodyPr/>
          <a:lstStyle/>
          <a:p>
            <a:fld id="{7CB75A71-1287-41BA-AAC7-F2BF104C9DCF}" type="slidenum">
              <a:rPr lang="en-US" smtClean="0"/>
              <a:t>9</a:t>
            </a:fld>
            <a:endParaRPr lang="en-US"/>
          </a:p>
        </p:txBody>
      </p:sp>
    </p:spTree>
    <p:extLst>
      <p:ext uri="{BB962C8B-B14F-4D97-AF65-F5344CB8AC3E}">
        <p14:creationId xmlns:p14="http://schemas.microsoft.com/office/powerpoint/2010/main" val="11259914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0392472"/>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2/22/2019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2/22/2019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85801"/>
            <a:ext cx="8689976" cy="2501899"/>
          </a:xfrm>
        </p:spPr>
        <p:txBody>
          <a:bodyPr/>
          <a:lstStyle/>
          <a:p>
            <a:r>
              <a:rPr lang="en-US" dirty="0" smtClean="0"/>
              <a:t>What happens when a State agency wins a farming competition?</a:t>
            </a:r>
            <a:endParaRPr lang="en-US" dirty="0"/>
          </a:p>
        </p:txBody>
      </p:sp>
      <p:sp>
        <p:nvSpPr>
          <p:cNvPr id="3" name="Subtitle 2"/>
          <p:cNvSpPr>
            <a:spLocks noGrp="1"/>
          </p:cNvSpPr>
          <p:nvPr>
            <p:ph type="subTitle" idx="1"/>
          </p:nvPr>
        </p:nvSpPr>
        <p:spPr>
          <a:xfrm>
            <a:off x="457200" y="3949700"/>
            <a:ext cx="11252200" cy="2540000"/>
          </a:xfrm>
        </p:spPr>
        <p:txBody>
          <a:bodyPr>
            <a:normAutofit/>
          </a:bodyPr>
          <a:lstStyle/>
          <a:p>
            <a:r>
              <a:rPr lang="en-US" b="1" dirty="0" smtClean="0">
                <a:solidFill>
                  <a:schemeClr val="tx1"/>
                </a:solidFill>
              </a:rPr>
              <a:t>SAM RADFORD</a:t>
            </a:r>
            <a:r>
              <a:rPr lang="en-US" dirty="0" smtClean="0"/>
              <a:t>, </a:t>
            </a:r>
            <a:r>
              <a:rPr lang="en-US" dirty="0" err="1" smtClean="0"/>
              <a:t>Ndeq</a:t>
            </a:r>
            <a:r>
              <a:rPr lang="en-US" dirty="0" smtClean="0"/>
              <a:t> wellhead protection program coordinator</a:t>
            </a:r>
          </a:p>
          <a:p>
            <a:r>
              <a:rPr lang="en-US" b="1" dirty="0">
                <a:solidFill>
                  <a:schemeClr val="tx1"/>
                </a:solidFill>
              </a:rPr>
              <a:t>Carla McCullough</a:t>
            </a:r>
            <a:r>
              <a:rPr lang="en-US" dirty="0" smtClean="0"/>
              <a:t>, NDEQ 319 Coordinator</a:t>
            </a:r>
          </a:p>
          <a:p>
            <a:r>
              <a:rPr lang="en-US" b="1" dirty="0">
                <a:solidFill>
                  <a:schemeClr val="tx1"/>
                </a:solidFill>
              </a:rPr>
              <a:t>Katie Pekarek</a:t>
            </a:r>
            <a:r>
              <a:rPr lang="en-US" dirty="0" smtClean="0"/>
              <a:t>, Extension Educator UNL School of Natural Resources</a:t>
            </a:r>
            <a:endParaRPr lang="en-US" dirty="0"/>
          </a:p>
        </p:txBody>
      </p:sp>
    </p:spTree>
    <p:extLst>
      <p:ext uri="{BB962C8B-B14F-4D97-AF65-F5344CB8AC3E}">
        <p14:creationId xmlns:p14="http://schemas.microsoft.com/office/powerpoint/2010/main" val="29104881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086" y="83820"/>
            <a:ext cx="4180113" cy="2023252"/>
          </a:xfrm>
        </p:spPr>
        <p:txBody>
          <a:bodyPr anchor="ctr"/>
          <a:lstStyle/>
          <a:p>
            <a:r>
              <a:rPr lang="en-US" dirty="0" smtClean="0"/>
              <a:t>Irrigation</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943953500"/>
              </p:ext>
            </p:extLst>
          </p:nvPr>
        </p:nvGraphicFramePr>
        <p:xfrm>
          <a:off x="868054" y="1764172"/>
          <a:ext cx="4178298" cy="3708400"/>
        </p:xfrm>
        <a:graphic>
          <a:graphicData uri="http://schemas.openxmlformats.org/drawingml/2006/table">
            <a:tbl>
              <a:tblPr firstRow="1" bandRow="1">
                <a:tableStyleId>{21E4AEA4-8DFA-4A89-87EB-49C32662AFE0}</a:tableStyleId>
              </a:tblPr>
              <a:tblGrid>
                <a:gridCol w="1392766">
                  <a:extLst>
                    <a:ext uri="{9D8B030D-6E8A-4147-A177-3AD203B41FA5}">
                      <a16:colId xmlns:a16="http://schemas.microsoft.com/office/drawing/2014/main" val="733561901"/>
                    </a:ext>
                  </a:extLst>
                </a:gridCol>
                <a:gridCol w="1392766">
                  <a:extLst>
                    <a:ext uri="{9D8B030D-6E8A-4147-A177-3AD203B41FA5}">
                      <a16:colId xmlns:a16="http://schemas.microsoft.com/office/drawing/2014/main" val="1225659993"/>
                    </a:ext>
                  </a:extLst>
                </a:gridCol>
                <a:gridCol w="1392766">
                  <a:extLst>
                    <a:ext uri="{9D8B030D-6E8A-4147-A177-3AD203B41FA5}">
                      <a16:colId xmlns:a16="http://schemas.microsoft.com/office/drawing/2014/main" val="3099814278"/>
                    </a:ext>
                  </a:extLst>
                </a:gridCol>
              </a:tblGrid>
              <a:tr h="370840">
                <a:tc>
                  <a:txBody>
                    <a:bodyPr/>
                    <a:lstStyle/>
                    <a:p>
                      <a:r>
                        <a:rPr lang="en-US" dirty="0" smtClean="0"/>
                        <a:t>Date</a:t>
                      </a:r>
                      <a:endParaRPr lang="en-US" dirty="0"/>
                    </a:p>
                  </a:txBody>
                  <a:tcPr/>
                </a:tc>
                <a:tc>
                  <a:txBody>
                    <a:bodyPr/>
                    <a:lstStyle/>
                    <a:p>
                      <a:r>
                        <a:rPr lang="en-US" dirty="0" smtClean="0"/>
                        <a:t>Inches</a:t>
                      </a:r>
                      <a:endParaRPr lang="en-US" dirty="0"/>
                    </a:p>
                  </a:txBody>
                  <a:tcPr/>
                </a:tc>
                <a:tc>
                  <a:txBody>
                    <a:bodyPr/>
                    <a:lstStyle/>
                    <a:p>
                      <a:r>
                        <a:rPr lang="en-US" dirty="0" smtClean="0"/>
                        <a:t>Type</a:t>
                      </a:r>
                      <a:endParaRPr lang="en-US" dirty="0"/>
                    </a:p>
                  </a:txBody>
                  <a:tcPr/>
                </a:tc>
                <a:extLst>
                  <a:ext uri="{0D108BD9-81ED-4DB2-BD59-A6C34878D82A}">
                    <a16:rowId xmlns:a16="http://schemas.microsoft.com/office/drawing/2014/main" val="693209543"/>
                  </a:ext>
                </a:extLst>
              </a:tr>
              <a:tr h="370840">
                <a:tc>
                  <a:txBody>
                    <a:bodyPr/>
                    <a:lstStyle/>
                    <a:p>
                      <a:r>
                        <a:rPr lang="en-US" dirty="0" smtClean="0"/>
                        <a:t>6/22</a:t>
                      </a:r>
                      <a:endParaRPr lang="en-US" dirty="0"/>
                    </a:p>
                  </a:txBody>
                  <a:tcPr/>
                </a:tc>
                <a:tc>
                  <a:txBody>
                    <a:bodyPr/>
                    <a:lstStyle/>
                    <a:p>
                      <a:r>
                        <a:rPr lang="en-US" dirty="0" smtClean="0"/>
                        <a:t>0.30</a:t>
                      </a:r>
                      <a:endParaRPr lang="en-US" dirty="0"/>
                    </a:p>
                  </a:txBody>
                  <a:tcPr/>
                </a:tc>
                <a:tc>
                  <a:txBody>
                    <a:bodyPr/>
                    <a:lstStyle/>
                    <a:p>
                      <a:r>
                        <a:rPr lang="en-US" dirty="0" smtClean="0"/>
                        <a:t>Fertigation</a:t>
                      </a:r>
                      <a:endParaRPr lang="en-US" dirty="0"/>
                    </a:p>
                  </a:txBody>
                  <a:tcPr/>
                </a:tc>
                <a:extLst>
                  <a:ext uri="{0D108BD9-81ED-4DB2-BD59-A6C34878D82A}">
                    <a16:rowId xmlns:a16="http://schemas.microsoft.com/office/drawing/2014/main" val="457394641"/>
                  </a:ext>
                </a:extLst>
              </a:tr>
              <a:tr h="370840">
                <a:tc>
                  <a:txBody>
                    <a:bodyPr/>
                    <a:lstStyle/>
                    <a:p>
                      <a:r>
                        <a:rPr lang="en-US" dirty="0" smtClean="0"/>
                        <a:t>6/28</a:t>
                      </a:r>
                      <a:endParaRPr lang="en-US" dirty="0"/>
                    </a:p>
                  </a:txBody>
                  <a:tcPr/>
                </a:tc>
                <a:tc>
                  <a:txBody>
                    <a:bodyPr/>
                    <a:lstStyle/>
                    <a:p>
                      <a:r>
                        <a:rPr lang="en-US" dirty="0" smtClean="0"/>
                        <a:t>0.30</a:t>
                      </a:r>
                      <a:endParaRPr lang="en-US" dirty="0"/>
                    </a:p>
                  </a:txBody>
                  <a:tcPr/>
                </a:tc>
                <a:tc>
                  <a:txBody>
                    <a:bodyPr/>
                    <a:lstStyle/>
                    <a:p>
                      <a:r>
                        <a:rPr lang="en-US" dirty="0" smtClean="0"/>
                        <a:t>Fertigation</a:t>
                      </a:r>
                      <a:endParaRPr lang="en-US" dirty="0"/>
                    </a:p>
                  </a:txBody>
                  <a:tcPr/>
                </a:tc>
                <a:extLst>
                  <a:ext uri="{0D108BD9-81ED-4DB2-BD59-A6C34878D82A}">
                    <a16:rowId xmlns:a16="http://schemas.microsoft.com/office/drawing/2014/main" val="1465547309"/>
                  </a:ext>
                </a:extLst>
              </a:tr>
              <a:tr h="370840">
                <a:tc>
                  <a:txBody>
                    <a:bodyPr/>
                    <a:lstStyle/>
                    <a:p>
                      <a:r>
                        <a:rPr lang="en-US" dirty="0" smtClean="0"/>
                        <a:t>7/12</a:t>
                      </a:r>
                      <a:endParaRPr lang="en-US" dirty="0"/>
                    </a:p>
                  </a:txBody>
                  <a:tcPr/>
                </a:tc>
                <a:tc>
                  <a:txBody>
                    <a:bodyPr/>
                    <a:lstStyle/>
                    <a:p>
                      <a:r>
                        <a:rPr lang="en-US" dirty="0" smtClean="0"/>
                        <a:t>0.30</a:t>
                      </a:r>
                      <a:endParaRPr lang="en-US" dirty="0"/>
                    </a:p>
                  </a:txBody>
                  <a:tcPr/>
                </a:tc>
                <a:tc>
                  <a:txBody>
                    <a:bodyPr/>
                    <a:lstStyle/>
                    <a:p>
                      <a:r>
                        <a:rPr lang="en-US" dirty="0" smtClean="0"/>
                        <a:t>Fertigation</a:t>
                      </a:r>
                      <a:endParaRPr lang="en-US" dirty="0"/>
                    </a:p>
                  </a:txBody>
                  <a:tcPr/>
                </a:tc>
                <a:extLst>
                  <a:ext uri="{0D108BD9-81ED-4DB2-BD59-A6C34878D82A}">
                    <a16:rowId xmlns:a16="http://schemas.microsoft.com/office/drawing/2014/main" val="2518782971"/>
                  </a:ext>
                </a:extLst>
              </a:tr>
              <a:tr h="370840">
                <a:tc>
                  <a:txBody>
                    <a:bodyPr/>
                    <a:lstStyle/>
                    <a:p>
                      <a:r>
                        <a:rPr lang="en-US" dirty="0" smtClean="0"/>
                        <a:t>7/13</a:t>
                      </a:r>
                      <a:endParaRPr lang="en-US" dirty="0"/>
                    </a:p>
                  </a:txBody>
                  <a:tcPr/>
                </a:tc>
                <a:tc>
                  <a:txBody>
                    <a:bodyPr/>
                    <a:lstStyle/>
                    <a:p>
                      <a:r>
                        <a:rPr lang="en-US" dirty="0" smtClean="0"/>
                        <a:t>1.00</a:t>
                      </a:r>
                      <a:endParaRPr lang="en-US" dirty="0"/>
                    </a:p>
                  </a:txBody>
                  <a:tcPr/>
                </a:tc>
                <a:tc>
                  <a:txBody>
                    <a:bodyPr/>
                    <a:lstStyle/>
                    <a:p>
                      <a:r>
                        <a:rPr lang="en-US" dirty="0" smtClean="0"/>
                        <a:t>Irrigation</a:t>
                      </a:r>
                      <a:endParaRPr lang="en-US" dirty="0"/>
                    </a:p>
                  </a:txBody>
                  <a:tcPr/>
                </a:tc>
                <a:extLst>
                  <a:ext uri="{0D108BD9-81ED-4DB2-BD59-A6C34878D82A}">
                    <a16:rowId xmlns:a16="http://schemas.microsoft.com/office/drawing/2014/main" val="4132853463"/>
                  </a:ext>
                </a:extLst>
              </a:tr>
              <a:tr h="370840">
                <a:tc>
                  <a:txBody>
                    <a:bodyPr/>
                    <a:lstStyle/>
                    <a:p>
                      <a:r>
                        <a:rPr lang="en-US" dirty="0" smtClean="0"/>
                        <a:t>7/16</a:t>
                      </a:r>
                      <a:endParaRPr lang="en-US" dirty="0"/>
                    </a:p>
                  </a:txBody>
                  <a:tcPr/>
                </a:tc>
                <a:tc>
                  <a:txBody>
                    <a:bodyPr/>
                    <a:lstStyle/>
                    <a:p>
                      <a:r>
                        <a:rPr lang="en-US" dirty="0" smtClean="0"/>
                        <a:t>1.00</a:t>
                      </a:r>
                      <a:endParaRPr lang="en-US" dirty="0"/>
                    </a:p>
                  </a:txBody>
                  <a:tcPr/>
                </a:tc>
                <a:tc>
                  <a:txBody>
                    <a:bodyPr/>
                    <a:lstStyle/>
                    <a:p>
                      <a:r>
                        <a:rPr lang="en-US" dirty="0" smtClean="0"/>
                        <a:t>Irrigation</a:t>
                      </a:r>
                      <a:endParaRPr lang="en-US" dirty="0"/>
                    </a:p>
                  </a:txBody>
                  <a:tcPr/>
                </a:tc>
                <a:extLst>
                  <a:ext uri="{0D108BD9-81ED-4DB2-BD59-A6C34878D82A}">
                    <a16:rowId xmlns:a16="http://schemas.microsoft.com/office/drawing/2014/main" val="4131733647"/>
                  </a:ext>
                </a:extLst>
              </a:tr>
              <a:tr h="370840">
                <a:tc>
                  <a:txBody>
                    <a:bodyPr/>
                    <a:lstStyle/>
                    <a:p>
                      <a:r>
                        <a:rPr lang="en-US" dirty="0" smtClean="0"/>
                        <a:t>7/23</a:t>
                      </a:r>
                      <a:endParaRPr lang="en-US" dirty="0"/>
                    </a:p>
                  </a:txBody>
                  <a:tcPr/>
                </a:tc>
                <a:tc>
                  <a:txBody>
                    <a:bodyPr/>
                    <a:lstStyle/>
                    <a:p>
                      <a:r>
                        <a:rPr lang="en-US" dirty="0" smtClean="0"/>
                        <a:t>1.00</a:t>
                      </a:r>
                      <a:endParaRPr lang="en-US" dirty="0"/>
                    </a:p>
                  </a:txBody>
                  <a:tcPr/>
                </a:tc>
                <a:tc>
                  <a:txBody>
                    <a:bodyPr/>
                    <a:lstStyle/>
                    <a:p>
                      <a:r>
                        <a:rPr lang="en-US" dirty="0" smtClean="0"/>
                        <a:t>Irrigation</a:t>
                      </a:r>
                      <a:endParaRPr lang="en-US" dirty="0"/>
                    </a:p>
                  </a:txBody>
                  <a:tcPr/>
                </a:tc>
                <a:extLst>
                  <a:ext uri="{0D108BD9-81ED-4DB2-BD59-A6C34878D82A}">
                    <a16:rowId xmlns:a16="http://schemas.microsoft.com/office/drawing/2014/main" val="126032567"/>
                  </a:ext>
                </a:extLst>
              </a:tr>
              <a:tr h="370840">
                <a:tc>
                  <a:txBody>
                    <a:bodyPr/>
                    <a:lstStyle/>
                    <a:p>
                      <a:r>
                        <a:rPr lang="en-US" dirty="0" smtClean="0"/>
                        <a:t>7/26</a:t>
                      </a:r>
                      <a:endParaRPr lang="en-US" dirty="0"/>
                    </a:p>
                  </a:txBody>
                  <a:tcPr/>
                </a:tc>
                <a:tc>
                  <a:txBody>
                    <a:bodyPr/>
                    <a:lstStyle/>
                    <a:p>
                      <a:r>
                        <a:rPr lang="en-US" dirty="0" smtClean="0"/>
                        <a:t>0.30</a:t>
                      </a:r>
                      <a:endParaRPr lang="en-US" dirty="0"/>
                    </a:p>
                  </a:txBody>
                  <a:tcPr/>
                </a:tc>
                <a:tc>
                  <a:txBody>
                    <a:bodyPr/>
                    <a:lstStyle/>
                    <a:p>
                      <a:r>
                        <a:rPr lang="en-US" dirty="0" smtClean="0"/>
                        <a:t>Fertigation</a:t>
                      </a:r>
                      <a:endParaRPr lang="en-US" dirty="0"/>
                    </a:p>
                  </a:txBody>
                  <a:tcPr/>
                </a:tc>
                <a:extLst>
                  <a:ext uri="{0D108BD9-81ED-4DB2-BD59-A6C34878D82A}">
                    <a16:rowId xmlns:a16="http://schemas.microsoft.com/office/drawing/2014/main" val="2412471209"/>
                  </a:ext>
                </a:extLst>
              </a:tr>
              <a:tr h="370840">
                <a:tc>
                  <a:txBody>
                    <a:bodyPr/>
                    <a:lstStyle/>
                    <a:p>
                      <a:r>
                        <a:rPr lang="en-US" dirty="0" smtClean="0"/>
                        <a:t>8/9</a:t>
                      </a:r>
                      <a:endParaRPr lang="en-US" dirty="0"/>
                    </a:p>
                  </a:txBody>
                  <a:tcPr/>
                </a:tc>
                <a:tc>
                  <a:txBody>
                    <a:bodyPr/>
                    <a:lstStyle/>
                    <a:p>
                      <a:r>
                        <a:rPr lang="en-US" dirty="0" smtClean="0"/>
                        <a:t>1.00</a:t>
                      </a:r>
                      <a:endParaRPr lang="en-US" dirty="0"/>
                    </a:p>
                  </a:txBody>
                  <a:tcPr/>
                </a:tc>
                <a:tc>
                  <a:txBody>
                    <a:bodyPr/>
                    <a:lstStyle/>
                    <a:p>
                      <a:r>
                        <a:rPr lang="en-US" dirty="0" smtClean="0"/>
                        <a:t>Irrigation</a:t>
                      </a:r>
                      <a:endParaRPr lang="en-US" dirty="0"/>
                    </a:p>
                  </a:txBody>
                  <a:tcPr/>
                </a:tc>
                <a:extLst>
                  <a:ext uri="{0D108BD9-81ED-4DB2-BD59-A6C34878D82A}">
                    <a16:rowId xmlns:a16="http://schemas.microsoft.com/office/drawing/2014/main" val="1537897098"/>
                  </a:ext>
                </a:extLst>
              </a:tr>
              <a:tr h="370840">
                <a:tc>
                  <a:txBody>
                    <a:bodyPr/>
                    <a:lstStyle/>
                    <a:p>
                      <a:r>
                        <a:rPr lang="en-US" dirty="0" smtClean="0"/>
                        <a:t>8/23</a:t>
                      </a:r>
                      <a:endParaRPr lang="en-US" dirty="0"/>
                    </a:p>
                  </a:txBody>
                  <a:tcPr/>
                </a:tc>
                <a:tc>
                  <a:txBody>
                    <a:bodyPr/>
                    <a:lstStyle/>
                    <a:p>
                      <a:r>
                        <a:rPr lang="en-US" dirty="0" smtClean="0"/>
                        <a:t>1.00</a:t>
                      </a:r>
                      <a:endParaRPr lang="en-US" dirty="0"/>
                    </a:p>
                  </a:txBody>
                  <a:tcPr/>
                </a:tc>
                <a:tc>
                  <a:txBody>
                    <a:bodyPr/>
                    <a:lstStyle/>
                    <a:p>
                      <a:r>
                        <a:rPr lang="en-US" dirty="0" smtClean="0"/>
                        <a:t>Irrigation</a:t>
                      </a:r>
                      <a:endParaRPr lang="en-US" dirty="0"/>
                    </a:p>
                  </a:txBody>
                  <a:tcPr/>
                </a:tc>
                <a:extLst>
                  <a:ext uri="{0D108BD9-81ED-4DB2-BD59-A6C34878D82A}">
                    <a16:rowId xmlns:a16="http://schemas.microsoft.com/office/drawing/2014/main" val="3393098716"/>
                  </a:ext>
                </a:extLst>
              </a:tr>
            </a:tbl>
          </a:graphicData>
        </a:graphic>
      </p:graphicFrame>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080" y="-71120"/>
            <a:ext cx="6776720" cy="6776720"/>
          </a:xfrm>
          <a:prstGeom prst="rect">
            <a:avLst/>
          </a:prstGeom>
        </p:spPr>
      </p:pic>
      <p:sp>
        <p:nvSpPr>
          <p:cNvPr id="15" name="Oval 14"/>
          <p:cNvSpPr/>
          <p:nvPr/>
        </p:nvSpPr>
        <p:spPr>
          <a:xfrm>
            <a:off x="5408969" y="1809892"/>
            <a:ext cx="3999191" cy="3960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403" y="6492239"/>
            <a:ext cx="3182837" cy="246221"/>
          </a:xfrm>
          <a:prstGeom prst="rect">
            <a:avLst/>
          </a:prstGeom>
          <a:noFill/>
        </p:spPr>
        <p:txBody>
          <a:bodyPr wrap="square">
            <a:spAutoFit/>
          </a:bodyPr>
          <a:lstStyle/>
          <a:p>
            <a:pPr marL="85090" marR="548005" indent="1270" algn="ctr">
              <a:spcBef>
                <a:spcPts val="55"/>
              </a:spcBef>
              <a:spcAft>
                <a:spcPts val="0"/>
              </a:spcAft>
            </a:pPr>
            <a:r>
              <a:rPr lang="en-US" sz="1000" b="1" dirty="0" smtClean="0">
                <a:solidFill>
                  <a:schemeClr val="bg1"/>
                </a:solidFill>
                <a:latin typeface="Times New Roman" panose="02020603050405020304" pitchFamily="18" charset="0"/>
                <a:ea typeface="Times New Roman" panose="02020603050405020304" pitchFamily="18" charset="0"/>
              </a:rPr>
              <a:t>Source: 2018 UNL Taps Banquet Report</a:t>
            </a:r>
            <a:endParaRPr lang="en-US" sz="11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6132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9" y="390801"/>
            <a:ext cx="4588328" cy="2023252"/>
          </a:xfrm>
        </p:spPr>
        <p:txBody>
          <a:bodyPr anchor="ctr"/>
          <a:lstStyle/>
          <a:p>
            <a:r>
              <a:rPr lang="en-US" dirty="0" smtClean="0"/>
              <a:t>Marketing Decisions</a:t>
            </a:r>
            <a:endParaRPr lang="en-US" dirty="0"/>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884983392"/>
              </p:ext>
            </p:extLst>
          </p:nvPr>
        </p:nvGraphicFramePr>
        <p:xfrm>
          <a:off x="594359" y="2116183"/>
          <a:ext cx="4535610" cy="3059976"/>
        </p:xfrm>
        <a:graphic>
          <a:graphicData uri="http://schemas.openxmlformats.org/drawingml/2006/table">
            <a:tbl>
              <a:tblPr firstRow="1" bandRow="1">
                <a:tableStyleId>{21E4AEA4-8DFA-4A89-87EB-49C32662AFE0}</a:tableStyleId>
              </a:tblPr>
              <a:tblGrid>
                <a:gridCol w="1511870">
                  <a:extLst>
                    <a:ext uri="{9D8B030D-6E8A-4147-A177-3AD203B41FA5}">
                      <a16:colId xmlns:a16="http://schemas.microsoft.com/office/drawing/2014/main" val="3920691435"/>
                    </a:ext>
                  </a:extLst>
                </a:gridCol>
                <a:gridCol w="1511870">
                  <a:extLst>
                    <a:ext uri="{9D8B030D-6E8A-4147-A177-3AD203B41FA5}">
                      <a16:colId xmlns:a16="http://schemas.microsoft.com/office/drawing/2014/main" val="1852643714"/>
                    </a:ext>
                  </a:extLst>
                </a:gridCol>
                <a:gridCol w="1511870">
                  <a:extLst>
                    <a:ext uri="{9D8B030D-6E8A-4147-A177-3AD203B41FA5}">
                      <a16:colId xmlns:a16="http://schemas.microsoft.com/office/drawing/2014/main" val="2986947041"/>
                    </a:ext>
                  </a:extLst>
                </a:gridCol>
              </a:tblGrid>
              <a:tr h="509996">
                <a:tc>
                  <a:txBody>
                    <a:bodyPr/>
                    <a:lstStyle/>
                    <a:p>
                      <a:pPr algn="ctr" rtl="0" fontAlgn="b"/>
                      <a:r>
                        <a:rPr lang="en-US" sz="1800" b="1" kern="1200" dirty="0">
                          <a:solidFill>
                            <a:schemeClr val="lt1"/>
                          </a:solidFill>
                          <a:latin typeface="+mn-lt"/>
                          <a:ea typeface="+mn-ea"/>
                          <a:cs typeface="+mn-cs"/>
                        </a:rPr>
                        <a:t>Date</a:t>
                      </a:r>
                    </a:p>
                  </a:txBody>
                  <a:tcPr marL="22860" marR="22860" marT="15240" marB="15240" anchor="b"/>
                </a:tc>
                <a:tc>
                  <a:txBody>
                    <a:bodyPr/>
                    <a:lstStyle/>
                    <a:p>
                      <a:pPr algn="ctr" rtl="0" fontAlgn="b"/>
                      <a:r>
                        <a:rPr lang="en-US" sz="1800" b="1" kern="1200" dirty="0">
                          <a:solidFill>
                            <a:schemeClr val="lt1"/>
                          </a:solidFill>
                          <a:latin typeface="+mn-lt"/>
                          <a:ea typeface="+mn-ea"/>
                          <a:cs typeface="+mn-cs"/>
                        </a:rPr>
                        <a:t>Price</a:t>
                      </a:r>
                    </a:p>
                  </a:txBody>
                  <a:tcPr marL="22860" marR="22860" marT="15240" marB="15240" anchor="b"/>
                </a:tc>
                <a:tc>
                  <a:txBody>
                    <a:bodyPr/>
                    <a:lstStyle/>
                    <a:p>
                      <a:pPr algn="ctr" rtl="0" fontAlgn="b"/>
                      <a:r>
                        <a:rPr lang="en-US" sz="1800" b="1" kern="1200" dirty="0">
                          <a:solidFill>
                            <a:schemeClr val="lt1"/>
                          </a:solidFill>
                          <a:latin typeface="+mn-lt"/>
                          <a:ea typeface="+mn-ea"/>
                          <a:cs typeface="+mn-cs"/>
                        </a:rPr>
                        <a:t>Quantity</a:t>
                      </a:r>
                    </a:p>
                  </a:txBody>
                  <a:tcPr marL="22860" marR="22860" marT="15240" marB="15240" anchor="b"/>
                </a:tc>
                <a:extLst>
                  <a:ext uri="{0D108BD9-81ED-4DB2-BD59-A6C34878D82A}">
                    <a16:rowId xmlns:a16="http://schemas.microsoft.com/office/drawing/2014/main" val="2984291919"/>
                  </a:ext>
                </a:extLst>
              </a:tr>
              <a:tr h="509996">
                <a:tc>
                  <a:txBody>
                    <a:bodyPr/>
                    <a:lstStyle/>
                    <a:p>
                      <a:pPr marL="0" algn="ctr" defTabSz="914400" rtl="0" eaLnBrk="1" fontAlgn="b" latinLnBrk="0" hangingPunct="1"/>
                      <a:r>
                        <a:rPr lang="en-US" sz="1800" kern="1200" dirty="0" smtClean="0">
                          <a:solidFill>
                            <a:schemeClr val="dk1"/>
                          </a:solidFill>
                          <a:latin typeface="+mn-lt"/>
                          <a:ea typeface="+mn-ea"/>
                          <a:cs typeface="+mn-cs"/>
                        </a:rPr>
                        <a:t>March 29</a:t>
                      </a:r>
                      <a:endParaRPr lang="en-US" sz="1800" kern="1200" dirty="0">
                        <a:solidFill>
                          <a:schemeClr val="dk1"/>
                        </a:solidFill>
                        <a:latin typeface="+mn-lt"/>
                        <a:ea typeface="+mn-ea"/>
                        <a:cs typeface="+mn-cs"/>
                      </a:endParaRPr>
                    </a:p>
                  </a:txBody>
                  <a:tcPr marL="22860" marR="22860" marT="15240" marB="15240" anchor="ctr"/>
                </a:tc>
                <a:tc>
                  <a:txBody>
                    <a:bodyPr/>
                    <a:lstStyle/>
                    <a:p>
                      <a:pPr marL="0" algn="ctr" defTabSz="914400" rtl="0" eaLnBrk="1" fontAlgn="b" latinLnBrk="0" hangingPunct="1"/>
                      <a:r>
                        <a:rPr lang="en-US" sz="1800" kern="1200" dirty="0">
                          <a:solidFill>
                            <a:schemeClr val="dk1"/>
                          </a:solidFill>
                          <a:latin typeface="+mn-lt"/>
                          <a:ea typeface="+mn-ea"/>
                          <a:cs typeface="+mn-cs"/>
                        </a:rPr>
                        <a:t>$3.91</a:t>
                      </a:r>
                    </a:p>
                  </a:txBody>
                  <a:tcPr marL="22860" marR="22860" marT="15240" marB="15240" anchor="ctr"/>
                </a:tc>
                <a:tc>
                  <a:txBody>
                    <a:bodyPr/>
                    <a:lstStyle/>
                    <a:p>
                      <a:pPr marL="0" algn="ctr" defTabSz="914400" rtl="0" eaLnBrk="1" fontAlgn="b" latinLnBrk="0" hangingPunct="1"/>
                      <a:r>
                        <a:rPr lang="en-US" sz="1800" kern="1200" dirty="0">
                          <a:solidFill>
                            <a:schemeClr val="dk1"/>
                          </a:solidFill>
                          <a:latin typeface="+mn-lt"/>
                          <a:ea typeface="+mn-ea"/>
                          <a:cs typeface="+mn-cs"/>
                        </a:rPr>
                        <a:t>202,500</a:t>
                      </a:r>
                    </a:p>
                  </a:txBody>
                  <a:tcPr marL="22860" marR="22860" marT="15240" marB="15240" anchor="ctr"/>
                </a:tc>
                <a:extLst>
                  <a:ext uri="{0D108BD9-81ED-4DB2-BD59-A6C34878D82A}">
                    <a16:rowId xmlns:a16="http://schemas.microsoft.com/office/drawing/2014/main" val="4226388194"/>
                  </a:ext>
                </a:extLst>
              </a:tr>
              <a:tr h="509996">
                <a:tc>
                  <a:txBody>
                    <a:bodyPr/>
                    <a:lstStyle/>
                    <a:p>
                      <a:pPr marL="0" algn="ctr" defTabSz="914400" rtl="0" eaLnBrk="1" fontAlgn="b" latinLnBrk="0" hangingPunct="1"/>
                      <a:r>
                        <a:rPr lang="en-US" sz="1800" kern="1200" dirty="0" smtClean="0">
                          <a:solidFill>
                            <a:schemeClr val="dk1"/>
                          </a:solidFill>
                          <a:latin typeface="+mn-lt"/>
                          <a:ea typeface="+mn-ea"/>
                          <a:cs typeface="+mn-cs"/>
                        </a:rPr>
                        <a:t>May 3</a:t>
                      </a:r>
                      <a:endParaRPr lang="en-US" sz="1800" kern="1200" dirty="0">
                        <a:solidFill>
                          <a:schemeClr val="dk1"/>
                        </a:solidFill>
                        <a:latin typeface="+mn-lt"/>
                        <a:ea typeface="+mn-ea"/>
                        <a:cs typeface="+mn-cs"/>
                      </a:endParaRPr>
                    </a:p>
                  </a:txBody>
                  <a:tcPr marL="22860" marR="22860" marT="15240" marB="15240" anchor="ctr"/>
                </a:tc>
                <a:tc>
                  <a:txBody>
                    <a:bodyPr/>
                    <a:lstStyle/>
                    <a:p>
                      <a:pPr marL="0" algn="ctr" defTabSz="914400" rtl="0" eaLnBrk="1" fontAlgn="b" latinLnBrk="0" hangingPunct="1"/>
                      <a:r>
                        <a:rPr lang="en-US" sz="1800" kern="1200">
                          <a:solidFill>
                            <a:schemeClr val="dk1"/>
                          </a:solidFill>
                          <a:latin typeface="+mn-lt"/>
                          <a:ea typeface="+mn-ea"/>
                          <a:cs typeface="+mn-cs"/>
                        </a:rPr>
                        <a:t>$3.96</a:t>
                      </a:r>
                    </a:p>
                  </a:txBody>
                  <a:tcPr marL="22860" marR="22860" marT="15240" marB="15240" anchor="ctr"/>
                </a:tc>
                <a:tc>
                  <a:txBody>
                    <a:bodyPr/>
                    <a:lstStyle/>
                    <a:p>
                      <a:pPr marL="0" algn="ctr" defTabSz="914400" rtl="0" eaLnBrk="1" fontAlgn="b" latinLnBrk="0" hangingPunct="1"/>
                      <a:r>
                        <a:rPr lang="en-US" sz="1800" kern="1200" dirty="0">
                          <a:solidFill>
                            <a:schemeClr val="dk1"/>
                          </a:solidFill>
                          <a:latin typeface="+mn-lt"/>
                          <a:ea typeface="+mn-ea"/>
                          <a:cs typeface="+mn-cs"/>
                        </a:rPr>
                        <a:t>101,250</a:t>
                      </a:r>
                    </a:p>
                  </a:txBody>
                  <a:tcPr marL="22860" marR="22860" marT="15240" marB="15240" anchor="ctr"/>
                </a:tc>
                <a:extLst>
                  <a:ext uri="{0D108BD9-81ED-4DB2-BD59-A6C34878D82A}">
                    <a16:rowId xmlns:a16="http://schemas.microsoft.com/office/drawing/2014/main" val="4062777129"/>
                  </a:ext>
                </a:extLst>
              </a:tr>
              <a:tr h="509996">
                <a:tc>
                  <a:txBody>
                    <a:bodyPr/>
                    <a:lstStyle/>
                    <a:p>
                      <a:pPr marL="0" algn="ctr" defTabSz="914400" rtl="0" eaLnBrk="1" fontAlgn="b" latinLnBrk="0" hangingPunct="1"/>
                      <a:r>
                        <a:rPr lang="en-US" sz="1800" kern="1200" dirty="0" smtClean="0">
                          <a:solidFill>
                            <a:schemeClr val="dk1"/>
                          </a:solidFill>
                          <a:latin typeface="+mn-lt"/>
                          <a:ea typeface="+mn-ea"/>
                          <a:cs typeface="+mn-cs"/>
                        </a:rPr>
                        <a:t>July </a:t>
                      </a:r>
                      <a:r>
                        <a:rPr lang="en-US" sz="1800" kern="1200" dirty="0">
                          <a:solidFill>
                            <a:schemeClr val="dk1"/>
                          </a:solidFill>
                          <a:latin typeface="+mn-lt"/>
                          <a:ea typeface="+mn-ea"/>
                          <a:cs typeface="+mn-cs"/>
                        </a:rPr>
                        <a:t>31</a:t>
                      </a:r>
                    </a:p>
                  </a:txBody>
                  <a:tcPr marL="22860" marR="22860" marT="15240" marB="15240" anchor="ctr"/>
                </a:tc>
                <a:tc>
                  <a:txBody>
                    <a:bodyPr/>
                    <a:lstStyle/>
                    <a:p>
                      <a:pPr marL="0" algn="ctr" defTabSz="914400" rtl="0" eaLnBrk="1" fontAlgn="b" latinLnBrk="0" hangingPunct="1"/>
                      <a:r>
                        <a:rPr lang="en-US" sz="1800" kern="1200" dirty="0">
                          <a:solidFill>
                            <a:schemeClr val="dk1"/>
                          </a:solidFill>
                          <a:latin typeface="+mn-lt"/>
                          <a:ea typeface="+mn-ea"/>
                          <a:cs typeface="+mn-cs"/>
                        </a:rPr>
                        <a:t>3.685</a:t>
                      </a:r>
                    </a:p>
                  </a:txBody>
                  <a:tcPr marL="22860" marR="22860" marT="15240" marB="15240" anchor="ctr"/>
                </a:tc>
                <a:tc>
                  <a:txBody>
                    <a:bodyPr/>
                    <a:lstStyle/>
                    <a:p>
                      <a:pPr marL="0" algn="ctr" defTabSz="914400" rtl="0" eaLnBrk="1" fontAlgn="b" latinLnBrk="0" hangingPunct="1"/>
                      <a:r>
                        <a:rPr lang="en-US" sz="1800" kern="1200" dirty="0">
                          <a:solidFill>
                            <a:schemeClr val="dk1"/>
                          </a:solidFill>
                          <a:latin typeface="+mn-lt"/>
                          <a:ea typeface="+mn-ea"/>
                          <a:cs typeface="+mn-cs"/>
                        </a:rPr>
                        <a:t>101,250</a:t>
                      </a:r>
                    </a:p>
                  </a:txBody>
                  <a:tcPr marL="22860" marR="22860" marT="15240" marB="15240" anchor="ctr"/>
                </a:tc>
                <a:extLst>
                  <a:ext uri="{0D108BD9-81ED-4DB2-BD59-A6C34878D82A}">
                    <a16:rowId xmlns:a16="http://schemas.microsoft.com/office/drawing/2014/main" val="2257972095"/>
                  </a:ext>
                </a:extLst>
              </a:tr>
              <a:tr h="509996">
                <a:tc>
                  <a:txBody>
                    <a:bodyPr/>
                    <a:lstStyle/>
                    <a:p>
                      <a:pPr marL="0" algn="ctr" defTabSz="914400" rtl="0" eaLnBrk="1" fontAlgn="b" latinLnBrk="0" hangingPunct="1"/>
                      <a:r>
                        <a:rPr lang="en-US" sz="1800" kern="1200" dirty="0" smtClean="0">
                          <a:solidFill>
                            <a:schemeClr val="dk1"/>
                          </a:solidFill>
                          <a:latin typeface="+mn-lt"/>
                          <a:ea typeface="+mn-ea"/>
                          <a:cs typeface="+mn-cs"/>
                        </a:rPr>
                        <a:t>August </a:t>
                      </a:r>
                      <a:r>
                        <a:rPr lang="en-US" sz="1800" kern="1200" dirty="0">
                          <a:solidFill>
                            <a:schemeClr val="dk1"/>
                          </a:solidFill>
                          <a:latin typeface="+mn-lt"/>
                          <a:ea typeface="+mn-ea"/>
                          <a:cs typeface="+mn-cs"/>
                        </a:rPr>
                        <a:t>15</a:t>
                      </a:r>
                    </a:p>
                  </a:txBody>
                  <a:tcPr marL="22860" marR="22860" marT="15240" marB="15240" anchor="ctr"/>
                </a:tc>
                <a:tc>
                  <a:txBody>
                    <a:bodyPr/>
                    <a:lstStyle/>
                    <a:p>
                      <a:pPr marL="0" algn="ctr" defTabSz="914400" rtl="0" eaLnBrk="1" fontAlgn="b" latinLnBrk="0" hangingPunct="1"/>
                      <a:r>
                        <a:rPr lang="en-US" sz="1800" kern="1200">
                          <a:solidFill>
                            <a:schemeClr val="dk1"/>
                          </a:solidFill>
                          <a:latin typeface="+mn-lt"/>
                          <a:ea typeface="+mn-ea"/>
                          <a:cs typeface="+mn-cs"/>
                        </a:rPr>
                        <a:t>3.685</a:t>
                      </a:r>
                    </a:p>
                  </a:txBody>
                  <a:tcPr marL="22860" marR="22860" marT="15240" marB="15240" anchor="ctr"/>
                </a:tc>
                <a:tc>
                  <a:txBody>
                    <a:bodyPr/>
                    <a:lstStyle/>
                    <a:p>
                      <a:pPr marL="0" algn="ctr" defTabSz="914400" rtl="0" eaLnBrk="1" fontAlgn="b" latinLnBrk="0" hangingPunct="1"/>
                      <a:r>
                        <a:rPr lang="en-US" sz="1800" kern="1200" dirty="0">
                          <a:solidFill>
                            <a:schemeClr val="dk1"/>
                          </a:solidFill>
                          <a:latin typeface="+mn-lt"/>
                          <a:ea typeface="+mn-ea"/>
                          <a:cs typeface="+mn-cs"/>
                        </a:rPr>
                        <a:t>33,750</a:t>
                      </a:r>
                    </a:p>
                  </a:txBody>
                  <a:tcPr marL="22860" marR="22860" marT="15240" marB="15240" anchor="ctr"/>
                </a:tc>
                <a:extLst>
                  <a:ext uri="{0D108BD9-81ED-4DB2-BD59-A6C34878D82A}">
                    <a16:rowId xmlns:a16="http://schemas.microsoft.com/office/drawing/2014/main" val="41026524"/>
                  </a:ext>
                </a:extLst>
              </a:tr>
              <a:tr h="509996">
                <a:tc>
                  <a:txBody>
                    <a:bodyPr/>
                    <a:lstStyle/>
                    <a:p>
                      <a:pPr algn="ctr"/>
                      <a:r>
                        <a:rPr lang="en-US" dirty="0" smtClean="0"/>
                        <a:t>November</a:t>
                      </a:r>
                      <a:r>
                        <a:rPr lang="en-US" baseline="0" dirty="0" smtClean="0"/>
                        <a:t> 1</a:t>
                      </a:r>
                      <a:endParaRPr lang="en-US" dirty="0"/>
                    </a:p>
                  </a:txBody>
                  <a:tcPr anchor="ctr"/>
                </a:tc>
                <a:tc>
                  <a:txBody>
                    <a:bodyPr/>
                    <a:lstStyle/>
                    <a:p>
                      <a:pPr algn="ctr"/>
                      <a:r>
                        <a:rPr lang="en-US" dirty="0" smtClean="0"/>
                        <a:t>3.26</a:t>
                      </a:r>
                      <a:endParaRPr lang="en-US" dirty="0"/>
                    </a:p>
                  </a:txBody>
                  <a:tcPr anchor="ctr"/>
                </a:tc>
                <a:tc>
                  <a:txBody>
                    <a:bodyPr/>
                    <a:lstStyle/>
                    <a:p>
                      <a:pPr algn="ctr"/>
                      <a:r>
                        <a:rPr lang="en-US" dirty="0" smtClean="0"/>
                        <a:t>334,350</a:t>
                      </a:r>
                      <a:endParaRPr lang="en-US" dirty="0"/>
                    </a:p>
                  </a:txBody>
                  <a:tcPr anchor="ctr"/>
                </a:tc>
                <a:extLst>
                  <a:ext uri="{0D108BD9-81ED-4DB2-BD59-A6C34878D82A}">
                    <a16:rowId xmlns:a16="http://schemas.microsoft.com/office/drawing/2014/main" val="3802727102"/>
                  </a:ext>
                </a:extLst>
              </a:tr>
            </a:tbl>
          </a:graphicData>
        </a:graphic>
      </p:graphicFrame>
      <p:pic>
        <p:nvPicPr>
          <p:cNvPr id="5" name="image18.png"/>
          <p:cNvPicPr/>
          <p:nvPr/>
        </p:nvPicPr>
        <p:blipFill>
          <a:blip r:embed="rId3" cstate="print"/>
          <a:stretch>
            <a:fillRect/>
          </a:stretch>
        </p:blipFill>
        <p:spPr>
          <a:xfrm>
            <a:off x="5612129" y="128904"/>
            <a:ext cx="6454141" cy="6454776"/>
          </a:xfrm>
          <a:prstGeom prst="rect">
            <a:avLst/>
          </a:prstGeom>
        </p:spPr>
      </p:pic>
      <p:sp>
        <p:nvSpPr>
          <p:cNvPr id="6" name="Oval 5"/>
          <p:cNvSpPr/>
          <p:nvPr/>
        </p:nvSpPr>
        <p:spPr>
          <a:xfrm>
            <a:off x="5803641" y="2110351"/>
            <a:ext cx="5780470" cy="49289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403" y="6492239"/>
            <a:ext cx="3182837" cy="246221"/>
          </a:xfrm>
          <a:prstGeom prst="rect">
            <a:avLst/>
          </a:prstGeom>
          <a:noFill/>
        </p:spPr>
        <p:txBody>
          <a:bodyPr wrap="square">
            <a:spAutoFit/>
          </a:bodyPr>
          <a:lstStyle/>
          <a:p>
            <a:pPr marL="85090" marR="548005" indent="1270" algn="ctr">
              <a:spcBef>
                <a:spcPts val="55"/>
              </a:spcBef>
              <a:spcAft>
                <a:spcPts val="0"/>
              </a:spcAft>
            </a:pPr>
            <a:r>
              <a:rPr lang="en-US" sz="1000" b="1" dirty="0" smtClean="0">
                <a:solidFill>
                  <a:schemeClr val="bg1"/>
                </a:solidFill>
                <a:latin typeface="Times New Roman" panose="02020603050405020304" pitchFamily="18" charset="0"/>
                <a:ea typeface="Times New Roman" panose="02020603050405020304" pitchFamily="18" charset="0"/>
              </a:rPr>
              <a:t>Source: 2018 UNL Taps Banquet Report</a:t>
            </a:r>
            <a:endParaRPr lang="en-US" sz="11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3484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3775" y="24157"/>
            <a:ext cx="10364451" cy="1596177"/>
          </a:xfrm>
        </p:spPr>
        <p:txBody>
          <a:bodyPr>
            <a:normAutofit/>
          </a:bodyPr>
          <a:lstStyle/>
          <a:p>
            <a:r>
              <a:rPr lang="en-US" sz="4000" dirty="0" smtClean="0"/>
              <a:t>UNL Field day</a:t>
            </a:r>
            <a:endParaRPr lang="en-US" sz="4000" dirty="0"/>
          </a:p>
        </p:txBody>
      </p:sp>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6795" y="2093346"/>
            <a:ext cx="6341955" cy="3574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Content Placeholder 1"/>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6577050" y="1766063"/>
            <a:ext cx="5485129" cy="41138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7403" y="6492239"/>
            <a:ext cx="3182837" cy="246221"/>
          </a:xfrm>
          <a:prstGeom prst="rect">
            <a:avLst/>
          </a:prstGeom>
          <a:noFill/>
        </p:spPr>
        <p:txBody>
          <a:bodyPr wrap="square">
            <a:spAutoFit/>
          </a:bodyPr>
          <a:lstStyle/>
          <a:p>
            <a:pPr marL="85090" marR="548005" indent="1270" algn="ctr">
              <a:spcBef>
                <a:spcPts val="55"/>
              </a:spcBef>
              <a:spcAft>
                <a:spcPts val="0"/>
              </a:spcAft>
            </a:pPr>
            <a:r>
              <a:rPr lang="en-US" sz="1000" b="1" dirty="0" smtClean="0">
                <a:solidFill>
                  <a:schemeClr val="bg1"/>
                </a:solidFill>
                <a:latin typeface="Times New Roman" panose="02020603050405020304" pitchFamily="18" charset="0"/>
                <a:ea typeface="Times New Roman" panose="02020603050405020304" pitchFamily="18" charset="0"/>
              </a:rPr>
              <a:t>Source: 2018 UNL Taps Banquet Report</a:t>
            </a:r>
            <a:endParaRPr lang="en-US" sz="11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641745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3775" y="-204443"/>
            <a:ext cx="10364451" cy="1596177"/>
          </a:xfrm>
        </p:spPr>
        <p:txBody>
          <a:bodyPr/>
          <a:lstStyle/>
          <a:p>
            <a:r>
              <a:rPr lang="en-US" dirty="0" smtClean="0"/>
              <a:t>And the winner is...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329" y="1131846"/>
            <a:ext cx="7285343" cy="54632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544460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r>
              <a:rPr lang="en-US" dirty="0" smtClean="0"/>
              <a:t>Most Profitable &amp; 2</a:t>
            </a:r>
            <a:r>
              <a:rPr lang="en-US" baseline="30000" dirty="0" smtClean="0"/>
              <a:t>nd</a:t>
            </a:r>
            <a:r>
              <a:rPr lang="en-US" dirty="0" smtClean="0"/>
              <a:t> in efficiency</a:t>
            </a:r>
            <a:endParaRPr lang="en-US" dirty="0"/>
          </a:p>
        </p:txBody>
      </p:sp>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14156" y="247796"/>
            <a:ext cx="6665754" cy="6153004"/>
          </a:xfrm>
        </p:spPr>
      </p:pic>
      <p:sp>
        <p:nvSpPr>
          <p:cNvPr id="5" name="Text Placeholder 4"/>
          <p:cNvSpPr>
            <a:spLocks noGrp="1"/>
          </p:cNvSpPr>
          <p:nvPr>
            <p:ph type="body" sz="half" idx="2"/>
          </p:nvPr>
        </p:nvSpPr>
        <p:spPr>
          <a:xfrm>
            <a:off x="754380" y="2632852"/>
            <a:ext cx="4095083" cy="3158348"/>
          </a:xfrm>
        </p:spPr>
        <p:txBody>
          <a:bodyPr/>
          <a:lstStyle/>
          <a:p>
            <a:pPr marL="285750" indent="-285750" algn="l">
              <a:buFont typeface="Arial" panose="020B0604020202020204" pitchFamily="34" charset="0"/>
              <a:buChar char="•"/>
            </a:pPr>
            <a:r>
              <a:rPr lang="en-US" dirty="0" smtClean="0"/>
              <a:t>Production cost $649.40 (per acre)</a:t>
            </a:r>
          </a:p>
          <a:p>
            <a:pPr marL="285750" indent="-285750" algn="l">
              <a:buFont typeface="Arial" panose="020B0604020202020204" pitchFamily="34" charset="0"/>
              <a:buChar char="•"/>
            </a:pPr>
            <a:r>
              <a:rPr lang="en-US" dirty="0" smtClean="0"/>
              <a:t>Yield = 257.7 </a:t>
            </a:r>
            <a:r>
              <a:rPr lang="en-US" dirty="0" err="1" smtClean="0"/>
              <a:t>bu</a:t>
            </a:r>
            <a:r>
              <a:rPr lang="en-US" dirty="0" smtClean="0"/>
              <a:t>/acre (137.6 to 288.5)</a:t>
            </a:r>
          </a:p>
          <a:p>
            <a:pPr marL="285750" lvl="1" indent="-285750">
              <a:spcBef>
                <a:spcPts val="1000"/>
              </a:spcBef>
              <a:buFont typeface="Arial" panose="020B0604020202020204" pitchFamily="34" charset="0"/>
              <a:buChar char="•"/>
            </a:pPr>
            <a:r>
              <a:rPr lang="en-US" sz="1600" dirty="0"/>
              <a:t>Farm #15 won most </a:t>
            </a:r>
            <a:r>
              <a:rPr lang="en-US" sz="1600" dirty="0" smtClean="0"/>
              <a:t>efficient &amp; 2</a:t>
            </a:r>
            <a:r>
              <a:rPr lang="en-US" sz="1600" baseline="30000" dirty="0" smtClean="0"/>
              <a:t>nd</a:t>
            </a:r>
            <a:r>
              <a:rPr lang="en-US" sz="1600" dirty="0" smtClean="0"/>
              <a:t> highest yield</a:t>
            </a:r>
          </a:p>
          <a:p>
            <a:pPr marL="285750" lvl="1" indent="-285750">
              <a:spcBef>
                <a:spcPts val="1000"/>
              </a:spcBef>
              <a:buFont typeface="Arial" panose="020B0604020202020204" pitchFamily="34" charset="0"/>
              <a:buChar char="•"/>
            </a:pPr>
            <a:r>
              <a:rPr lang="en-US" sz="1600" dirty="0" smtClean="0"/>
              <a:t>Farm #7 won highest yield and 2</a:t>
            </a:r>
            <a:r>
              <a:rPr lang="en-US" sz="1600" baseline="30000" dirty="0" smtClean="0"/>
              <a:t>nd</a:t>
            </a:r>
            <a:r>
              <a:rPr lang="en-US" sz="1600" dirty="0" smtClean="0"/>
              <a:t> in profitability &amp; 6</a:t>
            </a:r>
            <a:r>
              <a:rPr lang="en-US" sz="1600" baseline="30000" dirty="0" smtClean="0"/>
              <a:t>th</a:t>
            </a:r>
            <a:r>
              <a:rPr lang="en-US" sz="1600" dirty="0" smtClean="0"/>
              <a:t> in efficiency</a:t>
            </a:r>
            <a:endParaRPr lang="en-US" sz="1600" dirty="0"/>
          </a:p>
          <a:p>
            <a:pPr lvl="1"/>
            <a:endParaRPr lang="en-US" dirty="0"/>
          </a:p>
        </p:txBody>
      </p:sp>
      <p:sp>
        <p:nvSpPr>
          <p:cNvPr id="8" name="Oval 7"/>
          <p:cNvSpPr/>
          <p:nvPr/>
        </p:nvSpPr>
        <p:spPr>
          <a:xfrm>
            <a:off x="5612130" y="247796"/>
            <a:ext cx="6012180" cy="552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30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18110"/>
            <a:ext cx="4354163" cy="2023252"/>
          </a:xfrm>
        </p:spPr>
        <p:txBody>
          <a:bodyPr anchor="ctr"/>
          <a:lstStyle/>
          <a:p>
            <a:r>
              <a:rPr lang="en-US" dirty="0" smtClean="0"/>
              <a:t>What did we learn?</a:t>
            </a:r>
            <a:endParaRPr lang="en-US" dirty="0"/>
          </a:p>
        </p:txBody>
      </p:sp>
      <p:sp>
        <p:nvSpPr>
          <p:cNvPr id="4" name="Text Placeholder 3"/>
          <p:cNvSpPr>
            <a:spLocks noGrp="1"/>
          </p:cNvSpPr>
          <p:nvPr>
            <p:ph type="body" sz="half" idx="2"/>
          </p:nvPr>
        </p:nvSpPr>
        <p:spPr>
          <a:xfrm>
            <a:off x="730894" y="1518557"/>
            <a:ext cx="3935689" cy="4882243"/>
          </a:xfrm>
        </p:spPr>
        <p:txBody>
          <a:bodyPr>
            <a:normAutofit fontScale="92500" lnSpcReduction="10000"/>
          </a:bodyPr>
          <a:lstStyle/>
          <a:p>
            <a:pPr marL="285750" lvl="1" indent="-285750">
              <a:spcBef>
                <a:spcPts val="1000"/>
              </a:spcBef>
              <a:buFont typeface="Arial" panose="020B0604020202020204" pitchFamily="34" charset="0"/>
              <a:buChar char="•"/>
            </a:pPr>
            <a:r>
              <a:rPr lang="en-US" sz="1600" b="1" dirty="0" smtClean="0"/>
              <a:t>Learned </a:t>
            </a:r>
            <a:r>
              <a:rPr lang="en-US" sz="1600" b="1" dirty="0"/>
              <a:t>from those who do it best</a:t>
            </a:r>
          </a:p>
          <a:p>
            <a:pPr marL="742950" lvl="2" indent="-285750">
              <a:spcBef>
                <a:spcPts val="1000"/>
              </a:spcBef>
              <a:buFont typeface="Wingdings" panose="05000000000000000000" pitchFamily="2" charset="2"/>
              <a:buChar char="Ø"/>
            </a:pPr>
            <a:r>
              <a:rPr lang="en-US" sz="1400" dirty="0"/>
              <a:t>WE listened and did </a:t>
            </a:r>
            <a:r>
              <a:rPr lang="en-US" sz="1400" dirty="0" smtClean="0"/>
              <a:t>research</a:t>
            </a:r>
          </a:p>
          <a:p>
            <a:pPr marL="457200" lvl="2">
              <a:spcBef>
                <a:spcPts val="1000"/>
              </a:spcBef>
            </a:pPr>
            <a:endParaRPr lang="en-US" b="1" dirty="0" smtClean="0"/>
          </a:p>
          <a:p>
            <a:pPr marL="285750" indent="-285750" algn="l">
              <a:buFont typeface="Arial" panose="020B0604020202020204" pitchFamily="34" charset="0"/>
              <a:buChar char="•"/>
            </a:pPr>
            <a:r>
              <a:rPr lang="en-US" b="1" dirty="0" smtClean="0"/>
              <a:t>Efficiency alone doesn’t lead to profitability</a:t>
            </a:r>
          </a:p>
          <a:p>
            <a:pPr marL="742950" lvl="1" indent="-285750">
              <a:buFont typeface="Wingdings" panose="05000000000000000000" pitchFamily="2" charset="2"/>
              <a:buChar char="Ø"/>
            </a:pPr>
            <a:r>
              <a:rPr lang="en-US" dirty="0" smtClean="0"/>
              <a:t>Its complicated</a:t>
            </a:r>
          </a:p>
          <a:p>
            <a:pPr marL="742950" lvl="1" indent="-285750">
              <a:buFont typeface="Wingdings" panose="05000000000000000000" pitchFamily="2" charset="2"/>
              <a:buChar char="Ø"/>
            </a:pPr>
            <a:r>
              <a:rPr lang="en-US" dirty="0" smtClean="0"/>
              <a:t>Have </a:t>
            </a:r>
            <a:r>
              <a:rPr lang="en-US" dirty="0"/>
              <a:t>to look at the whole </a:t>
            </a:r>
            <a:r>
              <a:rPr lang="en-US" dirty="0" smtClean="0"/>
              <a:t>picture</a:t>
            </a:r>
          </a:p>
          <a:p>
            <a:pPr marL="742950" lvl="1" indent="-285750">
              <a:buFont typeface="Wingdings" panose="05000000000000000000" pitchFamily="2" charset="2"/>
              <a:buChar char="Ø"/>
            </a:pPr>
            <a:r>
              <a:rPr lang="en-US" dirty="0" smtClean="0"/>
              <a:t>Need to focus on more than just nitrate and water use</a:t>
            </a:r>
          </a:p>
          <a:p>
            <a:pPr lvl="1"/>
            <a:endParaRPr lang="en-US" dirty="0"/>
          </a:p>
          <a:p>
            <a:pPr marL="285750" lvl="1" indent="-285750">
              <a:spcBef>
                <a:spcPts val="1000"/>
              </a:spcBef>
              <a:buFont typeface="Arial" panose="020B0604020202020204" pitchFamily="34" charset="0"/>
              <a:buChar char="•"/>
            </a:pPr>
            <a:r>
              <a:rPr lang="en-US" sz="1600" b="1" dirty="0" smtClean="0"/>
              <a:t>As </a:t>
            </a:r>
            <a:r>
              <a:rPr lang="en-US" sz="1600" b="1" dirty="0"/>
              <a:t>water professionals we can help create </a:t>
            </a:r>
            <a:r>
              <a:rPr lang="en-US" sz="1600" b="1" dirty="0" smtClean="0"/>
              <a:t>change</a:t>
            </a:r>
          </a:p>
          <a:p>
            <a:pPr marL="742950" lvl="2" indent="-285750">
              <a:spcBef>
                <a:spcPts val="1000"/>
              </a:spcBef>
              <a:buFont typeface="Wingdings" panose="05000000000000000000" pitchFamily="2" charset="2"/>
              <a:buChar char="Ø"/>
            </a:pPr>
            <a:r>
              <a:rPr lang="en-US" sz="1400" dirty="0" smtClean="0"/>
              <a:t>Education for producers and water professionals</a:t>
            </a:r>
          </a:p>
          <a:p>
            <a:pPr marL="742950" lvl="2" indent="-285750">
              <a:spcBef>
                <a:spcPts val="1000"/>
              </a:spcBef>
              <a:buFont typeface="Wingdings" panose="05000000000000000000" pitchFamily="2" charset="2"/>
              <a:buChar char="Ø"/>
            </a:pPr>
            <a:r>
              <a:rPr lang="en-US" sz="1400" dirty="0" smtClean="0"/>
              <a:t>Incentivizing new technology use</a:t>
            </a:r>
          </a:p>
          <a:p>
            <a:pPr marL="742950" lvl="2" indent="-285750">
              <a:spcBef>
                <a:spcPts val="1000"/>
              </a:spcBef>
              <a:buFont typeface="Wingdings" panose="05000000000000000000" pitchFamily="2" charset="2"/>
              <a:buChar char="Ø"/>
            </a:pPr>
            <a:r>
              <a:rPr lang="en-US" sz="1400" dirty="0" smtClean="0"/>
              <a:t>Workshops built into projects</a:t>
            </a:r>
          </a:p>
          <a:p>
            <a:pPr marL="742950" lvl="2" indent="-285750">
              <a:spcBef>
                <a:spcPts val="1000"/>
              </a:spcBef>
              <a:buFont typeface="Wingdings" panose="05000000000000000000" pitchFamily="2" charset="2"/>
              <a:buChar char="Ø"/>
            </a:pPr>
            <a:endParaRPr lang="en-US" sz="1400" dirty="0"/>
          </a:p>
          <a:p>
            <a:pPr marL="742950" lvl="2" indent="-285750">
              <a:spcBef>
                <a:spcPts val="1000"/>
              </a:spcBef>
              <a:buFont typeface="Arial" panose="020B0604020202020204" pitchFamily="34" charset="0"/>
              <a:buChar char="•"/>
            </a:pPr>
            <a:endParaRPr lang="en-US" sz="1400" dirty="0"/>
          </a:p>
        </p:txBody>
      </p:sp>
      <p:pic>
        <p:nvPicPr>
          <p:cNvPr id="9" name="Content Placeholder 8"/>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78413" y="858560"/>
            <a:ext cx="6740207" cy="5055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04128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1" y="609600"/>
            <a:ext cx="4025900" cy="2023252"/>
          </a:xfrm>
        </p:spPr>
        <p:txBody>
          <a:bodyPr anchor="ctr"/>
          <a:lstStyle/>
          <a:p>
            <a:r>
              <a:rPr lang="en-US" dirty="0" smtClean="0"/>
              <a:t>Water Management In Nebraska</a:t>
            </a:r>
            <a:endParaRPr lang="en-US" dirty="0"/>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1652" y="76200"/>
            <a:ext cx="7587391" cy="6692900"/>
          </a:xfrm>
        </p:spPr>
      </p:pic>
    </p:spTree>
    <p:extLst>
      <p:ext uri="{BB962C8B-B14F-4D97-AF65-F5344CB8AC3E}">
        <p14:creationId xmlns:p14="http://schemas.microsoft.com/office/powerpoint/2010/main" val="19437541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 Level of Nitrate in Drinking Water</a:t>
            </a:r>
            <a:endParaRPr lang="en-US" dirty="0"/>
          </a:p>
        </p:txBody>
      </p:sp>
      <p:sp>
        <p:nvSpPr>
          <p:cNvPr id="3" name="Text Placeholder 2"/>
          <p:cNvSpPr>
            <a:spLocks noGrp="1"/>
          </p:cNvSpPr>
          <p:nvPr>
            <p:ph type="body" idx="1"/>
          </p:nvPr>
        </p:nvSpPr>
        <p:spPr/>
        <p:txBody>
          <a:bodyPr/>
          <a:lstStyle/>
          <a:p>
            <a:pPr marL="514350" indent="-514350"/>
            <a:r>
              <a:rPr lang="en-US" dirty="0"/>
              <a:t>Health Standard for </a:t>
            </a:r>
            <a:r>
              <a:rPr lang="en-US" dirty="0" smtClean="0"/>
              <a:t>Nitrate in PUBLIC </a:t>
            </a:r>
            <a:r>
              <a:rPr lang="en-US" dirty="0"/>
              <a:t>DRINKING WATER SUPPLIES is </a:t>
            </a:r>
          </a:p>
          <a:p>
            <a:pPr marL="0" indent="0" algn="ctr">
              <a:buNone/>
            </a:pPr>
            <a:r>
              <a:rPr lang="en-US" sz="4500" b="1" dirty="0" smtClean="0">
                <a:solidFill>
                  <a:srgbClr val="FF0000"/>
                </a:solidFill>
              </a:rPr>
              <a:t>10 </a:t>
            </a:r>
            <a:r>
              <a:rPr lang="en-US" sz="4500" b="1" dirty="0">
                <a:solidFill>
                  <a:srgbClr val="FF0000"/>
                </a:solidFill>
              </a:rPr>
              <a:t>ppm </a:t>
            </a:r>
            <a:r>
              <a:rPr lang="en-US" sz="4500" b="1" dirty="0" smtClean="0">
                <a:solidFill>
                  <a:srgbClr val="FF0000"/>
                </a:solidFill>
              </a:rPr>
              <a:t>(</a:t>
            </a:r>
            <a:r>
              <a:rPr lang="en-US" sz="4500" b="1" cap="none" dirty="0" smtClean="0">
                <a:solidFill>
                  <a:srgbClr val="FF0000"/>
                </a:solidFill>
                <a:latin typeface="Calibri" panose="020F0502020204030204" pitchFamily="34" charset="0"/>
                <a:cs typeface="Calibri" panose="020F0502020204030204" pitchFamily="34" charset="0"/>
              </a:rPr>
              <a:t>mg/L</a:t>
            </a:r>
            <a:r>
              <a:rPr lang="en-US" sz="4500" b="1" dirty="0" smtClean="0">
                <a:solidFill>
                  <a:srgbClr val="FF0000"/>
                </a:solidFill>
              </a:rPr>
              <a:t>)</a:t>
            </a:r>
            <a:endParaRPr lang="en-US" sz="4500" b="1" dirty="0">
              <a:solidFill>
                <a:srgbClr val="FF0000"/>
              </a:solidFill>
            </a:endParaRPr>
          </a:p>
          <a:p>
            <a:pPr marL="0" indent="0">
              <a:buNone/>
            </a:pPr>
            <a:endParaRPr lang="en-US" dirty="0" smtClean="0"/>
          </a:p>
          <a:p>
            <a:pPr marL="0" indent="0" algn="ctr">
              <a:buNone/>
            </a:pPr>
            <a:r>
              <a:rPr lang="en-US" sz="2800" b="1" dirty="0" smtClean="0"/>
              <a:t>No </a:t>
            </a:r>
            <a:r>
              <a:rPr lang="en-US" sz="2800" b="1" dirty="0"/>
              <a:t>regulation of PRIVATE DRINKING WATER SUPPLIES</a:t>
            </a:r>
          </a:p>
          <a:p>
            <a:pPr marL="514350" indent="-514350"/>
            <a:endParaRPr lang="en-US" dirty="0"/>
          </a:p>
        </p:txBody>
      </p:sp>
    </p:spTree>
    <p:extLst>
      <p:ext uri="{BB962C8B-B14F-4D97-AF65-F5344CB8AC3E}">
        <p14:creationId xmlns:p14="http://schemas.microsoft.com/office/powerpoint/2010/main" val="71550330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615357"/>
          </a:xfrm>
        </p:spPr>
        <p:txBody>
          <a:bodyPr/>
          <a:lstStyle/>
          <a:p>
            <a:r>
              <a:rPr lang="en-US" dirty="0" smtClean="0"/>
              <a:t>Nitrate in the Environment</a:t>
            </a:r>
            <a:endParaRPr lang="en-US" dirty="0"/>
          </a:p>
        </p:txBody>
      </p:sp>
      <p:pic>
        <p:nvPicPr>
          <p:cNvPr id="4" name="Picture 3"/>
          <p:cNvPicPr>
            <a:picLocks noChangeAspect="1"/>
          </p:cNvPicPr>
          <p:nvPr/>
        </p:nvPicPr>
        <p:blipFill>
          <a:blip r:embed="rId3"/>
          <a:stretch>
            <a:fillRect/>
          </a:stretch>
        </p:blipFill>
        <p:spPr>
          <a:xfrm>
            <a:off x="5467350" y="1371600"/>
            <a:ext cx="4841698" cy="5096648"/>
          </a:xfrm>
          <a:prstGeom prst="rect">
            <a:avLst/>
          </a:prstGeom>
        </p:spPr>
      </p:pic>
      <p:cxnSp>
        <p:nvCxnSpPr>
          <p:cNvPr id="9" name="Straight Arrow Connector 8"/>
          <p:cNvCxnSpPr/>
          <p:nvPr/>
        </p:nvCxnSpPr>
        <p:spPr>
          <a:xfrm>
            <a:off x="2895600" y="3919924"/>
            <a:ext cx="2857500" cy="457200"/>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sp>
        <p:nvSpPr>
          <p:cNvPr id="10" name="TextBox 9"/>
          <p:cNvSpPr txBox="1"/>
          <p:nvPr/>
        </p:nvSpPr>
        <p:spPr>
          <a:xfrm>
            <a:off x="1524000" y="3257550"/>
            <a:ext cx="3200400" cy="553998"/>
          </a:xfrm>
          <a:prstGeom prst="rect">
            <a:avLst/>
          </a:prstGeom>
          <a:noFill/>
        </p:spPr>
        <p:txBody>
          <a:bodyPr wrap="square" rtlCol="0">
            <a:spAutoFit/>
          </a:bodyPr>
          <a:lstStyle/>
          <a:p>
            <a:r>
              <a:rPr lang="en-US" sz="3000" dirty="0">
                <a:solidFill>
                  <a:srgbClr val="C00000"/>
                </a:solidFill>
              </a:rPr>
              <a:t>Nitrogen Fertilizer</a:t>
            </a:r>
          </a:p>
        </p:txBody>
      </p:sp>
      <p:cxnSp>
        <p:nvCxnSpPr>
          <p:cNvPr id="11" name="Straight Arrow Connector 10"/>
          <p:cNvCxnSpPr/>
          <p:nvPr/>
        </p:nvCxnSpPr>
        <p:spPr>
          <a:xfrm>
            <a:off x="9337498" y="5715000"/>
            <a:ext cx="971550" cy="514350"/>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sp>
        <p:nvSpPr>
          <p:cNvPr id="12" name="TextBox 11"/>
          <p:cNvSpPr txBox="1"/>
          <p:nvPr/>
        </p:nvSpPr>
        <p:spPr>
          <a:xfrm>
            <a:off x="10707461" y="4748853"/>
            <a:ext cx="1600200" cy="646331"/>
          </a:xfrm>
          <a:prstGeom prst="rect">
            <a:avLst/>
          </a:prstGeom>
          <a:noFill/>
        </p:spPr>
        <p:txBody>
          <a:bodyPr wrap="square" rtlCol="0">
            <a:spAutoFit/>
          </a:bodyPr>
          <a:lstStyle/>
          <a:p>
            <a:r>
              <a:rPr lang="en-US" dirty="0">
                <a:solidFill>
                  <a:srgbClr val="C00000"/>
                </a:solidFill>
              </a:rPr>
              <a:t>Discharge to surface water</a:t>
            </a:r>
          </a:p>
        </p:txBody>
      </p:sp>
      <p:cxnSp>
        <p:nvCxnSpPr>
          <p:cNvPr id="14" name="Straight Arrow Connector 13"/>
          <p:cNvCxnSpPr/>
          <p:nvPr/>
        </p:nvCxnSpPr>
        <p:spPr>
          <a:xfrm flipV="1">
            <a:off x="9334776" y="5372100"/>
            <a:ext cx="1790424" cy="205174"/>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sp>
        <p:nvSpPr>
          <p:cNvPr id="16" name="TextBox 15"/>
          <p:cNvSpPr txBox="1"/>
          <p:nvPr/>
        </p:nvSpPr>
        <p:spPr>
          <a:xfrm>
            <a:off x="10382250" y="6151002"/>
            <a:ext cx="2250622" cy="646331"/>
          </a:xfrm>
          <a:prstGeom prst="rect">
            <a:avLst/>
          </a:prstGeom>
          <a:noFill/>
        </p:spPr>
        <p:txBody>
          <a:bodyPr wrap="square" rtlCol="0">
            <a:spAutoFit/>
          </a:bodyPr>
          <a:lstStyle/>
          <a:p>
            <a:r>
              <a:rPr lang="en-US" dirty="0">
                <a:solidFill>
                  <a:srgbClr val="C00000"/>
                </a:solidFill>
              </a:rPr>
              <a:t>Discharge to groundwater</a:t>
            </a:r>
          </a:p>
        </p:txBody>
      </p:sp>
      <p:sp>
        <p:nvSpPr>
          <p:cNvPr id="17" name="TextBox 16"/>
          <p:cNvSpPr txBox="1"/>
          <p:nvPr/>
        </p:nvSpPr>
        <p:spPr>
          <a:xfrm>
            <a:off x="10202775" y="2628805"/>
            <a:ext cx="1379626" cy="646331"/>
          </a:xfrm>
          <a:prstGeom prst="rect">
            <a:avLst/>
          </a:prstGeom>
          <a:noFill/>
        </p:spPr>
        <p:txBody>
          <a:bodyPr wrap="square" rtlCol="0">
            <a:spAutoFit/>
          </a:bodyPr>
          <a:lstStyle/>
          <a:p>
            <a:r>
              <a:rPr lang="en-US" dirty="0">
                <a:solidFill>
                  <a:srgbClr val="C00000"/>
                </a:solidFill>
              </a:rPr>
              <a:t>Increased Plant Uptake</a:t>
            </a:r>
          </a:p>
        </p:txBody>
      </p:sp>
      <p:sp>
        <p:nvSpPr>
          <p:cNvPr id="18" name="TextBox 17"/>
          <p:cNvSpPr txBox="1"/>
          <p:nvPr/>
        </p:nvSpPr>
        <p:spPr>
          <a:xfrm>
            <a:off x="10540093" y="3525277"/>
            <a:ext cx="1600200" cy="646331"/>
          </a:xfrm>
          <a:prstGeom prst="rect">
            <a:avLst/>
          </a:prstGeom>
          <a:noFill/>
        </p:spPr>
        <p:txBody>
          <a:bodyPr wrap="square" rtlCol="0">
            <a:spAutoFit/>
          </a:bodyPr>
          <a:lstStyle/>
          <a:p>
            <a:r>
              <a:rPr lang="en-US" dirty="0">
                <a:solidFill>
                  <a:srgbClr val="C00000"/>
                </a:solidFill>
              </a:rPr>
              <a:t>N stored in Vadose Zone</a:t>
            </a:r>
          </a:p>
        </p:txBody>
      </p:sp>
      <p:cxnSp>
        <p:nvCxnSpPr>
          <p:cNvPr id="19" name="Straight Arrow Connector 18"/>
          <p:cNvCxnSpPr/>
          <p:nvPr/>
        </p:nvCxnSpPr>
        <p:spPr>
          <a:xfrm flipH="1">
            <a:off x="8839201" y="3831278"/>
            <a:ext cx="1573262" cy="1229198"/>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21" name="Straight Arrow Connector 20"/>
          <p:cNvCxnSpPr/>
          <p:nvPr/>
        </p:nvCxnSpPr>
        <p:spPr>
          <a:xfrm flipH="1">
            <a:off x="8599991" y="3060868"/>
            <a:ext cx="1573262" cy="1229198"/>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27806288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6025" t="18188" r="50685" b="32437"/>
          <a:stretch/>
        </p:blipFill>
        <p:spPr>
          <a:xfrm>
            <a:off x="6946405" y="466117"/>
            <a:ext cx="5086350" cy="6036947"/>
          </a:xfrm>
          <a:prstGeom prst="rect">
            <a:avLst/>
          </a:prstGeom>
        </p:spPr>
      </p:pic>
      <p:sp>
        <p:nvSpPr>
          <p:cNvPr id="5" name="Rectangle 4"/>
          <p:cNvSpPr/>
          <p:nvPr/>
        </p:nvSpPr>
        <p:spPr>
          <a:xfrm>
            <a:off x="7873093" y="6534835"/>
            <a:ext cx="3018775" cy="323165"/>
          </a:xfrm>
          <a:prstGeom prst="rect">
            <a:avLst/>
          </a:prstGeom>
        </p:spPr>
        <p:txBody>
          <a:bodyPr wrap="none">
            <a:spAutoFit/>
          </a:bodyPr>
          <a:lstStyle/>
          <a:p>
            <a:r>
              <a:rPr lang="en-US" sz="1500" b="1" dirty="0">
                <a:latin typeface="Arial-BoldMT"/>
              </a:rPr>
              <a:t>N fertilizer use rate (g m-2 yr-1)</a:t>
            </a:r>
            <a:endParaRPr lang="en-US" sz="4050" dirty="0"/>
          </a:p>
        </p:txBody>
      </p:sp>
      <p:sp>
        <p:nvSpPr>
          <p:cNvPr id="2" name="Title 1"/>
          <p:cNvSpPr>
            <a:spLocks noGrp="1"/>
          </p:cNvSpPr>
          <p:nvPr>
            <p:ph type="title"/>
          </p:nvPr>
        </p:nvSpPr>
        <p:spPr>
          <a:xfrm>
            <a:off x="913775" y="618517"/>
            <a:ext cx="4902825" cy="1095983"/>
          </a:xfrm>
        </p:spPr>
        <p:txBody>
          <a:bodyPr/>
          <a:lstStyle/>
          <a:p>
            <a:r>
              <a:rPr lang="en-US" dirty="0" smtClean="0"/>
              <a:t>Nitrate Changes on the Landscape</a:t>
            </a:r>
            <a:endParaRPr lang="en-US" dirty="0"/>
          </a:p>
        </p:txBody>
      </p:sp>
      <p:sp>
        <p:nvSpPr>
          <p:cNvPr id="6" name="TextBox 5"/>
          <p:cNvSpPr txBox="1"/>
          <p:nvPr/>
        </p:nvSpPr>
        <p:spPr>
          <a:xfrm>
            <a:off x="913775" y="2120901"/>
            <a:ext cx="5200650" cy="3520964"/>
          </a:xfrm>
          <a:prstGeom prst="rect">
            <a:avLst/>
          </a:prstGeom>
          <a:noFill/>
        </p:spPr>
        <p:txBody>
          <a:bodyPr wrap="square" rtlCol="0">
            <a:spAutoFit/>
          </a:bodyPr>
          <a:lstStyle/>
          <a:p>
            <a:pPr defTabSz="914400">
              <a:lnSpc>
                <a:spcPct val="120000"/>
              </a:lnSpc>
              <a:spcBef>
                <a:spcPts val="1000"/>
              </a:spcBef>
              <a:buClr>
                <a:schemeClr val="tx1"/>
              </a:buClr>
            </a:pPr>
            <a:r>
              <a:rPr lang="en-US" sz="1600" cap="all" dirty="0" smtClean="0"/>
              <a:t>More </a:t>
            </a:r>
            <a:r>
              <a:rPr lang="en-US" sz="1600" cap="all" dirty="0"/>
              <a:t>than a 10 fold increase in yearly N fertilizer additions nationwide since 1950, ~600 million tons, total </a:t>
            </a:r>
            <a:r>
              <a:rPr lang="en-US" sz="1600" cap="all" dirty="0" smtClean="0"/>
              <a:t>addition</a:t>
            </a:r>
          </a:p>
          <a:p>
            <a:pPr marL="285750" indent="-285750" defTabSz="914400">
              <a:lnSpc>
                <a:spcPct val="120000"/>
              </a:lnSpc>
              <a:spcBef>
                <a:spcPts val="1000"/>
              </a:spcBef>
              <a:buClr>
                <a:schemeClr val="tx1"/>
              </a:buClr>
              <a:buFont typeface="Arial" panose="020B0604020202020204" pitchFamily="34" charset="0"/>
              <a:buChar char="•"/>
            </a:pPr>
            <a:r>
              <a:rPr lang="en-US" sz="1600" cap="all" dirty="0" smtClean="0"/>
              <a:t>Much </a:t>
            </a:r>
            <a:r>
              <a:rPr lang="en-US" sz="1600" cap="all" dirty="0"/>
              <a:t>of this was lost to </a:t>
            </a:r>
            <a:r>
              <a:rPr lang="en-US" sz="1600" cap="all" dirty="0" smtClean="0"/>
              <a:t>the environment </a:t>
            </a:r>
            <a:r>
              <a:rPr lang="en-US" sz="1600" cap="all" dirty="0"/>
              <a:t>through leaching (~50%)</a:t>
            </a:r>
          </a:p>
          <a:p>
            <a:pPr defTabSz="914400">
              <a:lnSpc>
                <a:spcPct val="120000"/>
              </a:lnSpc>
              <a:spcBef>
                <a:spcPts val="1000"/>
              </a:spcBef>
              <a:buClr>
                <a:schemeClr val="tx1"/>
              </a:buClr>
            </a:pPr>
            <a:r>
              <a:rPr lang="en-US" sz="1600" cap="all" dirty="0" smtClean="0"/>
              <a:t>1 </a:t>
            </a:r>
            <a:r>
              <a:rPr lang="en-US" sz="1600" cap="all" dirty="0"/>
              <a:t>pound of N-NO3 </a:t>
            </a:r>
          </a:p>
          <a:p>
            <a:pPr marL="285750" indent="-285750" defTabSz="914400">
              <a:lnSpc>
                <a:spcPct val="120000"/>
              </a:lnSpc>
              <a:spcBef>
                <a:spcPts val="1000"/>
              </a:spcBef>
              <a:buClr>
                <a:schemeClr val="tx1"/>
              </a:buClr>
              <a:buFont typeface="Arial" panose="020B0604020202020204" pitchFamily="34" charset="0"/>
              <a:buChar char="•"/>
            </a:pPr>
            <a:r>
              <a:rPr lang="en-US" sz="1600" cap="all" dirty="0"/>
              <a:t>    </a:t>
            </a:r>
            <a:r>
              <a:rPr lang="en-US" sz="1600" cap="all" dirty="0" smtClean="0"/>
              <a:t>= 12,000 </a:t>
            </a:r>
            <a:r>
              <a:rPr lang="en-US" sz="1600" cap="all" dirty="0"/>
              <a:t>gallons of 10 ppm water =</a:t>
            </a:r>
          </a:p>
          <a:p>
            <a:pPr marL="285750" indent="-285750" defTabSz="914400">
              <a:lnSpc>
                <a:spcPct val="120000"/>
              </a:lnSpc>
              <a:spcBef>
                <a:spcPts val="1000"/>
              </a:spcBef>
              <a:buClr>
                <a:schemeClr val="tx1"/>
              </a:buClr>
              <a:buFont typeface="Arial" panose="020B0604020202020204" pitchFamily="34" charset="0"/>
              <a:buChar char="•"/>
            </a:pPr>
            <a:r>
              <a:rPr lang="en-US" sz="1600" cap="all" dirty="0"/>
              <a:t>    </a:t>
            </a:r>
            <a:r>
              <a:rPr lang="en-US" sz="1600" cap="all" dirty="0" smtClean="0"/>
              <a:t>= 0.036 </a:t>
            </a:r>
            <a:r>
              <a:rPr lang="en-US" sz="1600" cap="all" dirty="0"/>
              <a:t>ac-</a:t>
            </a:r>
            <a:r>
              <a:rPr lang="en-US" sz="1600" cap="all" dirty="0" err="1"/>
              <a:t>ft</a:t>
            </a:r>
            <a:r>
              <a:rPr lang="en-US" sz="1600" cap="all" dirty="0"/>
              <a:t> of 10 ppm water</a:t>
            </a:r>
          </a:p>
          <a:p>
            <a:pPr marL="285750" indent="-285750" defTabSz="914400">
              <a:lnSpc>
                <a:spcPct val="120000"/>
              </a:lnSpc>
              <a:spcBef>
                <a:spcPts val="1000"/>
              </a:spcBef>
              <a:buClr>
                <a:schemeClr val="tx1"/>
              </a:buClr>
              <a:buFont typeface="Arial" panose="020B0604020202020204" pitchFamily="34" charset="0"/>
              <a:buChar char="•"/>
            </a:pPr>
            <a:r>
              <a:rPr lang="en-US" sz="1600" cap="all" dirty="0"/>
              <a:t>    </a:t>
            </a:r>
            <a:r>
              <a:rPr lang="en-US" sz="1600" cap="all" dirty="0" smtClean="0"/>
              <a:t>= 0.44 ac-in</a:t>
            </a:r>
            <a:endParaRPr lang="en-US" sz="1600" cap="all" dirty="0"/>
          </a:p>
        </p:txBody>
      </p:sp>
    </p:spTree>
    <p:extLst>
      <p:ext uri="{BB962C8B-B14F-4D97-AF65-F5344CB8AC3E}">
        <p14:creationId xmlns:p14="http://schemas.microsoft.com/office/powerpoint/2010/main" val="2109448648"/>
      </p:ext>
    </p:extLst>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UNL Testing Ag Performance Solutions (TAPS)</a:t>
            </a:r>
            <a:endParaRPr lang="en-US" dirty="0"/>
          </a:p>
        </p:txBody>
      </p:sp>
      <p:sp>
        <p:nvSpPr>
          <p:cNvPr id="4" name="Text Placeholder 3"/>
          <p:cNvSpPr>
            <a:spLocks noGrp="1"/>
          </p:cNvSpPr>
          <p:nvPr>
            <p:ph type="body" sz="half" idx="2"/>
          </p:nvPr>
        </p:nvSpPr>
        <p:spPr/>
        <p:txBody>
          <a:bodyPr>
            <a:normAutofit lnSpcReduction="10000"/>
          </a:bodyPr>
          <a:lstStyle/>
          <a:p>
            <a:pPr algn="l"/>
            <a:r>
              <a:rPr lang="en-US" dirty="0" smtClean="0"/>
              <a:t>Farming competition where participants make management decisions to raise center pivot irrigated corn and Sorghum.</a:t>
            </a:r>
          </a:p>
          <a:p>
            <a:pPr algn="l"/>
            <a:r>
              <a:rPr lang="en-US" b="1" dirty="0" smtClean="0"/>
              <a:t>Prizes:</a:t>
            </a:r>
          </a:p>
          <a:p>
            <a:pPr algn="l"/>
            <a:r>
              <a:rPr lang="en-US" dirty="0" smtClean="0"/>
              <a:t>1</a:t>
            </a:r>
            <a:r>
              <a:rPr lang="en-US" baseline="30000" dirty="0" smtClean="0"/>
              <a:t>st</a:t>
            </a:r>
            <a:r>
              <a:rPr lang="en-US" dirty="0" smtClean="0"/>
              <a:t> most profitable</a:t>
            </a:r>
          </a:p>
          <a:p>
            <a:pPr algn="l"/>
            <a:r>
              <a:rPr lang="en-US" dirty="0" smtClean="0"/>
              <a:t>2</a:t>
            </a:r>
            <a:r>
              <a:rPr lang="en-US" baseline="30000" dirty="0" smtClean="0"/>
              <a:t>nd</a:t>
            </a:r>
            <a:r>
              <a:rPr lang="en-US" dirty="0" smtClean="0"/>
              <a:t> highest input use efficiency</a:t>
            </a:r>
          </a:p>
          <a:p>
            <a:pPr algn="l"/>
            <a:r>
              <a:rPr lang="en-US" dirty="0" smtClean="0"/>
              <a:t>3</a:t>
            </a:r>
            <a:r>
              <a:rPr lang="en-US" baseline="30000" dirty="0" smtClean="0"/>
              <a:t>rd</a:t>
            </a:r>
            <a:r>
              <a:rPr lang="en-US" dirty="0" smtClean="0"/>
              <a:t> greatest green yield (% of most profitable)</a:t>
            </a:r>
            <a:endParaRPr lang="en-US" dirty="0"/>
          </a:p>
        </p:txBody>
      </p:sp>
      <p:pic>
        <p:nvPicPr>
          <p:cNvPr id="10" name="Content Placeholder 9"/>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49533" y="260919"/>
            <a:ext cx="6199187" cy="2180721"/>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533" y="2338844"/>
            <a:ext cx="6585318" cy="4153395"/>
          </a:xfrm>
          <a:prstGeom prst="rect">
            <a:avLst/>
          </a:prstGeom>
        </p:spPr>
      </p:pic>
      <p:sp>
        <p:nvSpPr>
          <p:cNvPr id="7" name="Rectangle 6"/>
          <p:cNvSpPr/>
          <p:nvPr/>
        </p:nvSpPr>
        <p:spPr>
          <a:xfrm>
            <a:off x="58497" y="6492239"/>
            <a:ext cx="3182837" cy="246221"/>
          </a:xfrm>
          <a:prstGeom prst="rect">
            <a:avLst/>
          </a:prstGeom>
          <a:noFill/>
        </p:spPr>
        <p:txBody>
          <a:bodyPr wrap="square">
            <a:spAutoFit/>
          </a:bodyPr>
          <a:lstStyle/>
          <a:p>
            <a:pPr marL="85090" marR="548005" indent="1270" algn="ctr">
              <a:spcBef>
                <a:spcPts val="55"/>
              </a:spcBef>
              <a:spcAft>
                <a:spcPts val="0"/>
              </a:spcAft>
            </a:pPr>
            <a:r>
              <a:rPr lang="en-US" sz="1000" b="1" dirty="0" smtClean="0">
                <a:solidFill>
                  <a:schemeClr val="bg1"/>
                </a:solidFill>
                <a:latin typeface="Times New Roman" panose="02020603050405020304" pitchFamily="18" charset="0"/>
                <a:ea typeface="Times New Roman" panose="02020603050405020304" pitchFamily="18" charset="0"/>
              </a:rPr>
              <a:t>Source: 2018 UNL Taps Banquet Report</a:t>
            </a:r>
            <a:endParaRPr lang="en-US" sz="11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029153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06437" y="1085569"/>
            <a:ext cx="6362700" cy="5772431"/>
          </a:xfrm>
          <a:prstGeom prst="rect">
            <a:avLst/>
          </a:prstGeom>
        </p:spPr>
      </p:pic>
      <p:sp>
        <p:nvSpPr>
          <p:cNvPr id="5" name="Title 1"/>
          <p:cNvSpPr txBox="1">
            <a:spLocks/>
          </p:cNvSpPr>
          <p:nvPr/>
        </p:nvSpPr>
        <p:spPr>
          <a:xfrm>
            <a:off x="913775" y="139701"/>
            <a:ext cx="10948025" cy="11303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dirty="0"/>
              <a:t>Increased Risk of Groundwater Contamination</a:t>
            </a:r>
          </a:p>
        </p:txBody>
      </p:sp>
    </p:spTree>
    <p:extLst>
      <p:ext uri="{BB962C8B-B14F-4D97-AF65-F5344CB8AC3E}">
        <p14:creationId xmlns:p14="http://schemas.microsoft.com/office/powerpoint/2010/main" val="3523858594"/>
      </p:ext>
    </p:extLst>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4DEB7-F442-C14C-A341-4C227584A9CC}"/>
              </a:ext>
            </a:extLst>
          </p:cNvPr>
          <p:cNvSpPr>
            <a:spLocks noGrp="1"/>
          </p:cNvSpPr>
          <p:nvPr>
            <p:ph type="title"/>
          </p:nvPr>
        </p:nvSpPr>
        <p:spPr>
          <a:xfrm>
            <a:off x="913775" y="618517"/>
            <a:ext cx="10364451" cy="643109"/>
          </a:xfrm>
        </p:spPr>
        <p:txBody>
          <a:bodyPr>
            <a:normAutofit fontScale="90000"/>
          </a:bodyPr>
          <a:lstStyle/>
          <a:p>
            <a:r>
              <a:rPr lang="en-US" dirty="0"/>
              <a:t>Nitrate in the Environment</a:t>
            </a:r>
            <a:br>
              <a:rPr lang="en-US" dirty="0"/>
            </a:br>
            <a:endParaRPr lang="en-US" dirty="0"/>
          </a:p>
        </p:txBody>
      </p:sp>
      <p:sp>
        <p:nvSpPr>
          <p:cNvPr id="4" name="Title 1"/>
          <p:cNvSpPr txBox="1">
            <a:spLocks/>
          </p:cNvSpPr>
          <p:nvPr/>
        </p:nvSpPr>
        <p:spPr>
          <a:xfrm>
            <a:off x="4166719" y="1824038"/>
            <a:ext cx="2951766" cy="982874"/>
          </a:xfrm>
          <a:prstGeom prst="rect">
            <a:avLst/>
          </a:prstGeom>
        </p:spPr>
        <p:txBody>
          <a:bodyPr lIns="0" tIns="0" rIns="0" bIns="0"/>
          <a:lstStyle>
            <a:lvl1pPr algn="r" eaLnBrk="1" hangingPunct="1">
              <a:defRPr sz="3200" b="0" i="0">
                <a:solidFill>
                  <a:schemeClr val="tx1"/>
                </a:solidFill>
                <a:latin typeface="+mn-lt"/>
                <a:ea typeface="+mj-ea"/>
                <a:cs typeface="Times New Roman"/>
              </a:defRPr>
            </a:lvl1pPr>
          </a:lstStyle>
          <a:p>
            <a:endParaRPr lang="en-US" sz="2400" kern="0" dirty="0"/>
          </a:p>
        </p:txBody>
      </p:sp>
      <p:sp>
        <p:nvSpPr>
          <p:cNvPr id="5" name="Oval 4"/>
          <p:cNvSpPr/>
          <p:nvPr/>
        </p:nvSpPr>
        <p:spPr>
          <a:xfrm>
            <a:off x="2138363" y="3223327"/>
            <a:ext cx="1514475" cy="1228725"/>
          </a:xfrm>
          <a:prstGeom prst="ellipse">
            <a:avLst/>
          </a:prstGeom>
          <a:solidFill>
            <a:schemeClr val="bg1">
              <a:alpha val="89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Environmental NOx Cycling</a:t>
            </a:r>
          </a:p>
        </p:txBody>
      </p:sp>
      <p:sp>
        <p:nvSpPr>
          <p:cNvPr id="6" name="Oval 5"/>
          <p:cNvSpPr/>
          <p:nvPr/>
        </p:nvSpPr>
        <p:spPr>
          <a:xfrm>
            <a:off x="3395663" y="3223327"/>
            <a:ext cx="1476375" cy="1228725"/>
          </a:xfrm>
          <a:prstGeom prst="ellipse">
            <a:avLst/>
          </a:prstGeom>
          <a:solidFill>
            <a:schemeClr val="bg1">
              <a:alpha val="8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In Vivo NOx Cycling</a:t>
            </a:r>
          </a:p>
        </p:txBody>
      </p:sp>
      <p:sp>
        <p:nvSpPr>
          <p:cNvPr id="7" name="Right Arrow 6"/>
          <p:cNvSpPr/>
          <p:nvPr/>
        </p:nvSpPr>
        <p:spPr>
          <a:xfrm rot="5400000">
            <a:off x="2593340" y="2697970"/>
            <a:ext cx="604521" cy="738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2438400" y="2132714"/>
            <a:ext cx="2147887" cy="663786"/>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Excess Nitrate Inputs</a:t>
            </a:r>
          </a:p>
        </p:txBody>
      </p:sp>
      <p:sp>
        <p:nvSpPr>
          <p:cNvPr id="9" name="Right Arrow 8"/>
          <p:cNvSpPr/>
          <p:nvPr/>
        </p:nvSpPr>
        <p:spPr>
          <a:xfrm rot="5400000">
            <a:off x="3807777" y="2697970"/>
            <a:ext cx="604521" cy="738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7296553" y="2132714"/>
            <a:ext cx="2935154" cy="638175"/>
          </a:xfrm>
          <a:prstGeom prst="rect">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Protective Action – Aides Heart Development</a:t>
            </a:r>
          </a:p>
        </p:txBody>
      </p:sp>
      <p:sp>
        <p:nvSpPr>
          <p:cNvPr id="11" name="Rectangle 10"/>
          <p:cNvSpPr/>
          <p:nvPr/>
        </p:nvSpPr>
        <p:spPr>
          <a:xfrm>
            <a:off x="7289934" y="2894410"/>
            <a:ext cx="2935154" cy="638175"/>
          </a:xfrm>
          <a:prstGeom prst="rect">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Protective Action – Decrease Blood Pressure (Vasodilation)</a:t>
            </a:r>
          </a:p>
        </p:txBody>
      </p:sp>
      <p:sp>
        <p:nvSpPr>
          <p:cNvPr id="12" name="Rectangle 11"/>
          <p:cNvSpPr/>
          <p:nvPr/>
        </p:nvSpPr>
        <p:spPr>
          <a:xfrm>
            <a:off x="7289934" y="3649874"/>
            <a:ext cx="2935154" cy="638175"/>
          </a:xfrm>
          <a:prstGeom prst="rect">
            <a:avLst/>
          </a:prstGeom>
          <a:gradFill flip="none" rotWithShape="1">
            <a:gsLst>
              <a:gs pos="86000">
                <a:schemeClr val="accent2"/>
              </a:gs>
              <a:gs pos="0">
                <a:schemeClr val="accent6"/>
              </a:gs>
            </a:gsLst>
            <a:lin ang="16200000" scaled="1"/>
            <a:tileRect/>
          </a:gra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Alteration of Nerve Activity</a:t>
            </a:r>
          </a:p>
        </p:txBody>
      </p:sp>
      <p:sp>
        <p:nvSpPr>
          <p:cNvPr id="13" name="Rectangle 12"/>
          <p:cNvSpPr/>
          <p:nvPr/>
        </p:nvSpPr>
        <p:spPr>
          <a:xfrm>
            <a:off x="7289934" y="4424363"/>
            <a:ext cx="2935154" cy="638175"/>
          </a:xfrm>
          <a:prstGeom prst="rect">
            <a:avLst/>
          </a:prstGeom>
          <a:solidFill>
            <a:schemeClr val="accent6"/>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Carcinogenic Activities</a:t>
            </a:r>
          </a:p>
        </p:txBody>
      </p:sp>
      <p:sp>
        <p:nvSpPr>
          <p:cNvPr id="14" name="Rectangle 13"/>
          <p:cNvSpPr/>
          <p:nvPr/>
        </p:nvSpPr>
        <p:spPr>
          <a:xfrm>
            <a:off x="7289934" y="5174456"/>
            <a:ext cx="2935154" cy="638175"/>
          </a:xfrm>
          <a:prstGeom prst="rect">
            <a:avLst/>
          </a:prstGeom>
          <a:solidFill>
            <a:schemeClr val="accent6"/>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err="1">
                <a:solidFill>
                  <a:schemeClr val="tx1"/>
                </a:solidFill>
              </a:rPr>
              <a:t>Methemaglobinema</a:t>
            </a:r>
            <a:r>
              <a:rPr lang="en-US" sz="1350" dirty="0">
                <a:solidFill>
                  <a:schemeClr val="tx1"/>
                </a:solidFill>
              </a:rPr>
              <a:t> (Blue Baby Syndrome, not enough Oxygen)</a:t>
            </a:r>
          </a:p>
        </p:txBody>
      </p:sp>
      <p:sp>
        <p:nvSpPr>
          <p:cNvPr id="15" name="Rectangle 14"/>
          <p:cNvSpPr/>
          <p:nvPr/>
        </p:nvSpPr>
        <p:spPr>
          <a:xfrm>
            <a:off x="7289934" y="5938838"/>
            <a:ext cx="2935154" cy="476249"/>
          </a:xfrm>
          <a:prstGeom prst="rect">
            <a:avLst/>
          </a:prstGeom>
          <a:solidFill>
            <a:schemeClr val="accent6"/>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Hormone Disruption</a:t>
            </a:r>
          </a:p>
        </p:txBody>
      </p:sp>
      <p:sp>
        <p:nvSpPr>
          <p:cNvPr id="16" name="Rectangle 15"/>
          <p:cNvSpPr/>
          <p:nvPr/>
        </p:nvSpPr>
        <p:spPr>
          <a:xfrm>
            <a:off x="7289934" y="1493932"/>
            <a:ext cx="2935154" cy="520607"/>
          </a:xfrm>
          <a:prstGeom prst="rect">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Protective Action - Antimicrobial</a:t>
            </a:r>
          </a:p>
        </p:txBody>
      </p:sp>
      <p:sp>
        <p:nvSpPr>
          <p:cNvPr id="17" name="Right Arrow 16"/>
          <p:cNvSpPr/>
          <p:nvPr/>
        </p:nvSpPr>
        <p:spPr>
          <a:xfrm>
            <a:off x="5010150" y="3369324"/>
            <a:ext cx="1457325" cy="10550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p:cNvPicPr>
            <a:picLocks noChangeAspect="1"/>
          </p:cNvPicPr>
          <p:nvPr/>
        </p:nvPicPr>
        <p:blipFill rotWithShape="1">
          <a:blip r:embed="rId3"/>
          <a:srcRect b="11338"/>
          <a:stretch/>
        </p:blipFill>
        <p:spPr>
          <a:xfrm>
            <a:off x="4744821" y="4743451"/>
            <a:ext cx="2354614" cy="1657350"/>
          </a:xfrm>
          <a:prstGeom prst="rect">
            <a:avLst/>
          </a:prstGeom>
        </p:spPr>
      </p:pic>
    </p:spTree>
    <p:extLst>
      <p:ext uri="{BB962C8B-B14F-4D97-AF65-F5344CB8AC3E}">
        <p14:creationId xmlns:p14="http://schemas.microsoft.com/office/powerpoint/2010/main" val="391325634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1" nodeType="clickEffect">
                                  <p:stCondLst>
                                    <p:cond delay="0"/>
                                  </p:stCondLst>
                                  <p:childTnLst>
                                    <p:set>
                                      <p:cBhvr rctx="PPT">
                                        <p:cTn id="26" dur="indefinite"/>
                                        <p:tgtEl>
                                          <p:spTgt spid="16"/>
                                        </p:tgtEl>
                                        <p:attrNameLst>
                                          <p:attrName>style.opacity</p:attrName>
                                        </p:attrNameLst>
                                      </p:cBhvr>
                                      <p:to>
                                        <p:strVal val="0.5"/>
                                      </p:to>
                                    </p:set>
                                    <p:animEffect filter="image" prLst="opacity: 0.5">
                                      <p:cBhvr rctx="IE">
                                        <p:cTn id="27" dur="indefinite"/>
                                        <p:tgtEl>
                                          <p:spTgt spid="16"/>
                                        </p:tgtEl>
                                      </p:cBhvr>
                                    </p:animEffect>
                                  </p:childTnLst>
                                </p:cTn>
                              </p:par>
                              <p:par>
                                <p:cTn id="28" presetID="9" presetClass="emph" presetSubtype="0" grpId="1" nodeType="withEffect">
                                  <p:stCondLst>
                                    <p:cond delay="0"/>
                                  </p:stCondLst>
                                  <p:childTnLst>
                                    <p:set>
                                      <p:cBhvr rctx="PPT">
                                        <p:cTn id="29" dur="indefinite"/>
                                        <p:tgtEl>
                                          <p:spTgt spid="10"/>
                                        </p:tgtEl>
                                        <p:attrNameLst>
                                          <p:attrName>style.opacity</p:attrName>
                                        </p:attrNameLst>
                                      </p:cBhvr>
                                      <p:to>
                                        <p:strVal val="0.5"/>
                                      </p:to>
                                    </p:set>
                                    <p:animEffect filter="image" prLst="opacity: 0.5">
                                      <p:cBhvr rctx="IE">
                                        <p:cTn id="30" dur="indefinite"/>
                                        <p:tgtEl>
                                          <p:spTgt spid="10"/>
                                        </p:tgtEl>
                                      </p:cBhvr>
                                    </p:animEffect>
                                  </p:childTnLst>
                                </p:cTn>
                              </p:par>
                              <p:par>
                                <p:cTn id="31" presetID="9" presetClass="emph" presetSubtype="0" grpId="1" nodeType="withEffect">
                                  <p:stCondLst>
                                    <p:cond delay="0"/>
                                  </p:stCondLst>
                                  <p:childTnLst>
                                    <p:set>
                                      <p:cBhvr rctx="PPT">
                                        <p:cTn id="32" dur="indefinite"/>
                                        <p:tgtEl>
                                          <p:spTgt spid="11"/>
                                        </p:tgtEl>
                                        <p:attrNameLst>
                                          <p:attrName>style.opacity</p:attrName>
                                        </p:attrNameLst>
                                      </p:cBhvr>
                                      <p:to>
                                        <p:strVal val="0.5"/>
                                      </p:to>
                                    </p:set>
                                    <p:animEffect filter="image" prLst="opacity: 0.5">
                                      <p:cBhvr rctx="IE">
                                        <p:cTn id="33" dur="indefinite"/>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3" grpId="0" animBg="1"/>
      <p:bldP spid="14" grpId="0" animBg="1"/>
      <p:bldP spid="15" grpId="0" animBg="1"/>
      <p:bldP spid="16" grpId="0" animBg="1"/>
      <p:bldP spid="16" grpId="1"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85" t="780" r="1087"/>
          <a:stretch/>
        </p:blipFill>
        <p:spPr>
          <a:xfrm>
            <a:off x="991226" y="1429899"/>
            <a:ext cx="10287000" cy="3188063"/>
          </a:xfrm>
          <a:prstGeom prst="rect">
            <a:avLst/>
          </a:prstGeom>
        </p:spPr>
      </p:pic>
      <p:sp>
        <p:nvSpPr>
          <p:cNvPr id="6" name="Rectangle 5"/>
          <p:cNvSpPr/>
          <p:nvPr/>
        </p:nvSpPr>
        <p:spPr>
          <a:xfrm>
            <a:off x="1744436" y="5994826"/>
            <a:ext cx="10553700" cy="923330"/>
          </a:xfrm>
          <a:prstGeom prst="rect">
            <a:avLst/>
          </a:prstGeom>
        </p:spPr>
        <p:txBody>
          <a:bodyPr wrap="square">
            <a:spAutoFit/>
          </a:bodyPr>
          <a:lstStyle/>
          <a:p>
            <a:r>
              <a:rPr lang="en-US" sz="2700" dirty="0">
                <a:solidFill>
                  <a:srgbClr val="C00000"/>
                </a:solidFill>
                <a:latin typeface="+mj-lt"/>
              </a:rPr>
              <a:t>Atrazine and nitrate are the two most prevalent drinking water contaminants in Nebraska.</a:t>
            </a:r>
          </a:p>
        </p:txBody>
      </p:sp>
      <p:sp>
        <p:nvSpPr>
          <p:cNvPr id="7" name="TextBox 6"/>
          <p:cNvSpPr txBox="1"/>
          <p:nvPr/>
        </p:nvSpPr>
        <p:spPr>
          <a:xfrm>
            <a:off x="6031312" y="4536901"/>
            <a:ext cx="5382986" cy="1061829"/>
          </a:xfrm>
          <a:prstGeom prst="rect">
            <a:avLst/>
          </a:prstGeom>
          <a:noFill/>
        </p:spPr>
        <p:txBody>
          <a:bodyPr wrap="square" rtlCol="0" anchor="b">
            <a:spAutoFit/>
          </a:bodyPr>
          <a:lstStyle/>
          <a:p>
            <a:pPr algn="ctr"/>
            <a:r>
              <a:rPr lang="en-US" sz="2100" dirty="0"/>
              <a:t>Nitrate Wells Sampled (1977-2014)</a:t>
            </a:r>
          </a:p>
          <a:p>
            <a:pPr algn="ctr"/>
            <a:r>
              <a:rPr lang="en-US" sz="2100" dirty="0"/>
              <a:t>18,843 or 25,811(73%) were positive at &gt; 2ppm </a:t>
            </a:r>
          </a:p>
        </p:txBody>
      </p:sp>
      <p:sp>
        <p:nvSpPr>
          <p:cNvPr id="8" name="TextBox 7"/>
          <p:cNvSpPr txBox="1"/>
          <p:nvPr/>
        </p:nvSpPr>
        <p:spPr>
          <a:xfrm>
            <a:off x="977619" y="4860066"/>
            <a:ext cx="5382986" cy="738664"/>
          </a:xfrm>
          <a:prstGeom prst="rect">
            <a:avLst/>
          </a:prstGeom>
          <a:noFill/>
        </p:spPr>
        <p:txBody>
          <a:bodyPr wrap="square" rtlCol="0" anchor="b">
            <a:spAutoFit/>
          </a:bodyPr>
          <a:lstStyle/>
          <a:p>
            <a:pPr algn="ctr"/>
            <a:r>
              <a:rPr lang="en-US" sz="2100" dirty="0"/>
              <a:t>Atrazine Wells Sampled (1977-2014)</a:t>
            </a:r>
          </a:p>
          <a:p>
            <a:pPr algn="ctr"/>
            <a:r>
              <a:rPr lang="en-US" sz="2100" dirty="0"/>
              <a:t>916 of 4311 (21%) were positive </a:t>
            </a:r>
          </a:p>
        </p:txBody>
      </p:sp>
      <p:sp>
        <p:nvSpPr>
          <p:cNvPr id="10" name="Title 1"/>
          <p:cNvSpPr txBox="1">
            <a:spLocks/>
          </p:cNvSpPr>
          <p:nvPr/>
        </p:nvSpPr>
        <p:spPr>
          <a:xfrm>
            <a:off x="913775" y="355599"/>
            <a:ext cx="10948025" cy="91440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dirty="0" smtClean="0"/>
              <a:t>Atrazine and Nitrate in Nebraska</a:t>
            </a:r>
            <a:endParaRPr lang="en-US" dirty="0"/>
          </a:p>
        </p:txBody>
      </p:sp>
    </p:spTree>
    <p:extLst>
      <p:ext uri="{BB962C8B-B14F-4D97-AF65-F5344CB8AC3E}">
        <p14:creationId xmlns:p14="http://schemas.microsoft.com/office/powerpoint/2010/main" val="29939363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t="19859"/>
          <a:stretch/>
        </p:blipFill>
        <p:spPr>
          <a:xfrm>
            <a:off x="-1" y="225409"/>
            <a:ext cx="12246015" cy="6251591"/>
          </a:xfrm>
          <a:prstGeom prst="rect">
            <a:avLst/>
          </a:prstGeom>
        </p:spPr>
      </p:pic>
    </p:spTree>
    <p:extLst>
      <p:ext uri="{BB962C8B-B14F-4D97-AF65-F5344CB8AC3E}">
        <p14:creationId xmlns:p14="http://schemas.microsoft.com/office/powerpoint/2010/main" val="1868579048"/>
      </p:ext>
    </p:extLst>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275" y="351817"/>
            <a:ext cx="10364451" cy="765783"/>
          </a:xfrm>
        </p:spPr>
        <p:txBody>
          <a:bodyPr/>
          <a:lstStyle/>
          <a:p>
            <a:r>
              <a:rPr lang="en-US" dirty="0"/>
              <a:t>Nitrates, Health, and Nebraska</a:t>
            </a:r>
          </a:p>
        </p:txBody>
      </p:sp>
      <p:sp>
        <p:nvSpPr>
          <p:cNvPr id="3" name="Text Placeholder 2"/>
          <p:cNvSpPr>
            <a:spLocks noGrp="1"/>
          </p:cNvSpPr>
          <p:nvPr>
            <p:ph type="body" idx="1"/>
          </p:nvPr>
        </p:nvSpPr>
        <p:spPr>
          <a:xfrm>
            <a:off x="1466850" y="1371600"/>
            <a:ext cx="10725150" cy="5314951"/>
          </a:xfrm>
        </p:spPr>
        <p:txBody>
          <a:bodyPr>
            <a:normAutofit fontScale="77500" lnSpcReduction="20000"/>
          </a:bodyPr>
          <a:lstStyle/>
          <a:p>
            <a:r>
              <a:rPr lang="en-US" sz="3000" dirty="0"/>
              <a:t>WHY IS THIS THE QUESTION? WHY ATRAZINE AND NITRATE? WHY NITROSATABLE COMPOUNDS</a:t>
            </a:r>
          </a:p>
          <a:p>
            <a:endParaRPr lang="en-US" sz="3000" dirty="0"/>
          </a:p>
          <a:p>
            <a:endParaRPr lang="en-US" sz="3000" dirty="0"/>
          </a:p>
          <a:p>
            <a:endParaRPr lang="en-US" sz="3000" dirty="0"/>
          </a:p>
          <a:p>
            <a:pPr marL="428625" indent="-428625"/>
            <a:r>
              <a:rPr lang="en-US" sz="3000" dirty="0"/>
              <a:t>Atrazine’s chemical structure contains a secondary amine which can </a:t>
            </a:r>
            <a:r>
              <a:rPr lang="en-US" sz="3000" dirty="0" err="1"/>
              <a:t>nitrosate</a:t>
            </a:r>
            <a:r>
              <a:rPr lang="en-US" sz="3000" dirty="0"/>
              <a:t> in the presence of nitrite in an acidic environment such as the human stomach, forming a nitrosamine, N-</a:t>
            </a:r>
            <a:r>
              <a:rPr lang="en-US" sz="3000" dirty="0" err="1"/>
              <a:t>nitrosoatrazine</a:t>
            </a:r>
            <a:r>
              <a:rPr lang="en-US" sz="3000" dirty="0"/>
              <a:t>.</a:t>
            </a:r>
          </a:p>
          <a:p>
            <a:pPr marL="428625" indent="-428625"/>
            <a:r>
              <a:rPr lang="en-US" sz="3000" dirty="0"/>
              <a:t>Many nitrosamines are carcinogenic in animal models.</a:t>
            </a:r>
          </a:p>
          <a:p>
            <a:pPr marL="428625" indent="-428625"/>
            <a:r>
              <a:rPr lang="en-US" sz="3000" dirty="0"/>
              <a:t>Nitrosamine toxicity is greater when the exposure is chronic vs. acute and exposure to nitrate and atrazine is probably chronic .</a:t>
            </a:r>
          </a:p>
        </p:txBody>
      </p:sp>
      <p:pic>
        <p:nvPicPr>
          <p:cNvPr id="4" name="Picture 3"/>
          <p:cNvPicPr>
            <a:picLocks noChangeAspect="1"/>
          </p:cNvPicPr>
          <p:nvPr/>
        </p:nvPicPr>
        <p:blipFill rotWithShape="1">
          <a:blip r:embed="rId2"/>
          <a:srcRect l="15400" t="43370" r="8373" b="35092"/>
          <a:stretch/>
        </p:blipFill>
        <p:spPr>
          <a:xfrm>
            <a:off x="2781300" y="2261507"/>
            <a:ext cx="5657851" cy="1200150"/>
          </a:xfrm>
          <a:prstGeom prst="rect">
            <a:avLst/>
          </a:prstGeom>
        </p:spPr>
      </p:pic>
    </p:spTree>
    <p:extLst>
      <p:ext uri="{BB962C8B-B14F-4D97-AF65-F5344CB8AC3E}">
        <p14:creationId xmlns:p14="http://schemas.microsoft.com/office/powerpoint/2010/main" val="2368433200"/>
      </p:ext>
    </p:extLst>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638783"/>
          </a:xfrm>
        </p:spPr>
        <p:txBody>
          <a:bodyPr/>
          <a:lstStyle/>
          <a:p>
            <a:r>
              <a:rPr lang="en-US" dirty="0"/>
              <a:t>Nitrates, Health, and Nebraska</a:t>
            </a:r>
          </a:p>
        </p:txBody>
      </p:sp>
      <p:sp>
        <p:nvSpPr>
          <p:cNvPr id="3" name="Text Placeholder 2"/>
          <p:cNvSpPr>
            <a:spLocks noGrp="1"/>
          </p:cNvSpPr>
          <p:nvPr>
            <p:ph type="body" idx="1"/>
          </p:nvPr>
        </p:nvSpPr>
        <p:spPr>
          <a:xfrm>
            <a:off x="1524000" y="1879600"/>
            <a:ext cx="10020300" cy="3832507"/>
          </a:xfrm>
        </p:spPr>
        <p:txBody>
          <a:bodyPr/>
          <a:lstStyle/>
          <a:p>
            <a:r>
              <a:rPr lang="en-US" dirty="0" smtClean="0"/>
              <a:t>Non-</a:t>
            </a:r>
            <a:r>
              <a:rPr lang="en-US" dirty="0" err="1" smtClean="0"/>
              <a:t>Hodgkins</a:t>
            </a:r>
            <a:r>
              <a:rPr lang="en-US" dirty="0" smtClean="0"/>
              <a:t> Lymphoma (NHL) Nebraska Study Summary</a:t>
            </a:r>
          </a:p>
          <a:p>
            <a:pPr marL="514350" indent="-514350"/>
            <a:r>
              <a:rPr lang="en-US" dirty="0">
                <a:solidFill>
                  <a:schemeClr val="tx1"/>
                </a:solidFill>
              </a:rPr>
              <a:t>NHL risk is 2.5 times higher for subjects exposed to nitrate and atrazine in drinking water compared to subjects not exposed</a:t>
            </a:r>
            <a:r>
              <a:rPr lang="en-US" dirty="0" smtClean="0">
                <a:solidFill>
                  <a:schemeClr val="tx1"/>
                </a:solidFill>
              </a:rPr>
              <a:t>.</a:t>
            </a:r>
          </a:p>
          <a:p>
            <a:pPr marL="514350" indent="-514350"/>
            <a:r>
              <a:rPr lang="en-US" dirty="0">
                <a:solidFill>
                  <a:schemeClr val="tx1"/>
                </a:solidFill>
              </a:rPr>
              <a:t>Risk of developing </a:t>
            </a:r>
            <a:r>
              <a:rPr lang="en-US" dirty="0" err="1">
                <a:solidFill>
                  <a:schemeClr val="tx1"/>
                </a:solidFill>
              </a:rPr>
              <a:t>indolentB</a:t>
            </a:r>
            <a:r>
              <a:rPr lang="en-US" dirty="0">
                <a:solidFill>
                  <a:schemeClr val="tx1"/>
                </a:solidFill>
              </a:rPr>
              <a:t>-cell </a:t>
            </a:r>
            <a:r>
              <a:rPr lang="en-US" dirty="0" smtClean="0">
                <a:solidFill>
                  <a:schemeClr val="tx1"/>
                </a:solidFill>
              </a:rPr>
              <a:t>Lymphoma </a:t>
            </a:r>
            <a:r>
              <a:rPr lang="en-US" dirty="0">
                <a:solidFill>
                  <a:schemeClr val="tx1"/>
                </a:solidFill>
              </a:rPr>
              <a:t>is 3.5 times higher for subjects exposed to nitrate and atrazine in drinking water compared to subjects not exposed</a:t>
            </a:r>
          </a:p>
        </p:txBody>
      </p:sp>
    </p:spTree>
    <p:extLst>
      <p:ext uri="{BB962C8B-B14F-4D97-AF65-F5344CB8AC3E}">
        <p14:creationId xmlns:p14="http://schemas.microsoft.com/office/powerpoint/2010/main" val="3293257318"/>
      </p:ext>
    </p:extLst>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Chicken Embryos Exposed to Nitrate and Atrazine</a:t>
            </a:r>
            <a:br>
              <a:rPr lang="en-US" dirty="0"/>
            </a:br>
            <a:endParaRPr lang="en-US" dirty="0"/>
          </a:p>
        </p:txBody>
      </p:sp>
      <p:sp>
        <p:nvSpPr>
          <p:cNvPr id="3" name="Text Placeholder 2"/>
          <p:cNvSpPr>
            <a:spLocks noGrp="1"/>
          </p:cNvSpPr>
          <p:nvPr>
            <p:ph type="body" idx="1"/>
          </p:nvPr>
        </p:nvSpPr>
        <p:spPr/>
        <p:txBody>
          <a:bodyPr/>
          <a:lstStyle/>
          <a:p>
            <a:pPr marL="514350" indent="-514350"/>
            <a:r>
              <a:rPr lang="en-US" b="0" dirty="0" smtClean="0">
                <a:solidFill>
                  <a:schemeClr val="tx1"/>
                </a:solidFill>
              </a:rPr>
              <a:t>demonstrate </a:t>
            </a:r>
            <a:r>
              <a:rPr lang="en-US" b="0" dirty="0">
                <a:solidFill>
                  <a:schemeClr val="tx1"/>
                </a:solidFill>
              </a:rPr>
              <a:t>that the combination of </a:t>
            </a:r>
            <a:r>
              <a:rPr lang="en-US" b="0" i="1" dirty="0">
                <a:solidFill>
                  <a:schemeClr val="tx1"/>
                </a:solidFill>
              </a:rPr>
              <a:t>nitrate and atrazine are toxic to the embryo</a:t>
            </a:r>
            <a:r>
              <a:rPr lang="en-US" b="0" dirty="0">
                <a:solidFill>
                  <a:schemeClr val="tx1"/>
                </a:solidFill>
              </a:rPr>
              <a:t> and further studies are needed in humans to assess the risk of birth defects.</a:t>
            </a:r>
          </a:p>
          <a:p>
            <a:endParaRPr lang="en-US" dirty="0"/>
          </a:p>
        </p:txBody>
      </p:sp>
    </p:spTree>
    <p:extLst>
      <p:ext uri="{BB962C8B-B14F-4D97-AF65-F5344CB8AC3E}">
        <p14:creationId xmlns:p14="http://schemas.microsoft.com/office/powerpoint/2010/main" val="2011074864"/>
      </p:ext>
    </p:extLst>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Birth Defects in Nebraska</a:t>
            </a:r>
            <a:endParaRPr lang="en-US" dirty="0"/>
          </a:p>
        </p:txBody>
      </p:sp>
      <p:sp>
        <p:nvSpPr>
          <p:cNvPr id="3" name="Text Placeholder 2"/>
          <p:cNvSpPr>
            <a:spLocks noGrp="1"/>
          </p:cNvSpPr>
          <p:nvPr>
            <p:ph type="body" idx="1"/>
          </p:nvPr>
        </p:nvSpPr>
        <p:spPr/>
        <p:txBody>
          <a:bodyPr/>
          <a:lstStyle/>
          <a:p>
            <a:r>
              <a:rPr lang="en-US" sz="2700" dirty="0" smtClean="0"/>
              <a:t>National </a:t>
            </a:r>
            <a:r>
              <a:rPr lang="en-US" sz="2700" dirty="0"/>
              <a:t>birth defects rate: 3.3% of all live births</a:t>
            </a:r>
          </a:p>
          <a:p>
            <a:r>
              <a:rPr lang="en-US" sz="2700" dirty="0"/>
              <a:t>Nebraska rate 2008-2014:  7.9% of all live births</a:t>
            </a:r>
          </a:p>
        </p:txBody>
      </p:sp>
    </p:spTree>
    <p:extLst>
      <p:ext uri="{BB962C8B-B14F-4D97-AF65-F5344CB8AC3E}">
        <p14:creationId xmlns:p14="http://schemas.microsoft.com/office/powerpoint/2010/main" val="42942247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52400"/>
            <a:ext cx="10364451" cy="2062294"/>
          </a:xfrm>
        </p:spPr>
        <p:txBody>
          <a:bodyPr>
            <a:normAutofit/>
          </a:bodyPr>
          <a:lstStyle/>
          <a:p>
            <a:r>
              <a:rPr lang="en-US" dirty="0"/>
              <a:t>Is Nebraska’s higher birth defect incidence related to </a:t>
            </a:r>
            <a:r>
              <a:rPr lang="en-US" dirty="0" err="1"/>
              <a:t>Nitrosatable</a:t>
            </a:r>
            <a:r>
              <a:rPr lang="en-US" dirty="0"/>
              <a:t> </a:t>
            </a:r>
            <a:r>
              <a:rPr lang="en-US" dirty="0" smtClean="0"/>
              <a:t>Compounds?</a:t>
            </a:r>
            <a:endParaRPr lang="en-US" dirty="0"/>
          </a:p>
        </p:txBody>
      </p:sp>
      <p:pic>
        <p:nvPicPr>
          <p:cNvPr id="5" name="Picture 4"/>
          <p:cNvPicPr>
            <a:picLocks noChangeAspect="1"/>
          </p:cNvPicPr>
          <p:nvPr/>
        </p:nvPicPr>
        <p:blipFill rotWithShape="1">
          <a:blip r:embed="rId2"/>
          <a:srcRect t="1475"/>
          <a:stretch/>
        </p:blipFill>
        <p:spPr>
          <a:xfrm>
            <a:off x="3200400" y="1892300"/>
            <a:ext cx="8572500" cy="4532708"/>
          </a:xfrm>
          <a:prstGeom prst="rect">
            <a:avLst/>
          </a:prstGeom>
        </p:spPr>
      </p:pic>
      <p:sp>
        <p:nvSpPr>
          <p:cNvPr id="6" name="Rectangle 5"/>
          <p:cNvSpPr/>
          <p:nvPr/>
        </p:nvSpPr>
        <p:spPr>
          <a:xfrm>
            <a:off x="436790" y="2731520"/>
            <a:ext cx="2162175" cy="3208571"/>
          </a:xfrm>
          <a:prstGeom prst="rect">
            <a:avLst/>
          </a:prstGeom>
        </p:spPr>
        <p:txBody>
          <a:bodyPr wrap="square">
            <a:spAutoFit/>
          </a:bodyPr>
          <a:lstStyle/>
          <a:p>
            <a:r>
              <a:rPr lang="en-US" sz="1350" dirty="0">
                <a:latin typeface="Arial" panose="020B0604020202020204" pitchFamily="34" charset="0"/>
              </a:rPr>
              <a:t>Nebraska county rates for birth defects (2005-2014). Birth defect data obtained from Nebraska Birth Defects Registry, Nebraska Department of Health and Human Services. Well data for nitrate (&gt;0 mg/L) and NC (&gt;0 </a:t>
            </a:r>
            <a:r>
              <a:rPr lang="en-US" sz="1350" dirty="0" err="1">
                <a:latin typeface="Arial" panose="020B0604020202020204" pitchFamily="34" charset="0"/>
              </a:rPr>
              <a:t>μg</a:t>
            </a:r>
            <a:r>
              <a:rPr lang="en-US" sz="1350" dirty="0">
                <a:latin typeface="Arial" panose="020B0604020202020204" pitchFamily="34" charset="0"/>
              </a:rPr>
              <a:t>/L) obtained from Quality-Assessed Agrichemical Contaminant Database for Nebraska Ground Water (1977-2014)</a:t>
            </a:r>
            <a:endParaRPr lang="en-US" sz="1350" dirty="0"/>
          </a:p>
        </p:txBody>
      </p:sp>
    </p:spTree>
    <p:extLst>
      <p:ext uri="{BB962C8B-B14F-4D97-AF65-F5344CB8AC3E}">
        <p14:creationId xmlns:p14="http://schemas.microsoft.com/office/powerpoint/2010/main" val="353092383"/>
      </p:ext>
    </p:extLst>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Nitrates, Health, and Nebraska</a:t>
            </a:r>
          </a:p>
        </p:txBody>
      </p:sp>
      <p:sp>
        <p:nvSpPr>
          <p:cNvPr id="3" name="Text Placeholder 2"/>
          <p:cNvSpPr>
            <a:spLocks noGrp="1"/>
          </p:cNvSpPr>
          <p:nvPr>
            <p:ph type="body" idx="1"/>
          </p:nvPr>
        </p:nvSpPr>
        <p:spPr>
          <a:xfrm>
            <a:off x="1524000" y="2000250"/>
            <a:ext cx="10020300" cy="3711857"/>
          </a:xfrm>
        </p:spPr>
        <p:txBody>
          <a:bodyPr/>
          <a:lstStyle/>
          <a:p>
            <a:pPr marL="0" indent="0">
              <a:buNone/>
            </a:pPr>
            <a:r>
              <a:rPr lang="en-US" dirty="0" smtClean="0"/>
              <a:t>Birth Defects and </a:t>
            </a:r>
            <a:r>
              <a:rPr lang="en-US" dirty="0" err="1" smtClean="0"/>
              <a:t>Nitrosatable</a:t>
            </a:r>
            <a:r>
              <a:rPr lang="en-US" dirty="0" smtClean="0"/>
              <a:t> Compounds Nebraska Study Summary</a:t>
            </a:r>
          </a:p>
          <a:p>
            <a:pPr marL="514350" indent="-514350"/>
            <a:r>
              <a:rPr lang="en-US" b="0" dirty="0" smtClean="0">
                <a:solidFill>
                  <a:schemeClr val="tx1"/>
                </a:solidFill>
              </a:rPr>
              <a:t>There is a positive correlation between the presence of </a:t>
            </a:r>
            <a:r>
              <a:rPr lang="en-US" b="0" dirty="0" err="1" smtClean="0">
                <a:solidFill>
                  <a:schemeClr val="tx1"/>
                </a:solidFill>
              </a:rPr>
              <a:t>Nitrosatable</a:t>
            </a:r>
            <a:r>
              <a:rPr lang="en-US" b="0" dirty="0" smtClean="0">
                <a:solidFill>
                  <a:schemeClr val="tx1"/>
                </a:solidFill>
              </a:rPr>
              <a:t> Compounds in Nebraska</a:t>
            </a:r>
          </a:p>
          <a:p>
            <a:pPr marL="514350" indent="-514350"/>
            <a:r>
              <a:rPr lang="en-US" b="0" dirty="0">
                <a:solidFill>
                  <a:schemeClr val="tx1"/>
                </a:solidFill>
              </a:rPr>
              <a:t>There is a positive correlation between the presence of </a:t>
            </a:r>
            <a:r>
              <a:rPr lang="en-US" b="0" dirty="0" smtClean="0">
                <a:solidFill>
                  <a:schemeClr val="tx1"/>
                </a:solidFill>
              </a:rPr>
              <a:t>Atrazine in </a:t>
            </a:r>
            <a:r>
              <a:rPr lang="en-US" b="0" dirty="0">
                <a:solidFill>
                  <a:schemeClr val="tx1"/>
                </a:solidFill>
              </a:rPr>
              <a:t>Nebraska</a:t>
            </a:r>
          </a:p>
          <a:p>
            <a:pPr marL="514350" indent="-514350"/>
            <a:endParaRPr lang="en-US" dirty="0" smtClean="0">
              <a:solidFill>
                <a:schemeClr val="tx1"/>
              </a:solidFill>
            </a:endParaRPr>
          </a:p>
          <a:p>
            <a:pPr marL="514350" indent="-514350"/>
            <a:r>
              <a:rPr lang="en-US" dirty="0" smtClean="0">
                <a:solidFill>
                  <a:schemeClr val="tx1"/>
                </a:solidFill>
              </a:rPr>
              <a:t>It </a:t>
            </a:r>
            <a:r>
              <a:rPr lang="en-US" dirty="0">
                <a:solidFill>
                  <a:schemeClr val="tx1"/>
                </a:solidFill>
              </a:rPr>
              <a:t>is </a:t>
            </a:r>
            <a:r>
              <a:rPr lang="en-US" dirty="0">
                <a:solidFill>
                  <a:srgbClr val="FF0000"/>
                </a:solidFill>
              </a:rPr>
              <a:t>unknown</a:t>
            </a:r>
            <a:r>
              <a:rPr lang="en-US" dirty="0">
                <a:solidFill>
                  <a:schemeClr val="tx1"/>
                </a:solidFill>
              </a:rPr>
              <a:t> whether this increased incidence of birth defects in Nebraska </a:t>
            </a:r>
            <a:r>
              <a:rPr lang="en-US" dirty="0" smtClean="0">
                <a:solidFill>
                  <a:schemeClr val="tx1"/>
                </a:solidFill>
              </a:rPr>
              <a:t>is associated </a:t>
            </a:r>
            <a:r>
              <a:rPr lang="en-US" dirty="0">
                <a:solidFill>
                  <a:schemeClr val="tx1"/>
                </a:solidFill>
              </a:rPr>
              <a:t>with wells testing positive for nitrate and </a:t>
            </a:r>
            <a:r>
              <a:rPr lang="en-US" dirty="0" err="1">
                <a:solidFill>
                  <a:schemeClr val="tx1"/>
                </a:solidFill>
              </a:rPr>
              <a:t>nitrosatable</a:t>
            </a:r>
            <a:r>
              <a:rPr lang="en-US" dirty="0">
                <a:solidFill>
                  <a:schemeClr val="tx1"/>
                </a:solidFill>
              </a:rPr>
              <a:t> compounds</a:t>
            </a:r>
          </a:p>
        </p:txBody>
      </p:sp>
    </p:spTree>
    <p:extLst>
      <p:ext uri="{BB962C8B-B14F-4D97-AF65-F5344CB8AC3E}">
        <p14:creationId xmlns:p14="http://schemas.microsoft.com/office/powerpoint/2010/main" val="1714463766"/>
      </p:ext>
    </p:extLst>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467241"/>
            <a:ext cx="10364451" cy="1596177"/>
          </a:xfrm>
        </p:spPr>
        <p:txBody>
          <a:bodyPr/>
          <a:lstStyle/>
          <a:p>
            <a:r>
              <a:rPr lang="en-US" dirty="0" smtClean="0"/>
              <a:t>What in the world is NDEQ doing in a farming competition?</a:t>
            </a:r>
            <a:endParaRPr lang="en-US" dirty="0"/>
          </a:p>
        </p:txBody>
      </p:sp>
      <p:pic>
        <p:nvPicPr>
          <p:cNvPr id="14" name="Content Placeholder 1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13560" y="2007076"/>
            <a:ext cx="8564880" cy="31889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7" name="Title 1"/>
          <p:cNvSpPr txBox="1">
            <a:spLocks/>
          </p:cNvSpPr>
          <p:nvPr/>
        </p:nvSpPr>
        <p:spPr>
          <a:xfrm>
            <a:off x="913775" y="5297647"/>
            <a:ext cx="10364451" cy="80851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dirty="0" smtClean="0"/>
              <a:t>LEARNING FROM THE EXPERTS!</a:t>
            </a:r>
            <a:endParaRPr lang="en-US" dirty="0"/>
          </a:p>
        </p:txBody>
      </p:sp>
    </p:spTree>
    <p:extLst>
      <p:ext uri="{BB962C8B-B14F-4D97-AF65-F5344CB8AC3E}">
        <p14:creationId xmlns:p14="http://schemas.microsoft.com/office/powerpoint/2010/main" val="176314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Nitrates, Health, and Nebraska</a:t>
            </a:r>
          </a:p>
        </p:txBody>
      </p:sp>
      <p:sp>
        <p:nvSpPr>
          <p:cNvPr id="3" name="Text Placeholder 2"/>
          <p:cNvSpPr>
            <a:spLocks noGrp="1"/>
          </p:cNvSpPr>
          <p:nvPr>
            <p:ph type="body" idx="1"/>
          </p:nvPr>
        </p:nvSpPr>
        <p:spPr/>
        <p:txBody>
          <a:bodyPr/>
          <a:lstStyle/>
          <a:p>
            <a:r>
              <a:rPr lang="en-US" dirty="0" smtClean="0"/>
              <a:t>What’s Next? </a:t>
            </a:r>
          </a:p>
          <a:p>
            <a:pPr marL="457200" lvl="1" indent="0">
              <a:buNone/>
            </a:pPr>
            <a:r>
              <a:rPr lang="en-US" sz="3000" b="1" dirty="0" smtClean="0">
                <a:solidFill>
                  <a:schemeClr val="tx1"/>
                </a:solidFill>
              </a:rPr>
              <a:t>Nebraska Case Study: Is </a:t>
            </a:r>
            <a:r>
              <a:rPr lang="en-US" sz="3000" b="1" dirty="0">
                <a:solidFill>
                  <a:schemeClr val="tx1"/>
                </a:solidFill>
              </a:rPr>
              <a:t>maternal exposure to NO3/ATZ (NC) associated with risk for birth defects in offspring?</a:t>
            </a:r>
          </a:p>
        </p:txBody>
      </p:sp>
    </p:spTree>
    <p:extLst>
      <p:ext uri="{BB962C8B-B14F-4D97-AF65-F5344CB8AC3E}">
        <p14:creationId xmlns:p14="http://schemas.microsoft.com/office/powerpoint/2010/main" val="2328969876"/>
      </p:ext>
    </p:extLst>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09600"/>
            <a:ext cx="3935688" cy="687572"/>
          </a:xfrm>
        </p:spPr>
        <p:txBody>
          <a:bodyPr/>
          <a:lstStyle/>
          <a:p>
            <a:r>
              <a:rPr lang="en-US" dirty="0" smtClean="0"/>
              <a:t>Private Wells</a:t>
            </a:r>
            <a:endParaRPr lang="en-US" dirty="0"/>
          </a:p>
        </p:txBody>
      </p:sp>
      <p:sp>
        <p:nvSpPr>
          <p:cNvPr id="3" name="Content Placeholder 2"/>
          <p:cNvSpPr>
            <a:spLocks noGrp="1"/>
          </p:cNvSpPr>
          <p:nvPr>
            <p:ph sz="quarter" idx="13"/>
          </p:nvPr>
        </p:nvSpPr>
        <p:spPr/>
        <p:txBody>
          <a:bodyPr/>
          <a:lstStyle/>
          <a:p>
            <a:endParaRPr lang="en-US"/>
          </a:p>
        </p:txBody>
      </p:sp>
      <p:sp>
        <p:nvSpPr>
          <p:cNvPr id="4" name="Text Placeholder 3"/>
          <p:cNvSpPr>
            <a:spLocks noGrp="1"/>
          </p:cNvSpPr>
          <p:nvPr>
            <p:ph type="body" sz="half" idx="2"/>
          </p:nvPr>
        </p:nvSpPr>
        <p:spPr/>
        <p:txBody>
          <a:bodyPr>
            <a:normAutofit fontScale="70000" lnSpcReduction="20000"/>
          </a:bodyPr>
          <a:lstStyle/>
          <a:p>
            <a:pPr marL="285750" indent="-285750" algn="l">
              <a:buFont typeface="Arial" panose="020B0604020202020204" pitchFamily="34" charset="0"/>
              <a:buChar char="•"/>
            </a:pPr>
            <a:r>
              <a:rPr lang="en-US" sz="2400" dirty="0" smtClean="0"/>
              <a:t>Most well owners drink untreated groundwater</a:t>
            </a:r>
          </a:p>
          <a:p>
            <a:pPr marL="285750" indent="-285750" algn="l">
              <a:buFont typeface="Arial" panose="020B0604020202020204" pitchFamily="34" charset="0"/>
              <a:buChar char="•"/>
            </a:pPr>
            <a:r>
              <a:rPr lang="en-US" sz="2400" dirty="0" smtClean="0"/>
              <a:t>However, wells can contain naturally occurring contaminants or be contaminated by other chemicals or pathogens</a:t>
            </a:r>
          </a:p>
          <a:p>
            <a:pPr marL="285750" indent="-285750" algn="l">
              <a:buFont typeface="Arial" panose="020B0604020202020204" pitchFamily="34" charset="0"/>
              <a:buChar char="•"/>
            </a:pPr>
            <a:r>
              <a:rPr lang="en-US" sz="2400" dirty="0" smtClean="0"/>
              <a:t>Water may taste and look fine but still contain harmful substances!</a:t>
            </a:r>
            <a:endParaRPr lang="en-US" sz="2400" dirty="0"/>
          </a:p>
        </p:txBody>
      </p:sp>
      <p:pic>
        <p:nvPicPr>
          <p:cNvPr id="5" name="Picture 5" descr="C:\Documents and Settings\lwalker2\My Documents\My Pictures\abandoned well w-conta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062" y="1176669"/>
            <a:ext cx="6212141" cy="4047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15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4">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09601"/>
            <a:ext cx="3935688" cy="749300"/>
          </a:xfrm>
        </p:spPr>
        <p:txBody>
          <a:bodyPr>
            <a:normAutofit fontScale="90000"/>
          </a:bodyPr>
          <a:lstStyle/>
          <a:p>
            <a:r>
              <a:rPr lang="en-US" dirty="0" smtClean="0"/>
              <a:t>Testing Your Drinking Water</a:t>
            </a:r>
            <a:endParaRPr lang="en-US" dirty="0"/>
          </a:p>
        </p:txBody>
      </p:sp>
      <p:pic>
        <p:nvPicPr>
          <p:cNvPr id="11" name="Content Placeholder 10"/>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74759" y="2071101"/>
            <a:ext cx="6199187" cy="3492499"/>
          </a:xfrm>
        </p:spPr>
      </p:pic>
      <p:sp>
        <p:nvSpPr>
          <p:cNvPr id="4" name="Text Placeholder 3"/>
          <p:cNvSpPr>
            <a:spLocks noGrp="1"/>
          </p:cNvSpPr>
          <p:nvPr>
            <p:ph type="body" sz="half" idx="2"/>
          </p:nvPr>
        </p:nvSpPr>
        <p:spPr/>
        <p:txBody>
          <a:bodyPr/>
          <a:lstStyle/>
          <a:p>
            <a:endParaRPr lang="en-US" dirty="0"/>
          </a:p>
        </p:txBody>
      </p:sp>
      <p:sp>
        <p:nvSpPr>
          <p:cNvPr id="5" name="Rounded Rectangle 4"/>
          <p:cNvSpPr/>
          <p:nvPr/>
        </p:nvSpPr>
        <p:spPr>
          <a:xfrm>
            <a:off x="208350" y="2297159"/>
            <a:ext cx="2743200" cy="11483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Bacteria</a:t>
            </a:r>
            <a:endParaRPr lang="en-US" dirty="0"/>
          </a:p>
        </p:txBody>
      </p:sp>
      <p:sp>
        <p:nvSpPr>
          <p:cNvPr id="6" name="Rounded Rectangle 5"/>
          <p:cNvSpPr/>
          <p:nvPr/>
        </p:nvSpPr>
        <p:spPr>
          <a:xfrm>
            <a:off x="3476846" y="2297159"/>
            <a:ext cx="2158410" cy="11483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 times per year and after any major plumbing work</a:t>
            </a:r>
            <a:endParaRPr lang="en-US" dirty="0"/>
          </a:p>
        </p:txBody>
      </p:sp>
      <p:sp>
        <p:nvSpPr>
          <p:cNvPr id="7" name="Rounded Rectangle 6"/>
          <p:cNvSpPr/>
          <p:nvPr/>
        </p:nvSpPr>
        <p:spPr>
          <a:xfrm>
            <a:off x="208350" y="3817351"/>
            <a:ext cx="2743200" cy="11483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Chemicals and Other Parameters</a:t>
            </a:r>
            <a:endParaRPr lang="en-US" dirty="0"/>
          </a:p>
        </p:txBody>
      </p:sp>
      <p:sp>
        <p:nvSpPr>
          <p:cNvPr id="8" name="Rounded Rectangle 7"/>
          <p:cNvSpPr/>
          <p:nvPr/>
        </p:nvSpPr>
        <p:spPr>
          <a:xfrm>
            <a:off x="3476846" y="3817351"/>
            <a:ext cx="2158410" cy="11483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Generally, twice in first year and every 3-5 years after</a:t>
            </a:r>
            <a:endParaRPr lang="en-US" dirty="0"/>
          </a:p>
        </p:txBody>
      </p:sp>
      <p:sp>
        <p:nvSpPr>
          <p:cNvPr id="9" name="Rounded Rectangle 8"/>
          <p:cNvSpPr/>
          <p:nvPr/>
        </p:nvSpPr>
        <p:spPr>
          <a:xfrm>
            <a:off x="208350" y="5337543"/>
            <a:ext cx="2743200" cy="11483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Nitrate</a:t>
            </a:r>
            <a:endParaRPr lang="en-US" dirty="0"/>
          </a:p>
        </p:txBody>
      </p:sp>
      <p:sp>
        <p:nvSpPr>
          <p:cNvPr id="10" name="Rounded Rectangle 9"/>
          <p:cNvSpPr/>
          <p:nvPr/>
        </p:nvSpPr>
        <p:spPr>
          <a:xfrm>
            <a:off x="3476846" y="5337543"/>
            <a:ext cx="2158410" cy="11483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Annually</a:t>
            </a:r>
            <a:endParaRPr lang="en-US" dirty="0"/>
          </a:p>
        </p:txBody>
      </p:sp>
    </p:spTree>
    <p:extLst>
      <p:ext uri="{BB962C8B-B14F-4D97-AF65-F5344CB8AC3E}">
        <p14:creationId xmlns:p14="http://schemas.microsoft.com/office/powerpoint/2010/main" val="12168342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938" y="46896"/>
            <a:ext cx="9994708" cy="1140316"/>
          </a:xfrm>
        </p:spPr>
        <p:txBody>
          <a:bodyPr anchor="ctr"/>
          <a:lstStyle/>
          <a:p>
            <a:r>
              <a:rPr lang="en-US" dirty="0" smtClean="0"/>
              <a:t>Nitrate – Cost To Communities</a:t>
            </a:r>
            <a:endParaRPr lang="en-US" dirty="0"/>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344616" y="951445"/>
            <a:ext cx="7502769" cy="5802774"/>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477" y="968185"/>
            <a:ext cx="9015046" cy="5833265"/>
          </a:xfrm>
          <a:prstGeom prst="rect">
            <a:avLst/>
          </a:prstGeom>
        </p:spPr>
      </p:pic>
    </p:spTree>
    <p:extLst>
      <p:ext uri="{BB962C8B-B14F-4D97-AF65-F5344CB8AC3E}">
        <p14:creationId xmlns:p14="http://schemas.microsoft.com/office/powerpoint/2010/main" val="10953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0"/>
            <a:ext cx="9765324" cy="2023252"/>
          </a:xfrm>
        </p:spPr>
        <p:txBody>
          <a:bodyPr anchor="ctr"/>
          <a:lstStyle/>
          <a:p>
            <a:r>
              <a:rPr lang="en-US" dirty="0" smtClean="0"/>
              <a:t>Nitrate in Groundwater – Where is the Problem?</a:t>
            </a:r>
            <a:endParaRPr lang="en-US" dirty="0"/>
          </a:p>
        </p:txBody>
      </p:sp>
      <p:sp>
        <p:nvSpPr>
          <p:cNvPr id="4" name="Text Placeholder 3"/>
          <p:cNvSpPr>
            <a:spLocks noGrp="1"/>
          </p:cNvSpPr>
          <p:nvPr>
            <p:ph type="body" sz="half" idx="2"/>
          </p:nvPr>
        </p:nvSpPr>
        <p:spPr>
          <a:xfrm>
            <a:off x="655868" y="2157472"/>
            <a:ext cx="3935689" cy="3386948"/>
          </a:xfrm>
        </p:spPr>
        <p:txBody>
          <a:bodyPr>
            <a:normAutofit/>
          </a:bodyPr>
          <a:lstStyle/>
          <a:p>
            <a:pPr algn="l"/>
            <a:r>
              <a:rPr lang="en-US" cap="none" dirty="0" smtClean="0"/>
              <a:t>Areas with the highest </a:t>
            </a:r>
            <a:r>
              <a:rPr lang="en-US" cap="none" dirty="0"/>
              <a:t>risk of nitrate contamination of shallow </a:t>
            </a:r>
            <a:r>
              <a:rPr lang="en-US" cap="none" dirty="0" smtClean="0"/>
              <a:t>groundwater have:</a:t>
            </a:r>
          </a:p>
          <a:p>
            <a:pPr marL="285750" indent="-285750" algn="l">
              <a:buFont typeface="Arial" panose="020B0604020202020204" pitchFamily="34" charset="0"/>
              <a:buChar char="•"/>
            </a:pPr>
            <a:r>
              <a:rPr lang="en-US" cap="none" dirty="0" smtClean="0"/>
              <a:t>high </a:t>
            </a:r>
            <a:r>
              <a:rPr lang="en-US" cap="none" dirty="0"/>
              <a:t>nitrogen </a:t>
            </a:r>
            <a:r>
              <a:rPr lang="en-US" cap="none" dirty="0" smtClean="0"/>
              <a:t>input</a:t>
            </a:r>
          </a:p>
          <a:p>
            <a:pPr marL="285750" indent="-285750" algn="l">
              <a:buFont typeface="Arial" panose="020B0604020202020204" pitchFamily="34" charset="0"/>
              <a:buChar char="•"/>
            </a:pPr>
            <a:r>
              <a:rPr lang="en-US" cap="none" dirty="0" smtClean="0"/>
              <a:t>well-drained soils</a:t>
            </a:r>
          </a:p>
          <a:p>
            <a:pPr marL="285750" indent="-285750" algn="l">
              <a:buFont typeface="Arial" panose="020B0604020202020204" pitchFamily="34" charset="0"/>
              <a:buChar char="•"/>
            </a:pPr>
            <a:r>
              <a:rPr lang="en-US" cap="none" dirty="0" smtClean="0"/>
              <a:t>less </a:t>
            </a:r>
            <a:r>
              <a:rPr lang="en-US" cap="none" dirty="0"/>
              <a:t>extensive woodland relative to cropland.  </a:t>
            </a:r>
            <a:endParaRPr lang="en-US" i="1" cap="none" dirty="0" smtClean="0"/>
          </a:p>
          <a:p>
            <a:r>
              <a:rPr lang="en-US" sz="1200" i="1" cap="none" dirty="0" smtClean="0"/>
              <a:t>https</a:t>
            </a:r>
            <a:r>
              <a:rPr lang="en-US" sz="1200" i="1" cap="none" dirty="0"/>
              <a:t>://water.usgs.gov/nawqa/nutrients/pubs/wcp_v39_no12</a:t>
            </a:r>
          </a:p>
          <a:p>
            <a:endParaRPr lang="en-US" dirty="0"/>
          </a:p>
        </p:txBody>
      </p:sp>
      <p:pic>
        <p:nvPicPr>
          <p:cNvPr id="6" name="Content Placeholder 5"/>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5063407" y="1781745"/>
            <a:ext cx="6671393" cy="4138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84531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780" y="492370"/>
            <a:ext cx="10422440" cy="902677"/>
          </a:xfrm>
        </p:spPr>
        <p:txBody>
          <a:bodyPr anchor="ctr"/>
          <a:lstStyle/>
          <a:p>
            <a:r>
              <a:rPr lang="en-US" dirty="0" smtClean="0"/>
              <a:t>Nitrate in Groundwater – Where is the Problem?</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1535" y="1439459"/>
            <a:ext cx="7968930" cy="5210454"/>
          </a:xfrm>
          <a:prstGeom prst="rect">
            <a:avLst/>
          </a:prstGeom>
        </p:spPr>
      </p:pic>
    </p:spTree>
    <p:extLst>
      <p:ext uri="{BB962C8B-B14F-4D97-AF65-F5344CB8AC3E}">
        <p14:creationId xmlns:p14="http://schemas.microsoft.com/office/powerpoint/2010/main" val="2027509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166" y="609600"/>
            <a:ext cx="4476247" cy="2023252"/>
          </a:xfrm>
        </p:spPr>
        <p:txBody>
          <a:bodyPr anchor="ctr">
            <a:normAutofit/>
          </a:bodyPr>
          <a:lstStyle/>
          <a:p>
            <a:r>
              <a:rPr lang="en-US" dirty="0" smtClean="0"/>
              <a:t>Nonpoint Source Pollution in Nebraska</a:t>
            </a:r>
            <a:endParaRPr lang="en-US" dirty="0"/>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78413" y="1134004"/>
            <a:ext cx="6199187" cy="4132791"/>
          </a:xfrm>
        </p:spPr>
      </p:pic>
      <p:sp>
        <p:nvSpPr>
          <p:cNvPr id="4" name="Text Placeholder 3"/>
          <p:cNvSpPr>
            <a:spLocks noGrp="1"/>
          </p:cNvSpPr>
          <p:nvPr>
            <p:ph type="body" sz="half" idx="2"/>
          </p:nvPr>
        </p:nvSpPr>
        <p:spPr>
          <a:xfrm>
            <a:off x="602166" y="2632852"/>
            <a:ext cx="4247297" cy="3158348"/>
          </a:xfrm>
        </p:spPr>
        <p:txBody>
          <a:bodyPr/>
          <a:lstStyle/>
          <a:p>
            <a:pPr algn="l"/>
            <a:r>
              <a:rPr lang="en-US" dirty="0" smtClean="0"/>
              <a:t>Clean Water Act - Federal Funds</a:t>
            </a:r>
          </a:p>
          <a:p>
            <a:pPr marL="285750" indent="-285750" algn="l">
              <a:buFont typeface="Arial" panose="020B0604020202020204" pitchFamily="34" charset="0"/>
              <a:buChar char="•"/>
            </a:pPr>
            <a:r>
              <a:rPr lang="en-US" dirty="0" smtClean="0"/>
              <a:t>Watershed plans &amp; Projects</a:t>
            </a:r>
          </a:p>
          <a:p>
            <a:pPr algn="l"/>
            <a:endParaRPr lang="en-US" dirty="0" smtClean="0"/>
          </a:p>
          <a:p>
            <a:pPr algn="l"/>
            <a:r>
              <a:rPr lang="en-US" dirty="0" smtClean="0"/>
              <a:t>Safe </a:t>
            </a:r>
            <a:r>
              <a:rPr lang="en-US" dirty="0"/>
              <a:t>Drinking Water </a:t>
            </a:r>
            <a:r>
              <a:rPr lang="en-US" dirty="0" smtClean="0"/>
              <a:t>act - Federal Funds</a:t>
            </a:r>
          </a:p>
          <a:p>
            <a:pPr marL="285750" indent="-285750" algn="l">
              <a:buFont typeface="Arial" panose="020B0604020202020204" pitchFamily="34" charset="0"/>
              <a:buChar char="•"/>
            </a:pPr>
            <a:r>
              <a:rPr lang="en-US" dirty="0"/>
              <a:t>Drinking water protection </a:t>
            </a:r>
            <a:r>
              <a:rPr lang="en-US" dirty="0" smtClean="0"/>
              <a:t>plans</a:t>
            </a:r>
          </a:p>
          <a:p>
            <a:pPr algn="l"/>
            <a:endParaRPr lang="en-US" dirty="0" smtClean="0"/>
          </a:p>
          <a:p>
            <a:pPr algn="l"/>
            <a:r>
              <a:rPr lang="en-US" dirty="0" smtClean="0"/>
              <a:t>National Water Quality Initiatives</a:t>
            </a:r>
            <a:endParaRPr lang="en-US" dirty="0"/>
          </a:p>
          <a:p>
            <a:pPr algn="l"/>
            <a:endParaRPr lang="en-US" dirty="0"/>
          </a:p>
          <a:p>
            <a:pPr marL="285750" indent="-285750" algn="l">
              <a:buFont typeface="Arial" panose="020B0604020202020204" pitchFamily="34" charset="0"/>
              <a:buChar char="•"/>
            </a:pPr>
            <a:endParaRPr lang="en-US" dirty="0"/>
          </a:p>
        </p:txBody>
      </p:sp>
    </p:spTree>
    <p:extLst>
      <p:ext uri="{BB962C8B-B14F-4D97-AF65-F5344CB8AC3E}">
        <p14:creationId xmlns:p14="http://schemas.microsoft.com/office/powerpoint/2010/main" val="1426528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6376" t="20268" r="5205" b="5590"/>
          <a:stretch/>
        </p:blipFill>
        <p:spPr>
          <a:xfrm>
            <a:off x="0" y="0"/>
            <a:ext cx="12268200" cy="6858000"/>
          </a:xfrm>
          <a:prstGeom prst="rect">
            <a:avLst/>
          </a:prstGeom>
        </p:spPr>
      </p:pic>
    </p:spTree>
    <p:extLst>
      <p:ext uri="{BB962C8B-B14F-4D97-AF65-F5344CB8AC3E}">
        <p14:creationId xmlns:p14="http://schemas.microsoft.com/office/powerpoint/2010/main" val="6540808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Nonpoint Source Projects</a:t>
            </a:r>
            <a:endParaRPr lang="en-US" dirty="0"/>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45906" y="-101600"/>
            <a:ext cx="6846094" cy="6959600"/>
          </a:xfrm>
        </p:spPr>
      </p:pic>
      <p:sp>
        <p:nvSpPr>
          <p:cNvPr id="4" name="Text Placeholder 3"/>
          <p:cNvSpPr>
            <a:spLocks noGrp="1"/>
          </p:cNvSpPr>
          <p:nvPr>
            <p:ph type="body" sz="half" idx="2"/>
          </p:nvPr>
        </p:nvSpPr>
        <p:spPr/>
        <p:txBody>
          <a:bodyPr/>
          <a:lstStyle/>
          <a:p>
            <a:endParaRPr lang="en-US" dirty="0" smtClean="0"/>
          </a:p>
          <a:p>
            <a:r>
              <a:rPr lang="en-US" dirty="0" smtClean="0"/>
              <a:t>Groundwater/Surface Water</a:t>
            </a:r>
          </a:p>
        </p:txBody>
      </p:sp>
    </p:spTree>
    <p:extLst>
      <p:ext uri="{BB962C8B-B14F-4D97-AF65-F5344CB8AC3E}">
        <p14:creationId xmlns:p14="http://schemas.microsoft.com/office/powerpoint/2010/main" val="11733677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Nonpoint Source Projects</a:t>
            </a:r>
            <a:endParaRPr lang="en-US" dirty="0"/>
          </a:p>
        </p:txBody>
      </p:sp>
      <p:sp>
        <p:nvSpPr>
          <p:cNvPr id="4" name="Text Placeholder 3"/>
          <p:cNvSpPr>
            <a:spLocks noGrp="1"/>
          </p:cNvSpPr>
          <p:nvPr>
            <p:ph type="body" sz="half" idx="2"/>
          </p:nvPr>
        </p:nvSpPr>
        <p:spPr/>
        <p:txBody>
          <a:bodyPr/>
          <a:lstStyle/>
          <a:p>
            <a:endParaRPr lang="en-US" dirty="0" smtClean="0"/>
          </a:p>
          <a:p>
            <a:r>
              <a:rPr lang="en-US" dirty="0" smtClean="0"/>
              <a:t>Social issues</a:t>
            </a:r>
          </a:p>
          <a:p>
            <a:r>
              <a:rPr lang="en-US" dirty="0" smtClean="0"/>
              <a:t>Risk communication</a:t>
            </a:r>
          </a:p>
        </p:txBody>
      </p:sp>
      <p:pic>
        <p:nvPicPr>
          <p:cNvPr id="6" name="Content Placeholder 5"/>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r="20972"/>
          <a:stretch/>
        </p:blipFill>
        <p:spPr>
          <a:xfrm>
            <a:off x="4953001" y="0"/>
            <a:ext cx="7226299" cy="6858000"/>
          </a:xfrm>
        </p:spPr>
      </p:pic>
    </p:spTree>
    <p:extLst>
      <p:ext uri="{BB962C8B-B14F-4D97-AF65-F5344CB8AC3E}">
        <p14:creationId xmlns:p14="http://schemas.microsoft.com/office/powerpoint/2010/main" val="29400076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33323"/>
            <a:ext cx="10364451" cy="1596177"/>
          </a:xfrm>
        </p:spPr>
        <p:txBody>
          <a:bodyPr/>
          <a:lstStyle/>
          <a:p>
            <a:r>
              <a:rPr lang="en-US" dirty="0" smtClean="0"/>
              <a:t>On farm decisions</a:t>
            </a:r>
            <a:endParaRPr lang="en-US" dirty="0"/>
          </a:p>
        </p:txBody>
      </p:sp>
      <p:pic>
        <p:nvPicPr>
          <p:cNvPr id="6" name="Content Placeholder 5"/>
          <p:cNvPicPr>
            <a:picLocks noGrp="1" noChangeAspect="1"/>
          </p:cNvPicPr>
          <p:nvPr>
            <p:ph sz="quarter" idx="13"/>
          </p:nvPr>
        </p:nvPicPr>
        <p:blipFill>
          <a:blip r:embed="rId3"/>
          <a:stretch>
            <a:fillRect/>
          </a:stretch>
        </p:blipFill>
        <p:spPr>
          <a:xfrm>
            <a:off x="244106" y="1478114"/>
            <a:ext cx="6900242" cy="4869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Left Arrow 6"/>
          <p:cNvSpPr/>
          <p:nvPr/>
        </p:nvSpPr>
        <p:spPr>
          <a:xfrm>
            <a:off x="3459222" y="2196698"/>
            <a:ext cx="312821" cy="252021"/>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rot="14260921">
            <a:off x="2345900" y="4412113"/>
            <a:ext cx="312821" cy="252021"/>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rot="12827913">
            <a:off x="3495570" y="3641789"/>
            <a:ext cx="312821" cy="252021"/>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p:cNvSpPr>
            <a:spLocks noGrp="1"/>
          </p:cNvSpPr>
          <p:nvPr>
            <p:ph sz="quarter" idx="14"/>
          </p:nvPr>
        </p:nvSpPr>
        <p:spPr>
          <a:xfrm>
            <a:off x="7274560" y="1682590"/>
            <a:ext cx="4003040" cy="4789331"/>
          </a:xfrm>
          <a:noFill/>
        </p:spPr>
        <p:txBody>
          <a:bodyPr/>
          <a:lstStyle/>
          <a:p>
            <a:pPr marL="0" indent="0">
              <a:buNone/>
            </a:pPr>
            <a:r>
              <a:rPr lang="en-US" b="1" dirty="0" smtClean="0"/>
              <a:t>teams made the following management decisions</a:t>
            </a:r>
            <a:r>
              <a:rPr lang="en-US" dirty="0" smtClean="0"/>
              <a:t>:</a:t>
            </a:r>
            <a:endParaRPr lang="en-US" dirty="0"/>
          </a:p>
          <a:p>
            <a:r>
              <a:rPr lang="en-US" dirty="0" smtClean="0"/>
              <a:t>Crop Insurance Selection</a:t>
            </a:r>
          </a:p>
          <a:p>
            <a:r>
              <a:rPr lang="en-US" dirty="0" smtClean="0"/>
              <a:t>Seed hybrid and planting density</a:t>
            </a:r>
          </a:p>
          <a:p>
            <a:r>
              <a:rPr lang="en-US" dirty="0" smtClean="0"/>
              <a:t>Nitrogen Application</a:t>
            </a:r>
          </a:p>
          <a:p>
            <a:r>
              <a:rPr lang="en-US" dirty="0" smtClean="0"/>
              <a:t>Irrigation application</a:t>
            </a:r>
          </a:p>
          <a:p>
            <a:r>
              <a:rPr lang="en-US" dirty="0" smtClean="0"/>
              <a:t>Marketing</a:t>
            </a:r>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4941"/>
          <a:stretch/>
        </p:blipFill>
        <p:spPr>
          <a:xfrm>
            <a:off x="7426961" y="4028216"/>
            <a:ext cx="3615358" cy="25962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15671" b="12257"/>
          <a:stretch/>
        </p:blipFill>
        <p:spPr>
          <a:xfrm>
            <a:off x="7426961" y="1184997"/>
            <a:ext cx="3615358" cy="25408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Rectangle 11"/>
          <p:cNvSpPr/>
          <p:nvPr/>
        </p:nvSpPr>
        <p:spPr>
          <a:xfrm>
            <a:off x="7233" y="6501312"/>
            <a:ext cx="3182837" cy="246221"/>
          </a:xfrm>
          <a:prstGeom prst="rect">
            <a:avLst/>
          </a:prstGeom>
          <a:noFill/>
        </p:spPr>
        <p:txBody>
          <a:bodyPr wrap="square">
            <a:spAutoFit/>
          </a:bodyPr>
          <a:lstStyle/>
          <a:p>
            <a:pPr marL="85090" marR="548005" indent="1270" algn="ctr">
              <a:spcBef>
                <a:spcPts val="55"/>
              </a:spcBef>
              <a:spcAft>
                <a:spcPts val="0"/>
              </a:spcAft>
            </a:pPr>
            <a:r>
              <a:rPr lang="en-US" sz="1000" b="1" dirty="0" smtClean="0">
                <a:solidFill>
                  <a:schemeClr val="bg1"/>
                </a:solidFill>
                <a:latin typeface="Times New Roman" panose="02020603050405020304" pitchFamily="18" charset="0"/>
                <a:ea typeface="Times New Roman" panose="02020603050405020304" pitchFamily="18" charset="0"/>
              </a:rPr>
              <a:t>Source: 2018 UNL Taps Banquet Report</a:t>
            </a:r>
            <a:endParaRPr lang="en-US" sz="11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3655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Nonpoint Source Projects</a:t>
            </a:r>
            <a:endParaRPr lang="en-US" dirty="0"/>
          </a:p>
        </p:txBody>
      </p:sp>
      <p:sp>
        <p:nvSpPr>
          <p:cNvPr id="4" name="Text Placeholder 3"/>
          <p:cNvSpPr>
            <a:spLocks noGrp="1"/>
          </p:cNvSpPr>
          <p:nvPr>
            <p:ph type="body" sz="half" idx="2"/>
          </p:nvPr>
        </p:nvSpPr>
        <p:spPr/>
        <p:txBody>
          <a:bodyPr/>
          <a:lstStyle/>
          <a:p>
            <a:endParaRPr lang="en-US" dirty="0" smtClean="0"/>
          </a:p>
          <a:p>
            <a:r>
              <a:rPr lang="en-US" dirty="0" smtClean="0"/>
              <a:t>Public meetings</a:t>
            </a:r>
          </a:p>
          <a:p>
            <a:r>
              <a:rPr lang="en-US" dirty="0" smtClean="0"/>
              <a:t>Cost share</a:t>
            </a:r>
          </a:p>
        </p:txBody>
      </p:sp>
      <p:pic>
        <p:nvPicPr>
          <p:cNvPr id="5" name="Content Placeholder 4"/>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13264" r="18477"/>
          <a:stretch/>
        </p:blipFill>
        <p:spPr>
          <a:xfrm>
            <a:off x="5156200" y="-190500"/>
            <a:ext cx="8051153" cy="7048500"/>
          </a:xfrm>
        </p:spPr>
      </p:pic>
    </p:spTree>
    <p:extLst>
      <p:ext uri="{BB962C8B-B14F-4D97-AF65-F5344CB8AC3E}">
        <p14:creationId xmlns:p14="http://schemas.microsoft.com/office/powerpoint/2010/main" val="10252422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18110"/>
            <a:ext cx="3935688" cy="2023252"/>
          </a:xfrm>
        </p:spPr>
        <p:txBody>
          <a:bodyPr anchor="ctr"/>
          <a:lstStyle/>
          <a:p>
            <a:r>
              <a:rPr lang="en-US" dirty="0" smtClean="0"/>
              <a:t>Take away</a:t>
            </a:r>
            <a:endParaRPr lang="en-US" dirty="0"/>
          </a:p>
        </p:txBody>
      </p:sp>
      <p:sp>
        <p:nvSpPr>
          <p:cNvPr id="4" name="Text Placeholder 3"/>
          <p:cNvSpPr>
            <a:spLocks noGrp="1"/>
          </p:cNvSpPr>
          <p:nvPr>
            <p:ph type="body" sz="half" idx="2"/>
          </p:nvPr>
        </p:nvSpPr>
        <p:spPr>
          <a:xfrm>
            <a:off x="730894" y="2324100"/>
            <a:ext cx="3935689" cy="4076700"/>
          </a:xfrm>
        </p:spPr>
        <p:txBody>
          <a:bodyPr>
            <a:normAutofit/>
          </a:bodyPr>
          <a:lstStyle/>
          <a:p>
            <a:pPr marL="0" lvl="1">
              <a:spcBef>
                <a:spcPts val="1000"/>
              </a:spcBef>
            </a:pPr>
            <a:r>
              <a:rPr lang="en-US" sz="1600" b="1" dirty="0" smtClean="0"/>
              <a:t>Learn </a:t>
            </a:r>
            <a:r>
              <a:rPr lang="en-US" sz="1600" b="1" dirty="0"/>
              <a:t>from </a:t>
            </a:r>
            <a:r>
              <a:rPr lang="en-US" sz="1600" b="1" dirty="0" smtClean="0"/>
              <a:t>the best</a:t>
            </a:r>
            <a:endParaRPr lang="en-US" sz="1600" b="1" dirty="0"/>
          </a:p>
          <a:p>
            <a:pPr marL="457200" lvl="2">
              <a:spcBef>
                <a:spcPts val="1000"/>
              </a:spcBef>
            </a:pPr>
            <a:endParaRPr lang="en-US" b="1" dirty="0" smtClean="0"/>
          </a:p>
          <a:p>
            <a:pPr algn="l"/>
            <a:r>
              <a:rPr lang="en-US" b="1" dirty="0" smtClean="0"/>
              <a:t>Personal Health</a:t>
            </a:r>
          </a:p>
          <a:p>
            <a:pPr lvl="1"/>
            <a:endParaRPr lang="en-US" dirty="0"/>
          </a:p>
          <a:p>
            <a:pPr marL="0" lvl="1">
              <a:spcBef>
                <a:spcPts val="1000"/>
              </a:spcBef>
            </a:pPr>
            <a:r>
              <a:rPr lang="en-US" sz="1600" b="1" dirty="0" smtClean="0"/>
              <a:t>Get Involved</a:t>
            </a:r>
          </a:p>
          <a:p>
            <a:pPr marL="742950" lvl="2" indent="-285750">
              <a:spcBef>
                <a:spcPts val="1000"/>
              </a:spcBef>
              <a:buFont typeface="Arial" panose="020B0604020202020204" pitchFamily="34" charset="0"/>
              <a:buChar char="•"/>
            </a:pPr>
            <a:r>
              <a:rPr lang="en-US" b="1" dirty="0" smtClean="0"/>
              <a:t>NRD Board </a:t>
            </a:r>
          </a:p>
          <a:p>
            <a:pPr marL="742950" lvl="2" indent="-285750">
              <a:spcBef>
                <a:spcPts val="1000"/>
              </a:spcBef>
              <a:buFont typeface="Arial" panose="020B0604020202020204" pitchFamily="34" charset="0"/>
              <a:buChar char="•"/>
            </a:pPr>
            <a:r>
              <a:rPr lang="en-US" b="1" dirty="0" smtClean="0"/>
              <a:t>Stakeholder Groups</a:t>
            </a:r>
            <a:endParaRPr lang="en-US" dirty="0"/>
          </a:p>
          <a:p>
            <a:pPr marL="742950" lvl="2" indent="-285750">
              <a:spcBef>
                <a:spcPts val="1000"/>
              </a:spcBef>
              <a:buFont typeface="Arial" panose="020B0604020202020204" pitchFamily="34" charset="0"/>
              <a:buChar char="•"/>
            </a:pPr>
            <a:endParaRPr lang="en-US" sz="1400" dirty="0"/>
          </a:p>
        </p:txBody>
      </p:sp>
      <p:pic>
        <p:nvPicPr>
          <p:cNvPr id="9" name="Content Placeholder 8"/>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78413" y="858560"/>
            <a:ext cx="6740207" cy="5055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7523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3775" y="-204443"/>
            <a:ext cx="10364451" cy="1596177"/>
          </a:xfrm>
        </p:spPr>
        <p:txBody>
          <a:bodyPr/>
          <a:lstStyle/>
          <a:p>
            <a:r>
              <a:rPr lang="en-US" dirty="0" smtClean="0"/>
              <a:t>Questions?</a:t>
            </a:r>
            <a:endParaRPr lang="en-US" dirty="0"/>
          </a:p>
        </p:txBody>
      </p:sp>
      <p:pic>
        <p:nvPicPr>
          <p:cNvPr id="8" name="Content Placeholder 7"/>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444115" y="1115853"/>
            <a:ext cx="7303770" cy="54778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57035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7575" y="223520"/>
            <a:ext cx="3935688" cy="2023252"/>
          </a:xfrm>
        </p:spPr>
        <p:txBody>
          <a:bodyPr anchor="ctr"/>
          <a:lstStyle/>
          <a:p>
            <a:r>
              <a:rPr lang="en-US" dirty="0" smtClean="0"/>
              <a:t>Where we started…</a:t>
            </a:r>
            <a:endParaRPr lang="en-US" dirty="0"/>
          </a:p>
        </p:txBody>
      </p:sp>
      <p:pic>
        <p:nvPicPr>
          <p:cNvPr id="13" name="Content Placeholder 1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27839" y="1235147"/>
            <a:ext cx="6433527" cy="3957340"/>
          </a:xfrm>
        </p:spPr>
      </p:pic>
      <p:graphicFrame>
        <p:nvGraphicFramePr>
          <p:cNvPr id="11" name="Content Placeholder 2"/>
          <p:cNvGraphicFramePr>
            <a:graphicFrameLocks/>
          </p:cNvGraphicFramePr>
          <p:nvPr>
            <p:extLst>
              <p:ext uri="{D42A27DB-BD31-4B8C-83A1-F6EECF244321}">
                <p14:modId xmlns:p14="http://schemas.microsoft.com/office/powerpoint/2010/main" val="2944091420"/>
              </p:ext>
            </p:extLst>
          </p:nvPr>
        </p:nvGraphicFramePr>
        <p:xfrm>
          <a:off x="277582" y="1943099"/>
          <a:ext cx="4882244" cy="3282042"/>
        </p:xfrm>
        <a:graphic>
          <a:graphicData uri="http://schemas.openxmlformats.org/drawingml/2006/table">
            <a:tbl>
              <a:tblPr firstRow="1" bandRow="1">
                <a:tableStyleId>{21E4AEA4-8DFA-4A89-87EB-49C32662AFE0}</a:tableStyleId>
              </a:tblPr>
              <a:tblGrid>
                <a:gridCol w="2441122">
                  <a:extLst>
                    <a:ext uri="{9D8B030D-6E8A-4147-A177-3AD203B41FA5}">
                      <a16:colId xmlns:a16="http://schemas.microsoft.com/office/drawing/2014/main" val="1358801333"/>
                    </a:ext>
                  </a:extLst>
                </a:gridCol>
                <a:gridCol w="2441122">
                  <a:extLst>
                    <a:ext uri="{9D8B030D-6E8A-4147-A177-3AD203B41FA5}">
                      <a16:colId xmlns:a16="http://schemas.microsoft.com/office/drawing/2014/main" val="527910600"/>
                    </a:ext>
                  </a:extLst>
                </a:gridCol>
              </a:tblGrid>
              <a:tr h="547007">
                <a:tc gridSpan="2">
                  <a:txBody>
                    <a:bodyPr/>
                    <a:lstStyle/>
                    <a:p>
                      <a:pPr algn="ctr"/>
                      <a:r>
                        <a:rPr lang="en-US" dirty="0" smtClean="0"/>
                        <a:t>Soil and Yield</a:t>
                      </a:r>
                      <a:r>
                        <a:rPr lang="en-US" baseline="0" dirty="0" smtClean="0"/>
                        <a:t> Information</a:t>
                      </a:r>
                      <a:endParaRPr lang="en-US" dirty="0"/>
                    </a:p>
                  </a:txBody>
                  <a:tcPr marL="116958" marR="116958"/>
                </a:tc>
                <a:tc hMerge="1">
                  <a:txBody>
                    <a:bodyPr/>
                    <a:lstStyle/>
                    <a:p>
                      <a:endParaRPr lang="en-US" dirty="0"/>
                    </a:p>
                  </a:txBody>
                  <a:tcPr/>
                </a:tc>
                <a:extLst>
                  <a:ext uri="{0D108BD9-81ED-4DB2-BD59-A6C34878D82A}">
                    <a16:rowId xmlns:a16="http://schemas.microsoft.com/office/drawing/2014/main" val="1560322035"/>
                  </a:ext>
                </a:extLst>
              </a:tr>
              <a:tr h="547007">
                <a:tc>
                  <a:txBody>
                    <a:bodyPr/>
                    <a:lstStyle/>
                    <a:p>
                      <a:pPr algn="l"/>
                      <a:r>
                        <a:rPr lang="en-US" dirty="0" smtClean="0"/>
                        <a:t>Soil Texture</a:t>
                      </a:r>
                      <a:endParaRPr lang="en-US" dirty="0"/>
                    </a:p>
                  </a:txBody>
                  <a:tcPr marL="116958" marR="116958" anchor="ctr"/>
                </a:tc>
                <a:tc>
                  <a:txBody>
                    <a:bodyPr/>
                    <a:lstStyle/>
                    <a:p>
                      <a:pPr algn="ctr"/>
                      <a:r>
                        <a:rPr lang="en-US" dirty="0" smtClean="0"/>
                        <a:t>Cozad Silt Loam</a:t>
                      </a:r>
                      <a:endParaRPr lang="en-US" dirty="0"/>
                    </a:p>
                  </a:txBody>
                  <a:tcPr marL="116958" marR="116958" anchor="ctr"/>
                </a:tc>
                <a:extLst>
                  <a:ext uri="{0D108BD9-81ED-4DB2-BD59-A6C34878D82A}">
                    <a16:rowId xmlns:a16="http://schemas.microsoft.com/office/drawing/2014/main" val="1624549192"/>
                  </a:ext>
                </a:extLst>
              </a:tr>
              <a:tr h="547007">
                <a:tc>
                  <a:txBody>
                    <a:bodyPr/>
                    <a:lstStyle/>
                    <a:p>
                      <a:pPr algn="l"/>
                      <a:r>
                        <a:rPr lang="en-US" dirty="0" smtClean="0"/>
                        <a:t>Soil Organic Matter</a:t>
                      </a:r>
                      <a:endParaRPr lang="en-US" dirty="0"/>
                    </a:p>
                  </a:txBody>
                  <a:tcPr marL="116958" marR="116958" anchor="ctr"/>
                </a:tc>
                <a:tc>
                  <a:txBody>
                    <a:bodyPr/>
                    <a:lstStyle/>
                    <a:p>
                      <a:pPr algn="ctr"/>
                      <a:r>
                        <a:rPr lang="en-US" dirty="0" smtClean="0"/>
                        <a:t>1.4</a:t>
                      </a:r>
                      <a:endParaRPr lang="en-US" dirty="0"/>
                    </a:p>
                  </a:txBody>
                  <a:tcPr marL="116958" marR="116958" anchor="ctr"/>
                </a:tc>
                <a:extLst>
                  <a:ext uri="{0D108BD9-81ED-4DB2-BD59-A6C34878D82A}">
                    <a16:rowId xmlns:a16="http://schemas.microsoft.com/office/drawing/2014/main" val="3856288993"/>
                  </a:ext>
                </a:extLst>
              </a:tr>
              <a:tr h="547007">
                <a:tc>
                  <a:txBody>
                    <a:bodyPr/>
                    <a:lstStyle/>
                    <a:p>
                      <a:pPr algn="l"/>
                      <a:r>
                        <a:rPr lang="en-US" dirty="0" smtClean="0"/>
                        <a:t>Soil Test Nitrate – N</a:t>
                      </a:r>
                      <a:endParaRPr lang="en-US" dirty="0"/>
                    </a:p>
                  </a:txBody>
                  <a:tcPr marL="116958" marR="116958" anchor="ctr"/>
                </a:tc>
                <a:tc>
                  <a:txBody>
                    <a:bodyPr/>
                    <a:lstStyle/>
                    <a:p>
                      <a:pPr algn="ctr"/>
                      <a:r>
                        <a:rPr lang="en-US" dirty="0" smtClean="0"/>
                        <a:t>40</a:t>
                      </a:r>
                    </a:p>
                  </a:txBody>
                  <a:tcPr marL="116958" marR="116958" anchor="ctr"/>
                </a:tc>
                <a:extLst>
                  <a:ext uri="{0D108BD9-81ED-4DB2-BD59-A6C34878D82A}">
                    <a16:rowId xmlns:a16="http://schemas.microsoft.com/office/drawing/2014/main" val="665768607"/>
                  </a:ext>
                </a:extLst>
              </a:tr>
              <a:tr h="547007">
                <a:tc>
                  <a:txBody>
                    <a:bodyPr/>
                    <a:lstStyle/>
                    <a:p>
                      <a:pPr algn="l"/>
                      <a:r>
                        <a:rPr lang="en-US" dirty="0" smtClean="0"/>
                        <a:t>Previous</a:t>
                      </a:r>
                      <a:r>
                        <a:rPr lang="en-US" baseline="0" dirty="0" smtClean="0"/>
                        <a:t> Crop</a:t>
                      </a:r>
                      <a:endParaRPr lang="en-US" dirty="0"/>
                    </a:p>
                  </a:txBody>
                  <a:tcPr marL="116958" marR="116958" anchor="ctr"/>
                </a:tc>
                <a:tc>
                  <a:txBody>
                    <a:bodyPr/>
                    <a:lstStyle/>
                    <a:p>
                      <a:pPr algn="ctr"/>
                      <a:r>
                        <a:rPr lang="en-US" dirty="0" smtClean="0"/>
                        <a:t>Beans</a:t>
                      </a:r>
                      <a:endParaRPr lang="en-US" dirty="0"/>
                    </a:p>
                  </a:txBody>
                  <a:tcPr marL="116958" marR="116958" anchor="ctr"/>
                </a:tc>
                <a:extLst>
                  <a:ext uri="{0D108BD9-81ED-4DB2-BD59-A6C34878D82A}">
                    <a16:rowId xmlns:a16="http://schemas.microsoft.com/office/drawing/2014/main" val="3606141138"/>
                  </a:ext>
                </a:extLst>
              </a:tr>
              <a:tr h="547007">
                <a:tc>
                  <a:txBody>
                    <a:bodyPr/>
                    <a:lstStyle/>
                    <a:p>
                      <a:pPr algn="l"/>
                      <a:r>
                        <a:rPr lang="en-US" dirty="0" smtClean="0"/>
                        <a:t>APH</a:t>
                      </a:r>
                      <a:endParaRPr lang="en-US" dirty="0"/>
                    </a:p>
                  </a:txBody>
                  <a:tcPr marL="116958" marR="116958" anchor="ctr"/>
                </a:tc>
                <a:tc>
                  <a:txBody>
                    <a:bodyPr/>
                    <a:lstStyle/>
                    <a:p>
                      <a:pPr algn="ctr"/>
                      <a:r>
                        <a:rPr lang="en-US" dirty="0" smtClean="0"/>
                        <a:t>225</a:t>
                      </a:r>
                      <a:endParaRPr lang="en-US" dirty="0"/>
                    </a:p>
                  </a:txBody>
                  <a:tcPr marL="116958" marR="116958" anchor="ctr"/>
                </a:tc>
                <a:extLst>
                  <a:ext uri="{0D108BD9-81ED-4DB2-BD59-A6C34878D82A}">
                    <a16:rowId xmlns:a16="http://schemas.microsoft.com/office/drawing/2014/main" val="10005"/>
                  </a:ext>
                </a:extLst>
              </a:tr>
            </a:tbl>
          </a:graphicData>
        </a:graphic>
      </p:graphicFrame>
      <p:sp>
        <p:nvSpPr>
          <p:cNvPr id="14" name="Rectangle 13"/>
          <p:cNvSpPr/>
          <p:nvPr/>
        </p:nvSpPr>
        <p:spPr>
          <a:xfrm>
            <a:off x="-111760" y="6492239"/>
            <a:ext cx="3182837" cy="246221"/>
          </a:xfrm>
          <a:prstGeom prst="rect">
            <a:avLst/>
          </a:prstGeom>
          <a:noFill/>
        </p:spPr>
        <p:txBody>
          <a:bodyPr wrap="square">
            <a:spAutoFit/>
          </a:bodyPr>
          <a:lstStyle/>
          <a:p>
            <a:pPr marL="85090" marR="548005" indent="1270" algn="ctr">
              <a:spcBef>
                <a:spcPts val="55"/>
              </a:spcBef>
              <a:spcAft>
                <a:spcPts val="0"/>
              </a:spcAft>
            </a:pPr>
            <a:r>
              <a:rPr lang="en-US" sz="1000" b="1" dirty="0" smtClean="0">
                <a:solidFill>
                  <a:schemeClr val="bg1"/>
                </a:solidFill>
                <a:latin typeface="Times New Roman" panose="02020603050405020304" pitchFamily="18" charset="0"/>
                <a:ea typeface="Times New Roman" panose="02020603050405020304" pitchFamily="18" charset="0"/>
              </a:rPr>
              <a:t>Source: 2018 UNL Taps Banquet Report</a:t>
            </a:r>
            <a:endParaRPr lang="en-US" sz="11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846047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77530" y="609600"/>
            <a:ext cx="5600953" cy="5181600"/>
          </a:xfrm>
        </p:spPr>
      </p:pic>
      <p:sp>
        <p:nvSpPr>
          <p:cNvPr id="9" name="Oval 8"/>
          <p:cNvSpPr/>
          <p:nvPr/>
        </p:nvSpPr>
        <p:spPr>
          <a:xfrm>
            <a:off x="5527040" y="2165492"/>
            <a:ext cx="4084320" cy="4368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4906555" y="401218"/>
            <a:ext cx="7020349" cy="5265261"/>
            <a:chOff x="4873172" y="381686"/>
            <a:chExt cx="7020349" cy="5265261"/>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3172" y="381686"/>
              <a:ext cx="7020349" cy="52652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TextBox 11"/>
            <p:cNvSpPr txBox="1"/>
            <p:nvPr/>
          </p:nvSpPr>
          <p:spPr>
            <a:xfrm>
              <a:off x="6366481" y="5178149"/>
              <a:ext cx="5527040" cy="338554"/>
            </a:xfrm>
            <a:prstGeom prst="rect">
              <a:avLst/>
            </a:prstGeom>
            <a:noFill/>
          </p:spPr>
          <p:txBody>
            <a:bodyPr wrap="square" rtlCol="0">
              <a:spAutoFit/>
            </a:bodyPr>
            <a:lstStyle/>
            <a:p>
              <a:pPr algn="r"/>
              <a:r>
                <a:rPr lang="en-US" sz="1600" dirty="0" smtClean="0">
                  <a:solidFill>
                    <a:schemeClr val="bg1"/>
                  </a:solidFill>
                </a:rPr>
                <a:t>Photo by Randy via Twitter (@crzy4wx</a:t>
              </a:r>
              <a:endParaRPr lang="en-US" sz="1600" dirty="0">
                <a:solidFill>
                  <a:schemeClr val="bg1"/>
                </a:solidFill>
              </a:endParaRPr>
            </a:p>
          </p:txBody>
        </p:sp>
      </p:grpSp>
      <p:sp>
        <p:nvSpPr>
          <p:cNvPr id="3" name="Title 2"/>
          <p:cNvSpPr>
            <a:spLocks noGrp="1"/>
          </p:cNvSpPr>
          <p:nvPr>
            <p:ph type="title"/>
          </p:nvPr>
        </p:nvSpPr>
        <p:spPr>
          <a:xfrm>
            <a:off x="540155" y="453539"/>
            <a:ext cx="3935688" cy="1555892"/>
          </a:xfrm>
        </p:spPr>
        <p:txBody>
          <a:bodyPr anchor="ctr"/>
          <a:lstStyle/>
          <a:p>
            <a:r>
              <a:rPr lang="en-US" dirty="0" smtClean="0"/>
              <a:t>CROP Insurance</a:t>
            </a:r>
            <a:endParaRPr lang="en-US" dirty="0"/>
          </a:p>
        </p:txBody>
      </p:sp>
      <p:sp>
        <p:nvSpPr>
          <p:cNvPr id="7" name="Rectangle 6"/>
          <p:cNvSpPr/>
          <p:nvPr/>
        </p:nvSpPr>
        <p:spPr>
          <a:xfrm>
            <a:off x="-1473200" y="6441440"/>
            <a:ext cx="6096000" cy="246221"/>
          </a:xfrm>
          <a:prstGeom prst="rect">
            <a:avLst/>
          </a:prstGeom>
          <a:noFill/>
        </p:spPr>
        <p:txBody>
          <a:bodyPr>
            <a:spAutoFit/>
          </a:bodyPr>
          <a:lstStyle/>
          <a:p>
            <a:pPr marL="85090" marR="548005" indent="1270" algn="ctr">
              <a:spcBef>
                <a:spcPts val="55"/>
              </a:spcBef>
              <a:spcAft>
                <a:spcPts val="0"/>
              </a:spcAft>
            </a:pPr>
            <a:r>
              <a:rPr lang="en-US" sz="1000" b="1" dirty="0" smtClean="0">
                <a:solidFill>
                  <a:schemeClr val="bg1"/>
                </a:solidFill>
                <a:latin typeface="Times New Roman" panose="02020603050405020304" pitchFamily="18" charset="0"/>
                <a:ea typeface="Times New Roman" panose="02020603050405020304" pitchFamily="18" charset="0"/>
              </a:rPr>
              <a:t>Source: 2018 UNL Taps Banquet Report</a:t>
            </a:r>
            <a:endParaRPr lang="en-US" sz="1100" dirty="0">
              <a:solidFill>
                <a:schemeClr val="bg1"/>
              </a:solidFill>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170088421"/>
              </p:ext>
            </p:extLst>
          </p:nvPr>
        </p:nvGraphicFramePr>
        <p:xfrm>
          <a:off x="549071" y="1975305"/>
          <a:ext cx="3935690" cy="3158346"/>
        </p:xfrm>
        <a:graphic>
          <a:graphicData uri="http://schemas.openxmlformats.org/drawingml/2006/table">
            <a:tbl>
              <a:tblPr firstRow="1" bandRow="1">
                <a:tableStyleId>{21E4AEA4-8DFA-4A89-87EB-49C32662AFE0}</a:tableStyleId>
              </a:tblPr>
              <a:tblGrid>
                <a:gridCol w="2306948">
                  <a:extLst>
                    <a:ext uri="{9D8B030D-6E8A-4147-A177-3AD203B41FA5}">
                      <a16:colId xmlns:a16="http://schemas.microsoft.com/office/drawing/2014/main" val="1873478674"/>
                    </a:ext>
                  </a:extLst>
                </a:gridCol>
                <a:gridCol w="1628742">
                  <a:extLst>
                    <a:ext uri="{9D8B030D-6E8A-4147-A177-3AD203B41FA5}">
                      <a16:colId xmlns:a16="http://schemas.microsoft.com/office/drawing/2014/main" val="2390859240"/>
                    </a:ext>
                  </a:extLst>
                </a:gridCol>
              </a:tblGrid>
              <a:tr h="526391">
                <a:tc gridSpan="2">
                  <a:txBody>
                    <a:bodyPr/>
                    <a:lstStyle/>
                    <a:p>
                      <a:pPr algn="ctr"/>
                      <a:r>
                        <a:rPr lang="en-US" dirty="0" smtClean="0"/>
                        <a:t>Insurance Selection</a:t>
                      </a:r>
                      <a:endParaRPr lang="en-US" dirty="0"/>
                    </a:p>
                  </a:txBody>
                  <a:tcPr anchor="ctr"/>
                </a:tc>
                <a:tc hMerge="1">
                  <a:txBody>
                    <a:bodyPr/>
                    <a:lstStyle/>
                    <a:p>
                      <a:endParaRPr lang="en-US" dirty="0"/>
                    </a:p>
                  </a:txBody>
                  <a:tcPr/>
                </a:tc>
                <a:extLst>
                  <a:ext uri="{0D108BD9-81ED-4DB2-BD59-A6C34878D82A}">
                    <a16:rowId xmlns:a16="http://schemas.microsoft.com/office/drawing/2014/main" val="2179614468"/>
                  </a:ext>
                </a:extLst>
              </a:tr>
              <a:tr h="526391">
                <a:tc>
                  <a:txBody>
                    <a:bodyPr/>
                    <a:lstStyle/>
                    <a:p>
                      <a:r>
                        <a:rPr lang="en-US" dirty="0" smtClean="0"/>
                        <a:t>Coverage</a:t>
                      </a:r>
                      <a:endParaRPr lang="en-US" dirty="0"/>
                    </a:p>
                  </a:txBody>
                  <a:tcPr anchor="ctr"/>
                </a:tc>
                <a:tc>
                  <a:txBody>
                    <a:bodyPr/>
                    <a:lstStyle/>
                    <a:p>
                      <a:pPr algn="ctr"/>
                      <a:r>
                        <a:rPr lang="en-US" dirty="0" smtClean="0"/>
                        <a:t>RP</a:t>
                      </a:r>
                      <a:r>
                        <a:rPr lang="en-US" baseline="0" dirty="0" smtClean="0"/>
                        <a:t> - OU</a:t>
                      </a:r>
                      <a:endParaRPr lang="en-US" dirty="0"/>
                    </a:p>
                  </a:txBody>
                  <a:tcPr anchor="ctr"/>
                </a:tc>
                <a:extLst>
                  <a:ext uri="{0D108BD9-81ED-4DB2-BD59-A6C34878D82A}">
                    <a16:rowId xmlns:a16="http://schemas.microsoft.com/office/drawing/2014/main" val="2913990037"/>
                  </a:ext>
                </a:extLst>
              </a:tr>
              <a:tr h="526391">
                <a:tc>
                  <a:txBody>
                    <a:bodyPr/>
                    <a:lstStyle/>
                    <a:p>
                      <a:r>
                        <a:rPr lang="en-US" dirty="0" smtClean="0"/>
                        <a:t>Level</a:t>
                      </a:r>
                      <a:endParaRPr lang="en-US" dirty="0"/>
                    </a:p>
                  </a:txBody>
                  <a:tcPr anchor="ctr"/>
                </a:tc>
                <a:tc>
                  <a:txBody>
                    <a:bodyPr/>
                    <a:lstStyle/>
                    <a:p>
                      <a:pPr algn="ctr"/>
                      <a:r>
                        <a:rPr lang="en-US" dirty="0" smtClean="0"/>
                        <a:t>65%</a:t>
                      </a:r>
                      <a:endParaRPr lang="en-US" dirty="0"/>
                    </a:p>
                  </a:txBody>
                  <a:tcPr anchor="ctr"/>
                </a:tc>
                <a:extLst>
                  <a:ext uri="{0D108BD9-81ED-4DB2-BD59-A6C34878D82A}">
                    <a16:rowId xmlns:a16="http://schemas.microsoft.com/office/drawing/2014/main" val="125144310"/>
                  </a:ext>
                </a:extLst>
              </a:tr>
              <a:tr h="526391">
                <a:tc>
                  <a:txBody>
                    <a:bodyPr/>
                    <a:lstStyle/>
                    <a:p>
                      <a:r>
                        <a:rPr lang="en-US" dirty="0" smtClean="0"/>
                        <a:t>Hail Protection</a:t>
                      </a:r>
                      <a:endParaRPr lang="en-US" dirty="0"/>
                    </a:p>
                  </a:txBody>
                  <a:tcPr anchor="ctr"/>
                </a:tc>
                <a:tc>
                  <a:txBody>
                    <a:bodyPr/>
                    <a:lstStyle/>
                    <a:p>
                      <a:pPr algn="ctr"/>
                      <a:r>
                        <a:rPr lang="en-US" dirty="0" smtClean="0"/>
                        <a:t>2/10</a:t>
                      </a:r>
                      <a:endParaRPr lang="en-US" dirty="0"/>
                    </a:p>
                  </a:txBody>
                  <a:tcPr anchor="ctr"/>
                </a:tc>
                <a:extLst>
                  <a:ext uri="{0D108BD9-81ED-4DB2-BD59-A6C34878D82A}">
                    <a16:rowId xmlns:a16="http://schemas.microsoft.com/office/drawing/2014/main" val="2591531448"/>
                  </a:ext>
                </a:extLst>
              </a:tr>
              <a:tr h="526391">
                <a:tc>
                  <a:txBody>
                    <a:bodyPr/>
                    <a:lstStyle/>
                    <a:p>
                      <a:r>
                        <a:rPr lang="en-US" dirty="0" smtClean="0"/>
                        <a:t>Hail Coverage</a:t>
                      </a:r>
                      <a:r>
                        <a:rPr lang="en-US" baseline="0" dirty="0" smtClean="0"/>
                        <a:t> Amount</a:t>
                      </a:r>
                      <a:endParaRPr lang="en-US" dirty="0"/>
                    </a:p>
                  </a:txBody>
                  <a:tcPr anchor="ctr"/>
                </a:tc>
                <a:tc>
                  <a:txBody>
                    <a:bodyPr/>
                    <a:lstStyle/>
                    <a:p>
                      <a:pPr algn="ctr"/>
                      <a:r>
                        <a:rPr lang="en-US" dirty="0" smtClean="0"/>
                        <a:t>$150</a:t>
                      </a:r>
                      <a:endParaRPr lang="en-US" dirty="0"/>
                    </a:p>
                  </a:txBody>
                  <a:tcPr anchor="ctr"/>
                </a:tc>
                <a:extLst>
                  <a:ext uri="{0D108BD9-81ED-4DB2-BD59-A6C34878D82A}">
                    <a16:rowId xmlns:a16="http://schemas.microsoft.com/office/drawing/2014/main" val="3094294972"/>
                  </a:ext>
                </a:extLst>
              </a:tr>
              <a:tr h="526391">
                <a:tc>
                  <a:txBody>
                    <a:bodyPr/>
                    <a:lstStyle/>
                    <a:p>
                      <a:r>
                        <a:rPr lang="en-US" dirty="0" smtClean="0"/>
                        <a:t>Wind Endorsement</a:t>
                      </a:r>
                      <a:endParaRPr lang="en-US" dirty="0"/>
                    </a:p>
                  </a:txBody>
                  <a:tcPr anchor="ctr"/>
                </a:tc>
                <a:tc>
                  <a:txBody>
                    <a:bodyPr/>
                    <a:lstStyle/>
                    <a:p>
                      <a:pPr algn="ctr"/>
                      <a:r>
                        <a:rPr lang="en-US" dirty="0" smtClean="0"/>
                        <a:t>N/A</a:t>
                      </a:r>
                      <a:endParaRPr lang="en-US" dirty="0"/>
                    </a:p>
                  </a:txBody>
                  <a:tcPr anchor="ctr"/>
                </a:tc>
                <a:extLst>
                  <a:ext uri="{0D108BD9-81ED-4DB2-BD59-A6C34878D82A}">
                    <a16:rowId xmlns:a16="http://schemas.microsoft.com/office/drawing/2014/main" val="1191196215"/>
                  </a:ext>
                </a:extLst>
              </a:tr>
            </a:tbl>
          </a:graphicData>
        </a:graphic>
      </p:graphicFrame>
    </p:spTree>
    <p:extLst>
      <p:ext uri="{BB962C8B-B14F-4D97-AF65-F5344CB8AC3E}">
        <p14:creationId xmlns:p14="http://schemas.microsoft.com/office/powerpoint/2010/main" val="17489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412" y="1322615"/>
            <a:ext cx="4695987" cy="3521990"/>
          </a:xfrm>
          <a:prstGeom prst="rect">
            <a:avLst/>
          </a:prstGeom>
        </p:spPr>
      </p:pic>
      <p:sp>
        <p:nvSpPr>
          <p:cNvPr id="5" name="Title 4"/>
          <p:cNvSpPr>
            <a:spLocks noGrp="1"/>
          </p:cNvSpPr>
          <p:nvPr>
            <p:ph type="title"/>
          </p:nvPr>
        </p:nvSpPr>
        <p:spPr>
          <a:xfrm>
            <a:off x="962761" y="609600"/>
            <a:ext cx="3935688" cy="2023252"/>
          </a:xfrm>
        </p:spPr>
        <p:txBody>
          <a:bodyPr anchor="ctr"/>
          <a:lstStyle/>
          <a:p>
            <a:r>
              <a:rPr lang="en-US" dirty="0" smtClean="0"/>
              <a:t>Seed Hybrid and Planting Density</a:t>
            </a:r>
            <a:endParaRPr lang="en-US" dirty="0"/>
          </a:p>
        </p:txBody>
      </p:sp>
      <p:pic>
        <p:nvPicPr>
          <p:cNvPr id="9" name="image12.png"/>
          <p:cNvPicPr/>
          <p:nvPr/>
        </p:nvPicPr>
        <p:blipFill>
          <a:blip r:embed="rId4" cstate="print"/>
          <a:stretch>
            <a:fillRect/>
          </a:stretch>
        </p:blipFill>
        <p:spPr>
          <a:xfrm>
            <a:off x="5458408" y="108349"/>
            <a:ext cx="6658946" cy="6208477"/>
          </a:xfrm>
          <a:prstGeom prst="rect">
            <a:avLst/>
          </a:prstGeom>
        </p:spPr>
      </p:pic>
      <p:sp>
        <p:nvSpPr>
          <p:cNvPr id="10" name="Oval 9"/>
          <p:cNvSpPr/>
          <p:nvPr/>
        </p:nvSpPr>
        <p:spPr>
          <a:xfrm>
            <a:off x="5458407" y="2038106"/>
            <a:ext cx="4368800" cy="355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6449219"/>
            <a:ext cx="3182837" cy="246221"/>
          </a:xfrm>
          <a:prstGeom prst="rect">
            <a:avLst/>
          </a:prstGeom>
          <a:noFill/>
        </p:spPr>
        <p:txBody>
          <a:bodyPr wrap="square">
            <a:spAutoFit/>
          </a:bodyPr>
          <a:lstStyle/>
          <a:p>
            <a:pPr marL="85090" marR="548005" indent="1270" algn="ctr">
              <a:spcBef>
                <a:spcPts val="55"/>
              </a:spcBef>
              <a:spcAft>
                <a:spcPts val="0"/>
              </a:spcAft>
            </a:pPr>
            <a:r>
              <a:rPr lang="en-US" sz="1000" b="1" dirty="0" smtClean="0">
                <a:solidFill>
                  <a:schemeClr val="bg1"/>
                </a:solidFill>
                <a:latin typeface="Times New Roman" panose="02020603050405020304" pitchFamily="18" charset="0"/>
                <a:ea typeface="Times New Roman" panose="02020603050405020304" pitchFamily="18" charset="0"/>
              </a:rPr>
              <a:t>Source: 2018 UNL Taps Banquet Report</a:t>
            </a:r>
            <a:endParaRPr lang="en-US" sz="1100" dirty="0">
              <a:solidFill>
                <a:schemeClr val="bg1"/>
              </a:solidFill>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180866083"/>
              </p:ext>
            </p:extLst>
          </p:nvPr>
        </p:nvGraphicFramePr>
        <p:xfrm>
          <a:off x="606490" y="2419769"/>
          <a:ext cx="4683967" cy="2880422"/>
        </p:xfrm>
        <a:graphic>
          <a:graphicData uri="http://schemas.openxmlformats.org/drawingml/2006/table">
            <a:tbl>
              <a:tblPr firstRow="1" bandRow="1">
                <a:tableStyleId>{21E4AEA4-8DFA-4A89-87EB-49C32662AFE0}</a:tableStyleId>
              </a:tblPr>
              <a:tblGrid>
                <a:gridCol w="1811612">
                  <a:extLst>
                    <a:ext uri="{9D8B030D-6E8A-4147-A177-3AD203B41FA5}">
                      <a16:colId xmlns:a16="http://schemas.microsoft.com/office/drawing/2014/main" val="526789653"/>
                    </a:ext>
                  </a:extLst>
                </a:gridCol>
                <a:gridCol w="2872355">
                  <a:extLst>
                    <a:ext uri="{9D8B030D-6E8A-4147-A177-3AD203B41FA5}">
                      <a16:colId xmlns:a16="http://schemas.microsoft.com/office/drawing/2014/main" val="1347976133"/>
                    </a:ext>
                  </a:extLst>
                </a:gridCol>
              </a:tblGrid>
              <a:tr h="658271">
                <a:tc gridSpan="2">
                  <a:txBody>
                    <a:bodyPr/>
                    <a:lstStyle/>
                    <a:p>
                      <a:pPr algn="ctr"/>
                      <a:r>
                        <a:rPr lang="en-US" dirty="0" err="1" smtClean="0"/>
                        <a:t>Dekalb</a:t>
                      </a:r>
                      <a:r>
                        <a:rPr lang="en-US" dirty="0" smtClean="0"/>
                        <a:t> DK60-69</a:t>
                      </a:r>
                      <a:endParaRPr lang="en-US" dirty="0"/>
                    </a:p>
                  </a:txBody>
                  <a:tcPr anchor="ctr"/>
                </a:tc>
                <a:tc hMerge="1">
                  <a:txBody>
                    <a:bodyPr/>
                    <a:lstStyle/>
                    <a:p>
                      <a:endParaRPr lang="en-US" dirty="0"/>
                    </a:p>
                  </a:txBody>
                  <a:tcPr/>
                </a:tc>
                <a:extLst>
                  <a:ext uri="{0D108BD9-81ED-4DB2-BD59-A6C34878D82A}">
                    <a16:rowId xmlns:a16="http://schemas.microsoft.com/office/drawing/2014/main" val="3256603152"/>
                  </a:ext>
                </a:extLst>
              </a:tr>
              <a:tr h="658271">
                <a:tc>
                  <a:txBody>
                    <a:bodyPr/>
                    <a:lstStyle/>
                    <a:p>
                      <a:r>
                        <a:rPr lang="en-US" dirty="0" smtClean="0"/>
                        <a:t>Planting Date</a:t>
                      </a:r>
                      <a:endParaRPr lang="en-US" dirty="0"/>
                    </a:p>
                  </a:txBody>
                  <a:tcPr anchor="ctr"/>
                </a:tc>
                <a:tc>
                  <a:txBody>
                    <a:bodyPr/>
                    <a:lstStyle/>
                    <a:p>
                      <a:pPr algn="ctr"/>
                      <a:r>
                        <a:rPr lang="en-US" dirty="0" smtClean="0"/>
                        <a:t>May 1st</a:t>
                      </a:r>
                      <a:endParaRPr lang="en-US" dirty="0"/>
                    </a:p>
                  </a:txBody>
                  <a:tcPr anchor="ctr"/>
                </a:tc>
                <a:extLst>
                  <a:ext uri="{0D108BD9-81ED-4DB2-BD59-A6C34878D82A}">
                    <a16:rowId xmlns:a16="http://schemas.microsoft.com/office/drawing/2014/main" val="1298863059"/>
                  </a:ext>
                </a:extLst>
              </a:tr>
              <a:tr h="658271">
                <a:tc>
                  <a:txBody>
                    <a:bodyPr/>
                    <a:lstStyle/>
                    <a:p>
                      <a:r>
                        <a:rPr lang="en-US" dirty="0" smtClean="0"/>
                        <a:t>Seed</a:t>
                      </a:r>
                      <a:r>
                        <a:rPr lang="en-US" baseline="0" dirty="0" smtClean="0"/>
                        <a:t> Selection</a:t>
                      </a:r>
                      <a:endParaRPr lang="en-US" dirty="0"/>
                    </a:p>
                  </a:txBody>
                  <a:tcPr anchor="ctr"/>
                </a:tc>
                <a:tc>
                  <a:txBody>
                    <a:bodyPr/>
                    <a:lstStyle/>
                    <a:p>
                      <a:pPr algn="ctr"/>
                      <a:r>
                        <a:rPr lang="en-US" dirty="0" smtClean="0"/>
                        <a:t>110 day</a:t>
                      </a:r>
                      <a:r>
                        <a:rPr lang="en-US" baseline="0" dirty="0" smtClean="0"/>
                        <a:t> corn, 34K Pop.</a:t>
                      </a:r>
                      <a:endParaRPr lang="en-US" dirty="0"/>
                    </a:p>
                  </a:txBody>
                  <a:tcPr anchor="ctr"/>
                </a:tc>
                <a:extLst>
                  <a:ext uri="{0D108BD9-81ED-4DB2-BD59-A6C34878D82A}">
                    <a16:rowId xmlns:a16="http://schemas.microsoft.com/office/drawing/2014/main" val="2085516922"/>
                  </a:ext>
                </a:extLst>
              </a:tr>
              <a:tr h="905609">
                <a:tc>
                  <a:txBody>
                    <a:bodyPr/>
                    <a:lstStyle/>
                    <a:p>
                      <a:r>
                        <a:rPr lang="en-US" dirty="0" smtClean="0"/>
                        <a:t>Cost </a:t>
                      </a:r>
                      <a:endParaRPr lang="en-US" dirty="0"/>
                    </a:p>
                  </a:txBody>
                  <a:tcPr anchor="ctr"/>
                </a:tc>
                <a:tc>
                  <a:txBody>
                    <a:bodyPr/>
                    <a:lstStyle/>
                    <a:p>
                      <a:pPr algn="ctr"/>
                      <a:r>
                        <a:rPr lang="en-US" dirty="0" smtClean="0"/>
                        <a:t>$230.17 per bag</a:t>
                      </a:r>
                      <a:r>
                        <a:rPr lang="en-US" baseline="0" dirty="0" smtClean="0"/>
                        <a:t> ($97.92/acre)</a:t>
                      </a:r>
                      <a:endParaRPr lang="en-US" dirty="0"/>
                    </a:p>
                  </a:txBody>
                  <a:tcPr anchor="ctr"/>
                </a:tc>
                <a:extLst>
                  <a:ext uri="{0D108BD9-81ED-4DB2-BD59-A6C34878D82A}">
                    <a16:rowId xmlns:a16="http://schemas.microsoft.com/office/drawing/2014/main" val="3756586947"/>
                  </a:ext>
                </a:extLst>
              </a:tr>
            </a:tbl>
          </a:graphicData>
        </a:graphic>
      </p:graphicFrame>
    </p:spTree>
    <p:extLst>
      <p:ext uri="{BB962C8B-B14F-4D97-AF65-F5344CB8AC3E}">
        <p14:creationId xmlns:p14="http://schemas.microsoft.com/office/powerpoint/2010/main" val="354611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4558" y="350526"/>
            <a:ext cx="4659630" cy="2023252"/>
          </a:xfrm>
        </p:spPr>
        <p:txBody>
          <a:bodyPr anchor="ctr"/>
          <a:lstStyle/>
          <a:p>
            <a:r>
              <a:rPr lang="en-US" dirty="0" smtClean="0"/>
              <a:t>Nitrogen Application</a:t>
            </a:r>
            <a:endParaRPr lang="en-US" dirty="0"/>
          </a:p>
        </p:txBody>
      </p:sp>
      <p:pic>
        <p:nvPicPr>
          <p:cNvPr id="8" name="image16.png"/>
          <p:cNvPicPr>
            <a:picLocks noGrp="1"/>
          </p:cNvPicPr>
          <p:nvPr>
            <p:ph sz="quarter" idx="13"/>
          </p:nvPr>
        </p:nvPicPr>
        <p:blipFill>
          <a:blip r:embed="rId3" cstate="print"/>
          <a:stretch>
            <a:fillRect/>
          </a:stretch>
        </p:blipFill>
        <p:spPr>
          <a:xfrm>
            <a:off x="5147859" y="62863"/>
            <a:ext cx="6941820" cy="6429376"/>
          </a:xfrm>
          <a:prstGeom prst="rect">
            <a:avLst/>
          </a:prstGeom>
        </p:spPr>
      </p:pic>
      <p:sp>
        <p:nvSpPr>
          <p:cNvPr id="11" name="Oval 10"/>
          <p:cNvSpPr/>
          <p:nvPr/>
        </p:nvSpPr>
        <p:spPr>
          <a:xfrm>
            <a:off x="5412644" y="1922832"/>
            <a:ext cx="4316856" cy="42006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403" y="6492239"/>
            <a:ext cx="3182837" cy="246221"/>
          </a:xfrm>
          <a:prstGeom prst="rect">
            <a:avLst/>
          </a:prstGeom>
          <a:noFill/>
        </p:spPr>
        <p:txBody>
          <a:bodyPr wrap="square">
            <a:spAutoFit/>
          </a:bodyPr>
          <a:lstStyle/>
          <a:p>
            <a:pPr marL="85090" marR="548005" indent="1270" algn="ctr">
              <a:spcBef>
                <a:spcPts val="55"/>
              </a:spcBef>
              <a:spcAft>
                <a:spcPts val="0"/>
              </a:spcAft>
            </a:pPr>
            <a:r>
              <a:rPr lang="en-US" sz="1000" b="1" dirty="0" smtClean="0">
                <a:solidFill>
                  <a:schemeClr val="bg1"/>
                </a:solidFill>
                <a:latin typeface="Times New Roman" panose="02020603050405020304" pitchFamily="18" charset="0"/>
                <a:ea typeface="Times New Roman" panose="02020603050405020304" pitchFamily="18" charset="0"/>
              </a:rPr>
              <a:t>Source: 2018 UNL Taps Banquet Report</a:t>
            </a:r>
            <a:endParaRPr lang="en-US" sz="1100" dirty="0">
              <a:solidFill>
                <a:schemeClr val="bg1"/>
              </a:solidFill>
              <a:effectLst/>
              <a:latin typeface="Times New Roman" panose="02020603050405020304" pitchFamily="18" charset="0"/>
              <a:ea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334480123"/>
              </p:ext>
            </p:extLst>
          </p:nvPr>
        </p:nvGraphicFramePr>
        <p:xfrm>
          <a:off x="537210" y="1778178"/>
          <a:ext cx="4659630" cy="3414306"/>
        </p:xfrm>
        <a:graphic>
          <a:graphicData uri="http://schemas.openxmlformats.org/drawingml/2006/table">
            <a:tbl>
              <a:tblPr firstRow="1" bandRow="1">
                <a:tableStyleId>{21E4AEA4-8DFA-4A89-87EB-49C32662AFE0}</a:tableStyleId>
              </a:tblPr>
              <a:tblGrid>
                <a:gridCol w="2439912">
                  <a:extLst>
                    <a:ext uri="{9D8B030D-6E8A-4147-A177-3AD203B41FA5}">
                      <a16:colId xmlns:a16="http://schemas.microsoft.com/office/drawing/2014/main" val="855198116"/>
                    </a:ext>
                  </a:extLst>
                </a:gridCol>
                <a:gridCol w="666508">
                  <a:extLst>
                    <a:ext uri="{9D8B030D-6E8A-4147-A177-3AD203B41FA5}">
                      <a16:colId xmlns:a16="http://schemas.microsoft.com/office/drawing/2014/main" val="1553428334"/>
                    </a:ext>
                  </a:extLst>
                </a:gridCol>
                <a:gridCol w="1553210">
                  <a:extLst>
                    <a:ext uri="{9D8B030D-6E8A-4147-A177-3AD203B41FA5}">
                      <a16:colId xmlns:a16="http://schemas.microsoft.com/office/drawing/2014/main" val="653694354"/>
                    </a:ext>
                  </a:extLst>
                </a:gridCol>
              </a:tblGrid>
              <a:tr h="487758">
                <a:tc gridSpan="3">
                  <a:txBody>
                    <a:bodyPr/>
                    <a:lstStyle/>
                    <a:p>
                      <a:pPr marL="0" marR="0" algn="ctr" defTabSz="914400" rtl="0" eaLnBrk="1" latinLnBrk="0" hangingPunct="1">
                        <a:lnSpc>
                          <a:spcPct val="115000"/>
                        </a:lnSpc>
                        <a:spcBef>
                          <a:spcPts val="0"/>
                        </a:spcBef>
                        <a:spcAft>
                          <a:spcPts val="0"/>
                        </a:spcAft>
                      </a:pPr>
                      <a:r>
                        <a:rPr lang="en-US" sz="1800" kern="1200" dirty="0">
                          <a:solidFill>
                            <a:schemeClr val="bg1"/>
                          </a:solidFill>
                          <a:latin typeface="+mn-lt"/>
                          <a:ea typeface="+mn-ea"/>
                          <a:cs typeface="+mn-cs"/>
                        </a:rPr>
                        <a:t>Nitrogen Decisions</a:t>
                      </a:r>
                    </a:p>
                  </a:txBody>
                  <a:tcPr marL="28575" marR="28575" marT="19050" marB="1905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94443280"/>
                  </a:ext>
                </a:extLst>
              </a:tr>
              <a:tr h="487758">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Pre-Plant</a:t>
                      </a:r>
                    </a:p>
                  </a:txBody>
                  <a:tcPr marL="28575" marR="28575" marT="19050" marB="19050" anchor="b"/>
                </a:tc>
                <a:tc>
                  <a:txBody>
                    <a:bodyPr/>
                    <a:lstStyle/>
                    <a:p>
                      <a:pPr marL="0" marR="0" algn="ctr"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0</a:t>
                      </a:r>
                    </a:p>
                  </a:txBody>
                  <a:tcPr marL="28575" marR="28575" marT="19050" marB="19050" anchor="b"/>
                </a:tc>
                <a:tc>
                  <a:txBody>
                    <a:bodyPr/>
                    <a:lstStyle/>
                    <a:p>
                      <a:pPr marL="0" marR="0" algn="ctr"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26-Apr-18</a:t>
                      </a:r>
                    </a:p>
                  </a:txBody>
                  <a:tcPr marL="28575" marR="28575" marT="19050" marB="19050" anchor="b"/>
                </a:tc>
                <a:extLst>
                  <a:ext uri="{0D108BD9-81ED-4DB2-BD59-A6C34878D82A}">
                    <a16:rowId xmlns:a16="http://schemas.microsoft.com/office/drawing/2014/main" val="2752759646"/>
                  </a:ext>
                </a:extLst>
              </a:tr>
              <a:tr h="487758">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Sidedress</a:t>
                      </a:r>
                    </a:p>
                  </a:txBody>
                  <a:tcPr marL="28575" marR="28575" marT="19050" marB="19050" anchor="b"/>
                </a:tc>
                <a:tc>
                  <a:txBody>
                    <a:bodyPr/>
                    <a:lstStyle/>
                    <a:p>
                      <a:pPr marL="0" marR="0" algn="ctr"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20</a:t>
                      </a:r>
                    </a:p>
                  </a:txBody>
                  <a:tcPr marL="28575" marR="28575" marT="19050" marB="19050" anchor="b"/>
                </a:tc>
                <a:tc>
                  <a:txBody>
                    <a:bodyPr/>
                    <a:lstStyle/>
                    <a:p>
                      <a:pPr marL="0" marR="0" algn="ctr"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31-May-18</a:t>
                      </a:r>
                    </a:p>
                  </a:txBody>
                  <a:tcPr marL="28575" marR="28575" marT="19050" marB="19050" anchor="b"/>
                </a:tc>
                <a:extLst>
                  <a:ext uri="{0D108BD9-81ED-4DB2-BD59-A6C34878D82A}">
                    <a16:rowId xmlns:a16="http://schemas.microsoft.com/office/drawing/2014/main" val="1451139531"/>
                  </a:ext>
                </a:extLst>
              </a:tr>
              <a:tr h="487758">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Fertigation at V9</a:t>
                      </a:r>
                    </a:p>
                  </a:txBody>
                  <a:tcPr marL="28575" marR="28575" marT="19050" marB="19050" anchor="b"/>
                </a:tc>
                <a:tc>
                  <a:txBody>
                    <a:bodyPr/>
                    <a:lstStyle/>
                    <a:p>
                      <a:pPr marL="0" marR="0" algn="ctr"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30</a:t>
                      </a:r>
                    </a:p>
                  </a:txBody>
                  <a:tcPr marL="28575" marR="28575" marT="19050" marB="19050" anchor="b"/>
                </a:tc>
                <a:tc>
                  <a:txBody>
                    <a:bodyPr/>
                    <a:lstStyle/>
                    <a:p>
                      <a:pPr marL="0" marR="0" algn="ctr"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22-Jun-18</a:t>
                      </a:r>
                    </a:p>
                  </a:txBody>
                  <a:tcPr marL="28575" marR="28575" marT="19050" marB="19050" anchor="b"/>
                </a:tc>
                <a:extLst>
                  <a:ext uri="{0D108BD9-81ED-4DB2-BD59-A6C34878D82A}">
                    <a16:rowId xmlns:a16="http://schemas.microsoft.com/office/drawing/2014/main" val="1875659709"/>
                  </a:ext>
                </a:extLst>
              </a:tr>
              <a:tr h="487758">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Fertigation at V12</a:t>
                      </a:r>
                    </a:p>
                  </a:txBody>
                  <a:tcPr marL="28575" marR="28575" marT="19050" marB="19050" anchor="b"/>
                </a:tc>
                <a:tc>
                  <a:txBody>
                    <a:bodyPr/>
                    <a:lstStyle/>
                    <a:p>
                      <a:pPr marL="0" marR="0" algn="ctr"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30</a:t>
                      </a:r>
                    </a:p>
                  </a:txBody>
                  <a:tcPr marL="28575" marR="28575" marT="19050" marB="19050" anchor="b"/>
                </a:tc>
                <a:tc>
                  <a:txBody>
                    <a:bodyPr/>
                    <a:lstStyle/>
                    <a:p>
                      <a:pPr marL="0" marR="0" algn="ctr"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28-Jun-18</a:t>
                      </a:r>
                    </a:p>
                  </a:txBody>
                  <a:tcPr marL="28575" marR="28575" marT="19050" marB="19050" anchor="b"/>
                </a:tc>
                <a:extLst>
                  <a:ext uri="{0D108BD9-81ED-4DB2-BD59-A6C34878D82A}">
                    <a16:rowId xmlns:a16="http://schemas.microsoft.com/office/drawing/2014/main" val="304504818"/>
                  </a:ext>
                </a:extLst>
              </a:tr>
              <a:tr h="487758">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Fertigation at VT/R1</a:t>
                      </a:r>
                    </a:p>
                  </a:txBody>
                  <a:tcPr marL="28575" marR="28575" marT="19050" marB="19050" anchor="b"/>
                </a:tc>
                <a:tc>
                  <a:txBody>
                    <a:bodyPr/>
                    <a:lstStyle/>
                    <a:p>
                      <a:pPr marL="0" marR="0" algn="ctr"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30</a:t>
                      </a:r>
                    </a:p>
                  </a:txBody>
                  <a:tcPr marL="28575" marR="28575" marT="19050" marB="19050" anchor="b"/>
                </a:tc>
                <a:tc>
                  <a:txBody>
                    <a:bodyPr/>
                    <a:lstStyle/>
                    <a:p>
                      <a:pPr marL="0" marR="0" algn="ctr"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12-Jul-18</a:t>
                      </a:r>
                    </a:p>
                  </a:txBody>
                  <a:tcPr marL="28575" marR="28575" marT="19050" marB="19050" anchor="b"/>
                </a:tc>
                <a:extLst>
                  <a:ext uri="{0D108BD9-81ED-4DB2-BD59-A6C34878D82A}">
                    <a16:rowId xmlns:a16="http://schemas.microsoft.com/office/drawing/2014/main" val="4103543494"/>
                  </a:ext>
                </a:extLst>
              </a:tr>
              <a:tr h="487758">
                <a:tc>
                  <a:txBody>
                    <a:bodyPr/>
                    <a:lstStyle/>
                    <a:p>
                      <a:pPr marL="0" marR="0" algn="l"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Fertigation at R2</a:t>
                      </a:r>
                    </a:p>
                  </a:txBody>
                  <a:tcPr marL="28575" marR="28575" marT="19050" marB="19050" anchor="b"/>
                </a:tc>
                <a:tc>
                  <a:txBody>
                    <a:bodyPr/>
                    <a:lstStyle/>
                    <a:p>
                      <a:pPr marL="0" marR="0" algn="ctr"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30</a:t>
                      </a:r>
                    </a:p>
                  </a:txBody>
                  <a:tcPr marL="28575" marR="28575" marT="19050" marB="19050" anchor="b"/>
                </a:tc>
                <a:tc>
                  <a:txBody>
                    <a:bodyPr/>
                    <a:lstStyle/>
                    <a:p>
                      <a:pPr marL="0" marR="0" algn="ctr" defTabSz="914400" rtl="0" eaLnBrk="1" latinLnBrk="0" hangingPunct="1">
                        <a:lnSpc>
                          <a:spcPct val="115000"/>
                        </a:lnSpc>
                        <a:spcBef>
                          <a:spcPts val="0"/>
                        </a:spcBef>
                        <a:spcAft>
                          <a:spcPts val="0"/>
                        </a:spcAft>
                      </a:pPr>
                      <a:r>
                        <a:rPr lang="en-US" sz="1800" kern="1200" dirty="0">
                          <a:solidFill>
                            <a:schemeClr val="dk1"/>
                          </a:solidFill>
                          <a:latin typeface="+mn-lt"/>
                          <a:ea typeface="+mn-ea"/>
                          <a:cs typeface="+mn-cs"/>
                        </a:rPr>
                        <a:t>26-Jul-18</a:t>
                      </a:r>
                    </a:p>
                  </a:txBody>
                  <a:tcPr marL="28575" marR="28575" marT="19050" marB="19050" anchor="b"/>
                </a:tc>
                <a:extLst>
                  <a:ext uri="{0D108BD9-81ED-4DB2-BD59-A6C34878D82A}">
                    <a16:rowId xmlns:a16="http://schemas.microsoft.com/office/drawing/2014/main" val="2030883610"/>
                  </a:ext>
                </a:extLst>
              </a:tr>
            </a:tbl>
          </a:graphicData>
        </a:graphic>
      </p:graphicFrame>
      <p:sp>
        <p:nvSpPr>
          <p:cNvPr id="3" name="TextBox 2"/>
          <p:cNvSpPr txBox="1"/>
          <p:nvPr/>
        </p:nvSpPr>
        <p:spPr>
          <a:xfrm>
            <a:off x="308610" y="5580185"/>
            <a:ext cx="4659630" cy="646331"/>
          </a:xfrm>
          <a:prstGeom prst="rect">
            <a:avLst/>
          </a:prstGeom>
          <a:noFill/>
        </p:spPr>
        <p:txBody>
          <a:bodyPr wrap="square" rtlCol="0">
            <a:spAutoFit/>
          </a:bodyPr>
          <a:lstStyle/>
          <a:p>
            <a:r>
              <a:rPr lang="en-US" dirty="0" smtClean="0"/>
              <a:t>Total N applied was 140# which was less than the UNL recommended 175#</a:t>
            </a:r>
            <a:endParaRPr lang="en-US" dirty="0"/>
          </a:p>
        </p:txBody>
      </p:sp>
    </p:spTree>
    <p:extLst>
      <p:ext uri="{BB962C8B-B14F-4D97-AF65-F5344CB8AC3E}">
        <p14:creationId xmlns:p14="http://schemas.microsoft.com/office/powerpoint/2010/main" val="414826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58140"/>
            <a:ext cx="3935688" cy="2023252"/>
          </a:xfrm>
        </p:spPr>
        <p:txBody>
          <a:bodyPr anchor="ctr"/>
          <a:lstStyle/>
          <a:p>
            <a:r>
              <a:rPr lang="en-US" dirty="0" smtClean="0"/>
              <a:t>Irrigation Decision Tools</a:t>
            </a:r>
            <a:endParaRPr lang="en-US" dirty="0"/>
          </a:p>
        </p:txBody>
      </p:sp>
      <p:sp>
        <p:nvSpPr>
          <p:cNvPr id="10" name="Text Placeholder 9"/>
          <p:cNvSpPr>
            <a:spLocks noGrp="1"/>
          </p:cNvSpPr>
          <p:nvPr>
            <p:ph type="body" sz="half" idx="2"/>
          </p:nvPr>
        </p:nvSpPr>
        <p:spPr>
          <a:xfrm>
            <a:off x="624817" y="4219980"/>
            <a:ext cx="4458326" cy="2372875"/>
          </a:xfrm>
        </p:spPr>
        <p:txBody>
          <a:bodyPr>
            <a:normAutofit/>
          </a:bodyPr>
          <a:lstStyle/>
          <a:p>
            <a:pPr algn="l"/>
            <a:r>
              <a:rPr lang="en-US" b="1" dirty="0" err="1" smtClean="0"/>
              <a:t>Phytech</a:t>
            </a:r>
            <a:r>
              <a:rPr lang="en-US" b="1" dirty="0" smtClean="0"/>
              <a:t>:</a:t>
            </a:r>
          </a:p>
          <a:p>
            <a:pPr marL="285750" indent="-285750" algn="l">
              <a:buFont typeface="Arial" panose="020B0604020202020204" pitchFamily="34" charset="0"/>
              <a:buChar char="•"/>
            </a:pPr>
            <a:r>
              <a:rPr lang="en-US" dirty="0" smtClean="0"/>
              <a:t>Plant stress measurements</a:t>
            </a:r>
          </a:p>
          <a:p>
            <a:pPr algn="l"/>
            <a:endParaRPr lang="en-US" dirty="0" smtClean="0"/>
          </a:p>
          <a:p>
            <a:pPr algn="l"/>
            <a:r>
              <a:rPr lang="en-US" b="1" dirty="0" smtClean="0"/>
              <a:t>We used technology that was easy to learn on the fly….</a:t>
            </a:r>
          </a:p>
          <a:p>
            <a:pPr algn="l"/>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5643"/>
          <a:stretch/>
        </p:blipFill>
        <p:spPr>
          <a:xfrm>
            <a:off x="8996526" y="37051"/>
            <a:ext cx="2604516" cy="3849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7446" y="37051"/>
            <a:ext cx="3434435" cy="3849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3143" y="4021304"/>
            <a:ext cx="6712617" cy="27702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685800" y="2334986"/>
            <a:ext cx="3837214" cy="646331"/>
          </a:xfrm>
          <a:prstGeom prst="rect">
            <a:avLst/>
          </a:prstGeom>
          <a:noFill/>
        </p:spPr>
        <p:txBody>
          <a:bodyPr wrap="square" rtlCol="0">
            <a:spAutoFit/>
          </a:bodyPr>
          <a:lstStyle/>
          <a:p>
            <a:r>
              <a:rPr lang="en-US" b="1" dirty="0"/>
              <a:t>Weather Forecast:</a:t>
            </a:r>
          </a:p>
          <a:p>
            <a:pPr marL="285750" indent="-285750">
              <a:buFont typeface="Arial" panose="020B0604020202020204" pitchFamily="34" charset="0"/>
              <a:buChar char="•"/>
            </a:pPr>
            <a:r>
              <a:rPr lang="en-US" dirty="0"/>
              <a:t>DTN Progressive Farmer</a:t>
            </a:r>
          </a:p>
        </p:txBody>
      </p:sp>
      <p:sp>
        <p:nvSpPr>
          <p:cNvPr id="4" name="TextBox 3"/>
          <p:cNvSpPr txBox="1"/>
          <p:nvPr/>
        </p:nvSpPr>
        <p:spPr>
          <a:xfrm>
            <a:off x="685800" y="3374973"/>
            <a:ext cx="3624943" cy="646331"/>
          </a:xfrm>
          <a:prstGeom prst="rect">
            <a:avLst/>
          </a:prstGeom>
          <a:noFill/>
        </p:spPr>
        <p:txBody>
          <a:bodyPr wrap="square" rtlCol="0">
            <a:spAutoFit/>
          </a:bodyPr>
          <a:lstStyle/>
          <a:p>
            <a:r>
              <a:rPr lang="en-US" b="1" dirty="0"/>
              <a:t>Aqua spy:</a:t>
            </a:r>
          </a:p>
          <a:p>
            <a:pPr marL="285750" indent="-285750">
              <a:buFont typeface="Arial" panose="020B0604020202020204" pitchFamily="34" charset="0"/>
              <a:buChar char="•"/>
            </a:pPr>
            <a:r>
              <a:rPr lang="en-US" dirty="0"/>
              <a:t>Soil Moisture Measurements</a:t>
            </a:r>
          </a:p>
        </p:txBody>
      </p:sp>
    </p:spTree>
    <p:extLst>
      <p:ext uri="{BB962C8B-B14F-4D97-AF65-F5344CB8AC3E}">
        <p14:creationId xmlns:p14="http://schemas.microsoft.com/office/powerpoint/2010/main" val="63518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fade">
                                      <p:cBhvr>
                                        <p:cTn id="29" dur="500"/>
                                        <p:tgtEl>
                                          <p:spTgt spid="10">
                                            <p:txEl>
                                              <p:pRg st="1" end="1"/>
                                            </p:txEl>
                                          </p:spTgt>
                                        </p:tgtEl>
                                      </p:cBhvr>
                                    </p:animEffect>
                                  </p:childTnLst>
                                </p:cTn>
                              </p:par>
                            </p:childTnLst>
                          </p:cTn>
                        </p:par>
                        <p:par>
                          <p:cTn id="30" fill="hold">
                            <p:stCondLst>
                              <p:cond delay="500"/>
                            </p:stCondLst>
                            <p:childTnLst>
                              <p:par>
                                <p:cTn id="31" presetID="10" presetClass="entr" presetSubtype="0" fill="hold" grpId="0" nodeType="afterEffect">
                                  <p:stCondLst>
                                    <p:cond delay="500"/>
                                  </p:stCondLst>
                                  <p:childTnLst>
                                    <p:set>
                                      <p:cBhvr>
                                        <p:cTn id="32" dur="1" fill="hold">
                                          <p:stCondLst>
                                            <p:cond delay="0"/>
                                          </p:stCondLst>
                                        </p:cTn>
                                        <p:tgtEl>
                                          <p:spTgt spid="10">
                                            <p:txEl>
                                              <p:pRg st="3" end="3"/>
                                            </p:txEl>
                                          </p:spTgt>
                                        </p:tgtEl>
                                        <p:attrNameLst>
                                          <p:attrName>style.visibility</p:attrName>
                                        </p:attrNameLst>
                                      </p:cBhvr>
                                      <p:to>
                                        <p:strVal val="visible"/>
                                      </p:to>
                                    </p:set>
                                    <p:animEffect transition="in" filter="fade">
                                      <p:cBhvr>
                                        <p:cTn id="33" dur="2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3" grpId="0"/>
      <p:bldP spid="4" grpId="0"/>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11520</TotalTime>
  <Words>2541</Words>
  <Application>Microsoft Office PowerPoint</Application>
  <PresentationFormat>Widescreen</PresentationFormat>
  <Paragraphs>411</Paragraphs>
  <Slides>42</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Arial-BoldMT</vt:lpstr>
      <vt:lpstr>Calibri</vt:lpstr>
      <vt:lpstr>Times New Roman</vt:lpstr>
      <vt:lpstr>Tw Cen MT</vt:lpstr>
      <vt:lpstr>Wingdings</vt:lpstr>
      <vt:lpstr>Droplet</vt:lpstr>
      <vt:lpstr>What happens when a State agency wins a farming competition?</vt:lpstr>
      <vt:lpstr>UNL Testing Ag Performance Solutions (TAPS)</vt:lpstr>
      <vt:lpstr>What in the world is NDEQ doing in a farming competition?</vt:lpstr>
      <vt:lpstr>On farm decisions</vt:lpstr>
      <vt:lpstr>Where we started…</vt:lpstr>
      <vt:lpstr>CROP Insurance</vt:lpstr>
      <vt:lpstr>Seed Hybrid and Planting Density</vt:lpstr>
      <vt:lpstr>Nitrogen Application</vt:lpstr>
      <vt:lpstr>Irrigation Decision Tools</vt:lpstr>
      <vt:lpstr>Irrigation</vt:lpstr>
      <vt:lpstr>Marketing Decisions</vt:lpstr>
      <vt:lpstr>UNL Field day</vt:lpstr>
      <vt:lpstr>And the winner is...</vt:lpstr>
      <vt:lpstr>Most Profitable &amp; 2nd in efficiency</vt:lpstr>
      <vt:lpstr>What did we learn?</vt:lpstr>
      <vt:lpstr>Water Management In Nebraska</vt:lpstr>
      <vt:lpstr>Safe Level of Nitrate in Drinking Water</vt:lpstr>
      <vt:lpstr>Nitrate in the Environment</vt:lpstr>
      <vt:lpstr>Nitrate Changes on the Landscape</vt:lpstr>
      <vt:lpstr>PowerPoint Presentation</vt:lpstr>
      <vt:lpstr>Nitrate in the Environment </vt:lpstr>
      <vt:lpstr>PowerPoint Presentation</vt:lpstr>
      <vt:lpstr>PowerPoint Presentation</vt:lpstr>
      <vt:lpstr>Nitrates, Health, and Nebraska</vt:lpstr>
      <vt:lpstr>Nitrates, Health, and Nebraska</vt:lpstr>
      <vt:lpstr>Chicken Embryos Exposed to Nitrate and Atrazine </vt:lpstr>
      <vt:lpstr>Birth Defects in Nebraska</vt:lpstr>
      <vt:lpstr>Is Nebraska’s higher birth defect incidence related to Nitrosatable Compounds?</vt:lpstr>
      <vt:lpstr>Nitrates, Health, and Nebraska</vt:lpstr>
      <vt:lpstr>Nitrates, Health, and Nebraska</vt:lpstr>
      <vt:lpstr>Private Wells</vt:lpstr>
      <vt:lpstr>Testing Your Drinking Water</vt:lpstr>
      <vt:lpstr>Nitrate – Cost To Communities</vt:lpstr>
      <vt:lpstr>Nitrate in Groundwater – Where is the Problem?</vt:lpstr>
      <vt:lpstr>Nitrate in Groundwater – Where is the Problem?</vt:lpstr>
      <vt:lpstr>Nonpoint Source Pollution in Nebraska</vt:lpstr>
      <vt:lpstr>PowerPoint Presentation</vt:lpstr>
      <vt:lpstr>Nonpoint Source Projects</vt:lpstr>
      <vt:lpstr>Nonpoint Source Projects</vt:lpstr>
      <vt:lpstr>Nonpoint Source Projects</vt:lpstr>
      <vt:lpstr>Take away</vt:lpstr>
      <vt:lpstr>Questions?</vt:lpstr>
    </vt:vector>
  </TitlesOfParts>
  <Company>State of Nebraska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happens when a State agency wins a farming competition?</dc:title>
  <dc:creator>Radford, Sam</dc:creator>
  <cp:lastModifiedBy>Katie Pekarek</cp:lastModifiedBy>
  <cp:revision>117</cp:revision>
  <dcterms:created xsi:type="dcterms:W3CDTF">2019-01-25T17:13:00Z</dcterms:created>
  <dcterms:modified xsi:type="dcterms:W3CDTF">2019-02-22T17:45:54Z</dcterms:modified>
</cp:coreProperties>
</file>