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6" r:id="rId2"/>
    <p:sldId id="282" r:id="rId3"/>
    <p:sldId id="298" r:id="rId4"/>
    <p:sldId id="296" r:id="rId5"/>
    <p:sldId id="297" r:id="rId6"/>
    <p:sldId id="285" r:id="rId7"/>
    <p:sldId id="258" r:id="rId8"/>
    <p:sldId id="278" r:id="rId9"/>
    <p:sldId id="281" r:id="rId10"/>
    <p:sldId id="277" r:id="rId11"/>
    <p:sldId id="279" r:id="rId12"/>
    <p:sldId id="280" r:id="rId13"/>
    <p:sldId id="286" r:id="rId14"/>
    <p:sldId id="287" r:id="rId15"/>
    <p:sldId id="283" r:id="rId16"/>
    <p:sldId id="289" r:id="rId17"/>
    <p:sldId id="288" r:id="rId18"/>
    <p:sldId id="290" r:id="rId19"/>
    <p:sldId id="284" r:id="rId20"/>
    <p:sldId id="292" r:id="rId21"/>
    <p:sldId id="293" r:id="rId22"/>
    <p:sldId id="300" r:id="rId23"/>
    <p:sldId id="294" r:id="rId24"/>
    <p:sldId id="291" r:id="rId25"/>
    <p:sldId id="29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12"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6"/>
    <p:restoredTop sz="94668"/>
  </p:normalViewPr>
  <p:slideViewPr>
    <p:cSldViewPr>
      <p:cViewPr varScale="1">
        <p:scale>
          <a:sx n="65" d="100"/>
          <a:sy n="65" d="100"/>
        </p:scale>
        <p:origin x="700" y="40"/>
      </p:cViewPr>
      <p:guideLst>
        <p:guide orient="horz" pos="2160"/>
        <p:guide pos="3712"/>
        <p:guide pos="3840"/>
      </p:guideLst>
    </p:cSldViewPr>
  </p:slideViewPr>
  <p:notesTextViewPr>
    <p:cViewPr>
      <p:scale>
        <a:sx n="1" d="1"/>
        <a:sy n="1" d="1"/>
      </p:scale>
      <p:origin x="0" y="0"/>
    </p:cViewPr>
  </p:notesTextViewPr>
  <p:sorterViewPr>
    <p:cViewPr>
      <p:scale>
        <a:sx n="100" d="100"/>
        <a:sy n="100" d="100"/>
      </p:scale>
      <p:origin x="0" y="-12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68EA35-A663-4F72-A1EE-FD39CE00DF1A}" type="datetimeFigureOut">
              <a:rPr lang="en-US" smtClean="0"/>
              <a:t>2/21/2019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F904CB-2324-41C5-8953-D897BF867538}" type="slidenum">
              <a:rPr lang="en-US" smtClean="0"/>
              <a:t>‹#›</a:t>
            </a:fld>
            <a:endParaRPr lang="en-US"/>
          </a:p>
        </p:txBody>
      </p:sp>
    </p:spTree>
    <p:extLst>
      <p:ext uri="{BB962C8B-B14F-4D97-AF65-F5344CB8AC3E}">
        <p14:creationId xmlns:p14="http://schemas.microsoft.com/office/powerpoint/2010/main" val="567526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BC20D9-F8BA-A440-8BBB-84EF29659C34}" type="datetimeFigureOut">
              <a:rPr lang="en-US" smtClean="0"/>
              <a:t>2/21/2019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8CBF25-D115-7545-8EAE-C0D68ED3945E}" type="slidenum">
              <a:rPr lang="en-US" smtClean="0"/>
              <a:t>‹#›</a:t>
            </a:fld>
            <a:endParaRPr lang="en-US"/>
          </a:p>
        </p:txBody>
      </p:sp>
    </p:spTree>
    <p:extLst>
      <p:ext uri="{BB962C8B-B14F-4D97-AF65-F5344CB8AC3E}">
        <p14:creationId xmlns:p14="http://schemas.microsoft.com/office/powerpoint/2010/main" val="2614328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CBF25-D115-7545-8EAE-C0D68ED3945E}" type="slidenum">
              <a:rPr lang="en-US" smtClean="0"/>
              <a:t>2</a:t>
            </a:fld>
            <a:endParaRPr lang="en-US"/>
          </a:p>
        </p:txBody>
      </p:sp>
    </p:spTree>
    <p:extLst>
      <p:ext uri="{BB962C8B-B14F-4D97-AF65-F5344CB8AC3E}">
        <p14:creationId xmlns:p14="http://schemas.microsoft.com/office/powerpoint/2010/main" val="4231353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2"/>
          <p:cNvSpPr>
            <a:spLocks noGrp="1"/>
          </p:cNvSpPr>
          <p:nvPr>
            <p:ph type="body" sz="quarter" idx="11"/>
          </p:nvPr>
        </p:nvSpPr>
        <p:spPr>
          <a:xfrm>
            <a:off x="1219200" y="5384800"/>
            <a:ext cx="9652000" cy="711200"/>
          </a:xfrm>
          <a:prstGeom prst="rect">
            <a:avLst/>
          </a:prstGeom>
        </p:spPr>
        <p:txBody>
          <a:bodyPr vert="horz"/>
          <a:lstStyle>
            <a:lvl1pPr marL="0" indent="0" algn="ctr">
              <a:buFontTx/>
              <a:buNone/>
              <a:defRPr sz="2400">
                <a:solidFill>
                  <a:schemeClr val="bg1"/>
                </a:solidFill>
                <a:latin typeface="Minion"/>
              </a:defRPr>
            </a:lvl1pPr>
          </a:lstStyle>
          <a:p>
            <a:pPr lvl="0"/>
            <a:r>
              <a:rPr lang="en-US" smtClean="0"/>
              <a:t>Click to edit Master text styles</a:t>
            </a:r>
          </a:p>
        </p:txBody>
      </p:sp>
      <p:sp>
        <p:nvSpPr>
          <p:cNvPr id="4" name="Title 3"/>
          <p:cNvSpPr>
            <a:spLocks noGrp="1"/>
          </p:cNvSpPr>
          <p:nvPr>
            <p:ph type="title"/>
          </p:nvPr>
        </p:nvSpPr>
        <p:spPr>
          <a:xfrm>
            <a:off x="609600" y="4648200"/>
            <a:ext cx="10972800" cy="1143000"/>
          </a:xfrm>
          <a:prstGeom prst="rect">
            <a:avLst/>
          </a:prstGeom>
        </p:spPr>
        <p:txBody>
          <a:bodyPr vert="horz"/>
          <a:lstStyle>
            <a:lvl1pPr>
              <a:defRPr sz="3200" cap="all" baseline="0">
                <a:solidFill>
                  <a:schemeClr val="bg1"/>
                </a:solidFill>
                <a:latin typeface="URW Grotesk Medium"/>
              </a:defRPr>
            </a:lvl1pPr>
          </a:lstStyle>
          <a:p>
            <a:r>
              <a:rPr lang="en-US" smtClean="0"/>
              <a:t>Click to edit Master title style</a:t>
            </a:r>
            <a:endParaRPr lang="en-US" dirty="0"/>
          </a:p>
        </p:txBody>
      </p:sp>
      <p:sp>
        <p:nvSpPr>
          <p:cNvPr id="5" name="Picture Placeholder 4"/>
          <p:cNvSpPr>
            <a:spLocks noGrp="1"/>
          </p:cNvSpPr>
          <p:nvPr>
            <p:ph type="pic" sz="quarter" idx="12"/>
          </p:nvPr>
        </p:nvSpPr>
        <p:spPr>
          <a:xfrm>
            <a:off x="0" y="381000"/>
            <a:ext cx="12192000" cy="3886200"/>
          </a:xfrm>
          <a:prstGeom prst="rect">
            <a:avLst/>
          </a:prstGeom>
          <a:effectLst>
            <a:outerShdw blurRad="50800" dist="38100" dir="5400000" algn="t" rotWithShape="0">
              <a:prstClr val="black">
                <a:alpha val="40000"/>
              </a:prstClr>
            </a:outerShdw>
          </a:effectLst>
        </p:spPr>
        <p:txBody>
          <a:bodyPr vert="horz"/>
          <a:lstStyle>
            <a:lvl1pPr>
              <a:defRPr>
                <a:effectLst/>
              </a:defRPr>
            </a:lvl1pPr>
          </a:lstStyle>
          <a:p>
            <a:r>
              <a:rPr lang="en-US" smtClean="0"/>
              <a:t>Drag picture to placeholder or click icon to add</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5294" y="6157210"/>
            <a:ext cx="1321412" cy="421423"/>
          </a:xfrm>
          <a:prstGeom prst="rect">
            <a:avLst/>
          </a:prstGeom>
        </p:spPr>
      </p:pic>
    </p:spTree>
    <p:extLst>
      <p:ext uri="{BB962C8B-B14F-4D97-AF65-F5344CB8AC3E}">
        <p14:creationId xmlns:p14="http://schemas.microsoft.com/office/powerpoint/2010/main" val="56680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lout / Sub-section">
    <p:spTree>
      <p:nvGrpSpPr>
        <p:cNvPr id="1" name=""/>
        <p:cNvGrpSpPr/>
        <p:nvPr/>
      </p:nvGrpSpPr>
      <p:grpSpPr>
        <a:xfrm>
          <a:off x="0" y="0"/>
          <a:ext cx="0" cy="0"/>
          <a:chOff x="0" y="0"/>
          <a:chExt cx="0" cy="0"/>
        </a:xfrm>
      </p:grpSpPr>
      <p:sp>
        <p:nvSpPr>
          <p:cNvPr id="2" name="Title 3"/>
          <p:cNvSpPr>
            <a:spLocks noGrp="1"/>
          </p:cNvSpPr>
          <p:nvPr>
            <p:ph type="title"/>
          </p:nvPr>
        </p:nvSpPr>
        <p:spPr>
          <a:xfrm>
            <a:off x="609600" y="1600200"/>
            <a:ext cx="10972800" cy="3657600"/>
          </a:xfrm>
          <a:prstGeom prst="rect">
            <a:avLst/>
          </a:prstGeom>
        </p:spPr>
        <p:txBody>
          <a:bodyPr vert="horz" anchor="ctr" anchorCtr="0"/>
          <a:lstStyle>
            <a:lvl1pPr algn="ctr">
              <a:defRPr sz="3200" cap="all" baseline="0">
                <a:solidFill>
                  <a:schemeClr val="bg1"/>
                </a:solidFill>
                <a:latin typeface="URW Grotesk Medium"/>
              </a:defRPr>
            </a:lvl1pPr>
          </a:lstStyle>
          <a:p>
            <a:r>
              <a:rPr lang="en-US" smtClean="0"/>
              <a:t>Click to edit Master title style</a:t>
            </a:r>
            <a:endParaRPr lang="en-US" dirty="0"/>
          </a:p>
        </p:txBody>
      </p:sp>
    </p:spTree>
    <p:extLst>
      <p:ext uri="{BB962C8B-B14F-4D97-AF65-F5344CB8AC3E}">
        <p14:creationId xmlns:p14="http://schemas.microsoft.com/office/powerpoint/2010/main" val="14301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Title 3"/>
          <p:cNvSpPr>
            <a:spLocks noGrp="1"/>
          </p:cNvSpPr>
          <p:nvPr>
            <p:ph type="title"/>
          </p:nvPr>
        </p:nvSpPr>
        <p:spPr>
          <a:xfrm>
            <a:off x="609600" y="584200"/>
            <a:ext cx="10972800" cy="1143000"/>
          </a:xfrm>
          <a:prstGeom prst="rect">
            <a:avLst/>
          </a:prstGeom>
        </p:spPr>
        <p:txBody>
          <a:bodyPr vert="horz"/>
          <a:lstStyle>
            <a:lvl1pPr algn="l">
              <a:defRPr sz="3200" cap="all" baseline="0">
                <a:solidFill>
                  <a:schemeClr val="tx1"/>
                </a:solidFill>
                <a:latin typeface="URW Grotesk Medium"/>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1016000" y="1498600"/>
            <a:ext cx="10058400" cy="4673600"/>
          </a:xfrm>
          <a:prstGeom prst="rect">
            <a:avLst/>
          </a:prstGeom>
        </p:spPr>
        <p:txBody>
          <a:bodyPr vert="horz"/>
          <a:lstStyle>
            <a:lvl1pPr marL="0" indent="0">
              <a:buFontTx/>
              <a:buNone/>
              <a:defRPr sz="2400">
                <a:latin typeface="Minion"/>
              </a:defRPr>
            </a:lvl1pPr>
            <a:lvl2pPr marL="457200" indent="0">
              <a:buFontTx/>
              <a:buNone/>
              <a:defRPr sz="2400">
                <a:latin typeface="Minion"/>
              </a:defRPr>
            </a:lvl2pPr>
            <a:lvl3pPr marL="914400" indent="0">
              <a:buFontTx/>
              <a:buNone/>
              <a:defRPr sz="2400">
                <a:latin typeface="Minion"/>
              </a:defRPr>
            </a:lvl3pPr>
            <a:lvl4pPr marL="1371600" indent="0">
              <a:buFontTx/>
              <a:buNone/>
              <a:defRPr sz="2400">
                <a:latin typeface="Minion"/>
              </a:defRPr>
            </a:lvl4pPr>
            <a:lvl5pPr marL="1828800" indent="0">
              <a:buFontTx/>
              <a:buNone/>
              <a:defRPr sz="2400">
                <a:latin typeface="Minio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1"/>
          <p:cNvSpPr/>
          <p:nvPr userDrawn="1"/>
        </p:nvSpPr>
        <p:spPr>
          <a:xfrm>
            <a:off x="11176000" y="5562600"/>
            <a:ext cx="812800" cy="81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14515" y="304800"/>
            <a:ext cx="12192000" cy="6172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9403" y="5979288"/>
            <a:ext cx="1159397" cy="385823"/>
          </a:xfrm>
          <a:prstGeom prst="rect">
            <a:avLst/>
          </a:prstGeom>
        </p:spPr>
      </p:pic>
    </p:spTree>
    <p:extLst>
      <p:ext uri="{BB962C8B-B14F-4D97-AF65-F5344CB8AC3E}">
        <p14:creationId xmlns:p14="http://schemas.microsoft.com/office/powerpoint/2010/main" val="328314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04800"/>
            <a:ext cx="12192000" cy="6172200"/>
          </a:xfrm>
          <a:prstGeom prst="rect">
            <a:avLst/>
          </a:prstGeom>
          <a:effectLst>
            <a:outerShdw blurRad="50800" dist="38100" dir="5400000" algn="t" rotWithShape="0">
              <a:prstClr val="black">
                <a:alpha val="40000"/>
              </a:prstClr>
            </a:outerShdw>
          </a:effectLst>
        </p:spPr>
        <p:txBody>
          <a:bodyPr vert="horz"/>
          <a:lstStyle/>
          <a:p>
            <a:r>
              <a:rPr lang="en-US" smtClean="0"/>
              <a:t>Drag picture to placeholder or click icon to add</a:t>
            </a:r>
            <a:endParaRPr lang="en-US" dirty="0"/>
          </a:p>
        </p:txBody>
      </p:sp>
    </p:spTree>
    <p:extLst>
      <p:ext uri="{BB962C8B-B14F-4D97-AF65-F5344CB8AC3E}">
        <p14:creationId xmlns:p14="http://schemas.microsoft.com/office/powerpoint/2010/main" val="194429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04800"/>
            <a:ext cx="5994400" cy="6172200"/>
          </a:xfrm>
          <a:prstGeom prst="rect">
            <a:avLst/>
          </a:prstGeom>
          <a:effectLst>
            <a:outerShdw blurRad="50800" dist="38100" dir="5400000" algn="t" rotWithShape="0">
              <a:prstClr val="black">
                <a:alpha val="40000"/>
              </a:prstClr>
            </a:outerShdw>
          </a:effectLst>
        </p:spPr>
        <p:txBody>
          <a:bodyPr vert="horz"/>
          <a:lstStyle/>
          <a:p>
            <a:r>
              <a:rPr lang="en-US" smtClean="0"/>
              <a:t>Drag picture to placeholder or click icon to add</a:t>
            </a:r>
            <a:endParaRPr lang="en-US"/>
          </a:p>
        </p:txBody>
      </p:sp>
      <p:sp>
        <p:nvSpPr>
          <p:cNvPr id="6" name="Picture Placeholder 5"/>
          <p:cNvSpPr>
            <a:spLocks noGrp="1"/>
          </p:cNvSpPr>
          <p:nvPr>
            <p:ph type="pic" sz="quarter" idx="11"/>
          </p:nvPr>
        </p:nvSpPr>
        <p:spPr>
          <a:xfrm>
            <a:off x="6197600" y="304800"/>
            <a:ext cx="5994400" cy="3022600"/>
          </a:xfrm>
          <a:prstGeom prst="rect">
            <a:avLst/>
          </a:prstGeom>
          <a:effectLst>
            <a:outerShdw blurRad="50800" dist="38100" dir="5400000" algn="t" rotWithShape="0">
              <a:prstClr val="black">
                <a:alpha val="40000"/>
              </a:prstClr>
            </a:outerShdw>
          </a:effectLst>
        </p:spPr>
        <p:txBody>
          <a:bodyPr vert="horz"/>
          <a:lstStyle/>
          <a:p>
            <a:r>
              <a:rPr lang="en-US" smtClean="0"/>
              <a:t>Drag picture to placeholder or click icon to add</a:t>
            </a:r>
            <a:endParaRPr lang="en-US"/>
          </a:p>
        </p:txBody>
      </p:sp>
      <p:sp>
        <p:nvSpPr>
          <p:cNvPr id="7" name="Picture Placeholder 5"/>
          <p:cNvSpPr>
            <a:spLocks noGrp="1"/>
          </p:cNvSpPr>
          <p:nvPr>
            <p:ph type="pic" sz="quarter" idx="12"/>
          </p:nvPr>
        </p:nvSpPr>
        <p:spPr>
          <a:xfrm>
            <a:off x="6197600" y="3530600"/>
            <a:ext cx="5994400" cy="2946400"/>
          </a:xfrm>
          <a:prstGeom prst="rect">
            <a:avLst/>
          </a:prstGeom>
          <a:effectLst>
            <a:outerShdw blurRad="50800" dist="38100" dir="5400000" algn="t" rotWithShape="0">
              <a:prstClr val="black">
                <a:alpha val="40000"/>
              </a:prstClr>
            </a:outerShdw>
          </a:effectLst>
        </p:spPr>
        <p:txBody>
          <a:bodyPr vert="horz"/>
          <a:lstStyle/>
          <a:p>
            <a:r>
              <a:rPr lang="en-US" smtClean="0"/>
              <a:t>Drag picture to placeholder or click icon to add</a:t>
            </a:r>
            <a:endParaRPr lang="en-US"/>
          </a:p>
        </p:txBody>
      </p:sp>
    </p:spTree>
    <p:extLst>
      <p:ext uri="{BB962C8B-B14F-4D97-AF65-F5344CB8AC3E}">
        <p14:creationId xmlns:p14="http://schemas.microsoft.com/office/powerpoint/2010/main" val="285814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482600"/>
            <a:ext cx="12192000" cy="4470400"/>
          </a:xfrm>
          <a:prstGeom prst="rect">
            <a:avLst/>
          </a:prstGeom>
        </p:spPr>
        <p:txBody>
          <a:bodyPr vert="horz"/>
          <a:lstStyle/>
          <a:p>
            <a:r>
              <a:rPr lang="en-US" smtClean="0"/>
              <a:t>Drag picture to placeholder or click icon to add</a:t>
            </a:r>
            <a:endParaRPr lang="en-US"/>
          </a:p>
        </p:txBody>
      </p:sp>
    </p:spTree>
    <p:extLst>
      <p:ext uri="{BB962C8B-B14F-4D97-AF65-F5344CB8AC3E}">
        <p14:creationId xmlns:p14="http://schemas.microsoft.com/office/powerpoint/2010/main" val="384397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92607" y="2087419"/>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724175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hyperlink" Target="http://www.bayerdvm.com/education/compendium-of-vet-products/"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57600"/>
            <a:ext cx="8229600" cy="1524000"/>
          </a:xfrm>
        </p:spPr>
        <p:txBody>
          <a:bodyPr/>
          <a:lstStyle/>
          <a:p>
            <a:r>
              <a:rPr lang="en-US" b="1" dirty="0" smtClean="0"/>
              <a:t>Building Stewardship through</a:t>
            </a:r>
            <a:br>
              <a:rPr lang="en-US" b="1" dirty="0" smtClean="0"/>
            </a:br>
            <a:r>
              <a:rPr lang="en-US" b="1" dirty="0" smtClean="0"/>
              <a:t>Your herd health plan</a:t>
            </a:r>
            <a:r>
              <a:rPr lang="en-US" dirty="0" smtClean="0"/>
              <a:t/>
            </a:r>
            <a:br>
              <a:rPr lang="en-US" dirty="0" smtClean="0"/>
            </a:br>
            <a:r>
              <a:rPr lang="en-US" dirty="0"/>
              <a:t/>
            </a:r>
            <a:br>
              <a:rPr lang="en-US" dirty="0"/>
            </a:br>
            <a:r>
              <a:rPr lang="en-US" b="1" dirty="0" smtClean="0"/>
              <a:t>Rob Eirich</a:t>
            </a:r>
            <a:r>
              <a:rPr lang="en-US" sz="2000" dirty="0" smtClean="0"/>
              <a:t/>
            </a:r>
            <a:br>
              <a:rPr lang="en-US" sz="2000" dirty="0" smtClean="0"/>
            </a:br>
            <a:r>
              <a:rPr lang="en-US" sz="2000" dirty="0" smtClean="0"/>
              <a:t>Nebraska Director of BQA</a:t>
            </a:r>
            <a:br>
              <a:rPr lang="en-US" sz="2000" dirty="0" smtClean="0"/>
            </a:br>
            <a:r>
              <a:rPr lang="en-US" sz="2000" dirty="0" smtClean="0"/>
              <a:t>&amp; Extension Educator</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447800"/>
            <a:ext cx="3657600" cy="1166478"/>
          </a:xfrm>
          <a:prstGeom prst="rect">
            <a:avLst/>
          </a:prstGeom>
        </p:spPr>
      </p:pic>
    </p:spTree>
    <p:extLst>
      <p:ext uri="{BB962C8B-B14F-4D97-AF65-F5344CB8AC3E}">
        <p14:creationId xmlns:p14="http://schemas.microsoft.com/office/powerpoint/2010/main" val="305376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rPr>
              <a:t>our Operation, Our Herd</a:t>
            </a:r>
            <a:br>
              <a:rPr lang="en-US" sz="4000" b="1" dirty="0" smtClean="0">
                <a:solidFill>
                  <a:srgbClr val="C00000"/>
                </a:solidFill>
              </a:rPr>
            </a:br>
            <a:endParaRPr lang="en-US" sz="4000" b="1" dirty="0">
              <a:solidFill>
                <a:srgbClr val="C00000"/>
              </a:solidFill>
            </a:endParaRPr>
          </a:p>
        </p:txBody>
      </p:sp>
      <p:sp>
        <p:nvSpPr>
          <p:cNvPr id="3" name="Text Placeholder 2"/>
          <p:cNvSpPr>
            <a:spLocks noGrp="1"/>
          </p:cNvSpPr>
          <p:nvPr>
            <p:ph type="body" sz="quarter" idx="10"/>
          </p:nvPr>
        </p:nvSpPr>
        <p:spPr>
          <a:xfrm>
            <a:off x="914400" y="1371600"/>
            <a:ext cx="10058400" cy="4673600"/>
          </a:xfrm>
        </p:spPr>
        <p:txBody>
          <a:bodyPr/>
          <a:lstStyle/>
          <a:p>
            <a:pPr marL="342900" indent="-342900">
              <a:buFont typeface="Arial" panose="020B0604020202020204" pitchFamily="34" charset="0"/>
              <a:buChar char="•"/>
            </a:pPr>
            <a:r>
              <a:rPr lang="en-US" dirty="0" smtClean="0"/>
              <a:t>The Operation</a:t>
            </a:r>
          </a:p>
          <a:p>
            <a:pPr marL="800100" lvl="1" indent="-342900">
              <a:buFont typeface="Arial" panose="020B0604020202020204" pitchFamily="34" charset="0"/>
              <a:buChar char="•"/>
            </a:pPr>
            <a:r>
              <a:rPr lang="en-US" sz="1600" dirty="0" smtClean="0"/>
              <a:t>Cow/Calf</a:t>
            </a:r>
          </a:p>
          <a:p>
            <a:pPr marL="800100" lvl="1" indent="-342900">
              <a:buFont typeface="Arial" panose="020B0604020202020204" pitchFamily="34" charset="0"/>
              <a:buChar char="•"/>
            </a:pPr>
            <a:r>
              <a:rPr lang="en-US" sz="1600" dirty="0" smtClean="0"/>
              <a:t>Stocker</a:t>
            </a:r>
          </a:p>
          <a:p>
            <a:pPr marL="800100" lvl="1" indent="-342900">
              <a:buFont typeface="Arial" panose="020B0604020202020204" pitchFamily="34" charset="0"/>
              <a:buChar char="•"/>
            </a:pPr>
            <a:r>
              <a:rPr lang="en-US" sz="1600" dirty="0" smtClean="0"/>
              <a:t>Backgrounder</a:t>
            </a:r>
          </a:p>
          <a:p>
            <a:pPr marL="800100" lvl="1" indent="-342900">
              <a:buFont typeface="Arial" panose="020B0604020202020204" pitchFamily="34" charset="0"/>
              <a:buChar char="•"/>
            </a:pPr>
            <a:r>
              <a:rPr lang="en-US" sz="1600" dirty="0" smtClean="0"/>
              <a:t>Feedlot</a:t>
            </a:r>
          </a:p>
          <a:p>
            <a:pPr marL="342900" indent="-342900">
              <a:buFont typeface="Arial" panose="020B0604020202020204" pitchFamily="34" charset="0"/>
              <a:buChar char="•"/>
            </a:pPr>
            <a:r>
              <a:rPr lang="en-US" dirty="0" smtClean="0"/>
              <a:t>The Location</a:t>
            </a:r>
          </a:p>
          <a:p>
            <a:pPr marL="800100" lvl="1" indent="-342900">
              <a:buFont typeface="Arial" panose="020B0604020202020204" pitchFamily="34" charset="0"/>
              <a:buChar char="•"/>
            </a:pPr>
            <a:r>
              <a:rPr lang="en-US" sz="1600" dirty="0" smtClean="0"/>
              <a:t>Physical Location</a:t>
            </a:r>
          </a:p>
          <a:p>
            <a:pPr marL="800100" lvl="1" indent="-342900">
              <a:buFont typeface="Arial" panose="020B0604020202020204" pitchFamily="34" charset="0"/>
              <a:buChar char="•"/>
            </a:pPr>
            <a:r>
              <a:rPr lang="en-US" sz="1600" dirty="0" smtClean="0"/>
              <a:t>Environment &amp; Resources</a:t>
            </a:r>
          </a:p>
          <a:p>
            <a:pPr marL="342900" indent="-342900">
              <a:buFont typeface="Arial" panose="020B0604020202020204" pitchFamily="34" charset="0"/>
              <a:buChar char="•"/>
            </a:pPr>
            <a:r>
              <a:rPr lang="en-US" dirty="0" smtClean="0"/>
              <a:t>The Goals</a:t>
            </a:r>
          </a:p>
          <a:p>
            <a:pPr marL="800100" lvl="1" indent="-342900">
              <a:buFont typeface="Arial" panose="020B0604020202020204" pitchFamily="34" charset="0"/>
              <a:buChar char="•"/>
            </a:pPr>
            <a:r>
              <a:rPr lang="en-US" sz="1600" dirty="0" smtClean="0"/>
              <a:t>Production</a:t>
            </a:r>
          </a:p>
          <a:p>
            <a:pPr marL="800100" lvl="1" indent="-342900">
              <a:buFont typeface="Arial" panose="020B0604020202020204" pitchFamily="34" charset="0"/>
              <a:buChar char="•"/>
            </a:pPr>
            <a:r>
              <a:rPr lang="en-US" sz="1600" dirty="0" smtClean="0"/>
              <a:t>Financial</a:t>
            </a:r>
          </a:p>
          <a:p>
            <a:pPr marL="800100" lvl="1" indent="-342900">
              <a:buFont typeface="Arial" panose="020B0604020202020204" pitchFamily="34" charset="0"/>
              <a:buChar char="•"/>
            </a:pPr>
            <a:r>
              <a:rPr lang="en-US" sz="1600" dirty="0" smtClean="0"/>
              <a:t>Resources</a:t>
            </a:r>
          </a:p>
          <a:p>
            <a:pPr marL="342900" indent="-342900">
              <a:buFont typeface="Arial" panose="020B0604020202020204" pitchFamily="34" charset="0"/>
              <a:buChar char="•"/>
            </a:pPr>
            <a:r>
              <a:rPr lang="en-US" dirty="0" smtClean="0"/>
              <a:t>The Team</a:t>
            </a:r>
          </a:p>
          <a:p>
            <a:pPr marL="800100" lvl="1" indent="-342900">
              <a:buFont typeface="Arial" panose="020B0604020202020204" pitchFamily="34" charset="0"/>
              <a:buChar char="•"/>
            </a:pPr>
            <a:r>
              <a:rPr lang="en-US" sz="1600" dirty="0" smtClean="0"/>
              <a:t>Veterinarians, Nutritionist, Consultants, etc.</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421923"/>
            <a:ext cx="2923901" cy="28956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1357184"/>
            <a:ext cx="3584942" cy="2249258"/>
          </a:xfrm>
          <a:prstGeom prst="rect">
            <a:avLst/>
          </a:prstGeom>
        </p:spPr>
      </p:pic>
    </p:spTree>
    <p:extLst>
      <p:ext uri="{BB962C8B-B14F-4D97-AF65-F5344CB8AC3E}">
        <p14:creationId xmlns:p14="http://schemas.microsoft.com/office/powerpoint/2010/main" val="4035779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1: The Team</a:t>
            </a:r>
            <a:endParaRPr lang="en-US" b="1" dirty="0">
              <a:solidFill>
                <a:srgbClr val="C00000"/>
              </a:solidFill>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dirty="0" smtClean="0"/>
              <a:t>Operation Management</a:t>
            </a:r>
          </a:p>
          <a:p>
            <a:pPr marL="800100" lvl="1" indent="-342900">
              <a:buFont typeface="Arial" panose="020B0604020202020204" pitchFamily="34" charset="0"/>
              <a:buChar char="•"/>
            </a:pPr>
            <a:r>
              <a:rPr lang="en-US" sz="1600" dirty="0" smtClean="0"/>
              <a:t>Owners/Managers/Family</a:t>
            </a:r>
          </a:p>
          <a:p>
            <a:pPr marL="800100" lvl="1" indent="-342900">
              <a:buFont typeface="Arial" panose="020B0604020202020204" pitchFamily="34" charset="0"/>
              <a:buChar char="•"/>
            </a:pPr>
            <a:r>
              <a:rPr lang="en-US" sz="1600" dirty="0" smtClean="0"/>
              <a:t>Employees/Labor Force</a:t>
            </a:r>
          </a:p>
          <a:p>
            <a:pPr marL="342900" indent="-342900">
              <a:buFont typeface="Arial" panose="020B0604020202020204" pitchFamily="34" charset="0"/>
              <a:buChar char="•"/>
            </a:pPr>
            <a:r>
              <a:rPr lang="en-US" dirty="0" smtClean="0"/>
              <a:t>Veterinarian</a:t>
            </a:r>
          </a:p>
          <a:p>
            <a:pPr marL="800100" lvl="1" indent="-342900">
              <a:buFont typeface="Arial" panose="020B0604020202020204" pitchFamily="34" charset="0"/>
              <a:buChar char="•"/>
            </a:pPr>
            <a:r>
              <a:rPr lang="en-US" sz="1600" dirty="0" smtClean="0"/>
              <a:t>Veterinarian-Client-Patient Relationship (VCPR)</a:t>
            </a:r>
          </a:p>
          <a:p>
            <a:pPr marL="342900" indent="-342900">
              <a:buFont typeface="Arial" panose="020B0604020202020204" pitchFamily="34" charset="0"/>
              <a:buChar char="•"/>
            </a:pPr>
            <a:r>
              <a:rPr lang="en-US" dirty="0" smtClean="0"/>
              <a:t>Nutrition Consulting</a:t>
            </a:r>
          </a:p>
          <a:p>
            <a:pPr marL="800100" lvl="1" indent="-342900">
              <a:buFont typeface="Arial" panose="020B0604020202020204" pitchFamily="34" charset="0"/>
              <a:buChar char="•"/>
            </a:pPr>
            <a:r>
              <a:rPr lang="en-US" sz="1600" dirty="0" smtClean="0"/>
              <a:t>Range Specialist</a:t>
            </a:r>
          </a:p>
          <a:p>
            <a:pPr marL="800100" lvl="1" indent="-342900">
              <a:buFont typeface="Arial" panose="020B0604020202020204" pitchFamily="34" charset="0"/>
              <a:buChar char="•"/>
            </a:pPr>
            <a:r>
              <a:rPr lang="en-US" sz="1600" dirty="0" smtClean="0"/>
              <a:t>Nutritionist</a:t>
            </a:r>
          </a:p>
          <a:p>
            <a:pPr marL="342900" indent="-342900">
              <a:buFont typeface="Arial" panose="020B0604020202020204" pitchFamily="34" charset="0"/>
              <a:buChar char="•"/>
            </a:pPr>
            <a:r>
              <a:rPr lang="en-US" dirty="0" smtClean="0"/>
              <a:t>Others</a:t>
            </a:r>
          </a:p>
          <a:p>
            <a:pPr marL="800100" lvl="1" indent="-342900">
              <a:buFont typeface="Arial" panose="020B0604020202020204" pitchFamily="34" charset="0"/>
              <a:buChar char="•"/>
            </a:pPr>
            <a:r>
              <a:rPr lang="en-US" sz="1600" dirty="0" smtClean="0"/>
              <a:t>Extension Educator/Specialist</a:t>
            </a:r>
          </a:p>
          <a:p>
            <a:pPr marL="800100" lvl="1" indent="-342900">
              <a:buFont typeface="Arial" panose="020B0604020202020204" pitchFamily="34" charset="0"/>
              <a:buChar char="•"/>
            </a:pPr>
            <a:r>
              <a:rPr lang="en-US" sz="1600" dirty="0" smtClean="0"/>
              <a:t>Genetics Consultant</a:t>
            </a:r>
          </a:p>
          <a:p>
            <a:pPr marL="800100" lvl="1" indent="-342900">
              <a:buFont typeface="Arial" panose="020B0604020202020204" pitchFamily="34" charset="0"/>
              <a:buChar char="•"/>
            </a:pPr>
            <a:r>
              <a:rPr lang="en-US" sz="1600" dirty="0" smtClean="0"/>
              <a:t>Banker</a:t>
            </a:r>
          </a:p>
          <a:p>
            <a:pPr marL="800100" lvl="1" indent="-342900">
              <a:buFont typeface="Arial" panose="020B0604020202020204" pitchFamily="34" charset="0"/>
              <a:buChar char="•"/>
            </a:pPr>
            <a:r>
              <a:rPr lang="en-US" sz="1600" dirty="0" smtClean="0"/>
              <a:t>Accountant</a:t>
            </a:r>
          </a:p>
        </p:txBody>
      </p:sp>
      <p:pic>
        <p:nvPicPr>
          <p:cNvPr id="4" name="Picture 3"/>
          <p:cNvPicPr>
            <a:picLocks noChangeAspect="1"/>
          </p:cNvPicPr>
          <p:nvPr/>
        </p:nvPicPr>
        <p:blipFill>
          <a:blip r:embed="rId2"/>
          <a:stretch>
            <a:fillRect/>
          </a:stretch>
        </p:blipFill>
        <p:spPr>
          <a:xfrm>
            <a:off x="6629400" y="584200"/>
            <a:ext cx="4148138" cy="5360207"/>
          </a:xfrm>
          <a:prstGeom prst="rect">
            <a:avLst/>
          </a:prstGeom>
          <a:ln>
            <a:solidFill>
              <a:schemeClr val="tx1"/>
            </a:solidFill>
          </a:ln>
        </p:spPr>
      </p:pic>
    </p:spTree>
    <p:extLst>
      <p:ext uri="{BB962C8B-B14F-4D97-AF65-F5344CB8AC3E}">
        <p14:creationId xmlns:p14="http://schemas.microsoft.com/office/powerpoint/2010/main" val="1073490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2: Production Calendar</a:t>
            </a:r>
            <a:endParaRPr lang="en-US" b="1" dirty="0">
              <a:solidFill>
                <a:srgbClr val="C00000"/>
              </a:solidFill>
            </a:endParaRPr>
          </a:p>
        </p:txBody>
      </p:sp>
      <p:sp>
        <p:nvSpPr>
          <p:cNvPr id="3" name="Text Placeholder 2"/>
          <p:cNvSpPr>
            <a:spLocks noGrp="1"/>
          </p:cNvSpPr>
          <p:nvPr>
            <p:ph type="body" sz="quarter" idx="10"/>
          </p:nvPr>
        </p:nvSpPr>
        <p:spPr/>
        <p:txBody>
          <a:bodyPr/>
          <a:lstStyle/>
          <a:p>
            <a:r>
              <a:rPr lang="en-US" dirty="0" smtClean="0"/>
              <a:t>Develop Monthly Production Calendar</a:t>
            </a:r>
          </a:p>
          <a:p>
            <a:pPr marL="342900" indent="-342900">
              <a:buFont typeface="Arial" panose="020B0604020202020204" pitchFamily="34" charset="0"/>
              <a:buChar char="•"/>
            </a:pPr>
            <a:r>
              <a:rPr lang="en-US" dirty="0" smtClean="0"/>
              <a:t>Production Stage &amp; Management</a:t>
            </a:r>
          </a:p>
          <a:p>
            <a:pPr marL="342900" indent="-342900">
              <a:buFont typeface="Arial" panose="020B0604020202020204" pitchFamily="34" charset="0"/>
              <a:buChar char="•"/>
            </a:pPr>
            <a:r>
              <a:rPr lang="en-US" dirty="0" smtClean="0"/>
              <a:t>Nutrition</a:t>
            </a:r>
          </a:p>
          <a:p>
            <a:pPr marL="342900" indent="-342900">
              <a:buFont typeface="Arial" panose="020B0604020202020204" pitchFamily="34" charset="0"/>
              <a:buChar char="•"/>
            </a:pPr>
            <a:r>
              <a:rPr lang="en-US" dirty="0" smtClean="0"/>
              <a:t>Health</a:t>
            </a:r>
          </a:p>
          <a:p>
            <a:pPr marL="342900" indent="-342900">
              <a:buFont typeface="Arial" panose="020B0604020202020204" pitchFamily="34" charset="0"/>
              <a:buChar char="•"/>
            </a:pPr>
            <a:r>
              <a:rPr lang="en-US" dirty="0" smtClean="0"/>
              <a:t>Monthly Plans</a:t>
            </a:r>
          </a:p>
          <a:p>
            <a:pPr marL="342900" indent="-34290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6934200" y="2089150"/>
            <a:ext cx="3492500" cy="3492500"/>
          </a:xfrm>
          <a:prstGeom prst="rect">
            <a:avLst/>
          </a:prstGeom>
        </p:spPr>
      </p:pic>
    </p:spTree>
    <p:extLst>
      <p:ext uri="{BB962C8B-B14F-4D97-AF65-F5344CB8AC3E}">
        <p14:creationId xmlns:p14="http://schemas.microsoft.com/office/powerpoint/2010/main" val="243925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95400" y="381000"/>
            <a:ext cx="9201150" cy="5981700"/>
          </a:xfrm>
          <a:prstGeom prst="rect">
            <a:avLst/>
          </a:prstGeom>
        </p:spPr>
      </p:pic>
    </p:spTree>
    <p:extLst>
      <p:ext uri="{BB962C8B-B14F-4D97-AF65-F5344CB8AC3E}">
        <p14:creationId xmlns:p14="http://schemas.microsoft.com/office/powerpoint/2010/main" val="93107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471612" y="433387"/>
            <a:ext cx="9248775" cy="5991225"/>
          </a:xfrm>
          <a:prstGeom prst="rect">
            <a:avLst/>
          </a:prstGeom>
        </p:spPr>
      </p:pic>
    </p:spTree>
    <p:extLst>
      <p:ext uri="{BB962C8B-B14F-4D97-AF65-F5344CB8AC3E}">
        <p14:creationId xmlns:p14="http://schemas.microsoft.com/office/powerpoint/2010/main" val="1357567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3: Herd Health Plan</a:t>
            </a:r>
            <a:endParaRPr lang="en-US" b="1" dirty="0">
              <a:solidFill>
                <a:srgbClr val="C00000"/>
              </a:solidFill>
            </a:endParaRPr>
          </a:p>
        </p:txBody>
      </p:sp>
      <p:sp>
        <p:nvSpPr>
          <p:cNvPr id="3" name="Text Placeholder 2"/>
          <p:cNvSpPr>
            <a:spLocks noGrp="1"/>
          </p:cNvSpPr>
          <p:nvPr>
            <p:ph type="body" sz="quarter" idx="10"/>
          </p:nvPr>
        </p:nvSpPr>
        <p:spPr>
          <a:xfrm>
            <a:off x="666750" y="1120861"/>
            <a:ext cx="10058400" cy="4673600"/>
          </a:xfrm>
          <a:ln>
            <a:noFill/>
          </a:ln>
        </p:spPr>
        <p:style>
          <a:lnRef idx="2">
            <a:schemeClr val="accent6"/>
          </a:lnRef>
          <a:fillRef idx="1">
            <a:schemeClr val="lt1"/>
          </a:fillRef>
          <a:effectRef idx="0">
            <a:schemeClr val="accent6"/>
          </a:effectRef>
          <a:fontRef idx="minor">
            <a:schemeClr val="dk1"/>
          </a:fontRef>
        </p:style>
        <p:txBody>
          <a:bodyPr/>
          <a:lstStyle/>
          <a:p>
            <a:pPr marL="342900" indent="-342900">
              <a:buFont typeface="Arial" panose="020B0604020202020204" pitchFamily="34" charset="0"/>
              <a:buChar char="•"/>
            </a:pPr>
            <a:r>
              <a:rPr lang="en-US" dirty="0" smtClean="0"/>
              <a:t>What Is The Health Concern?</a:t>
            </a:r>
          </a:p>
          <a:p>
            <a:pPr marL="342900" indent="-342900">
              <a:buFont typeface="Arial" panose="020B0604020202020204" pitchFamily="34" charset="0"/>
              <a:buChar char="•"/>
            </a:pPr>
            <a:r>
              <a:rPr lang="en-US" dirty="0" smtClean="0"/>
              <a:t>What Is The Risk Pressure?</a:t>
            </a:r>
          </a:p>
          <a:p>
            <a:pPr marL="342900" indent="-342900">
              <a:buFont typeface="Arial" panose="020B0604020202020204" pitchFamily="34" charset="0"/>
              <a:buChar char="•"/>
            </a:pPr>
            <a:r>
              <a:rPr lang="en-US" dirty="0" smtClean="0"/>
              <a:t>Prevention VS Treatment?</a:t>
            </a:r>
          </a:p>
          <a:p>
            <a:pPr marL="342900" indent="-342900">
              <a:buFont typeface="Arial" panose="020B0604020202020204" pitchFamily="34" charset="0"/>
              <a:buChar char="•"/>
            </a:pPr>
            <a:r>
              <a:rPr lang="en-US" dirty="0" smtClean="0"/>
              <a:t>What Are The Options?</a:t>
            </a:r>
            <a:endParaRPr lang="en-US" dirty="0"/>
          </a:p>
        </p:txBody>
      </p:sp>
      <p:sp>
        <p:nvSpPr>
          <p:cNvPr id="4" name="Rectangle 3"/>
          <p:cNvSpPr/>
          <p:nvPr/>
        </p:nvSpPr>
        <p:spPr>
          <a:xfrm>
            <a:off x="1219200" y="3524422"/>
            <a:ext cx="18288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Health Concern</a:t>
            </a:r>
            <a:endParaRPr lang="en-US" dirty="0"/>
          </a:p>
        </p:txBody>
      </p:sp>
      <p:sp>
        <p:nvSpPr>
          <p:cNvPr id="5" name="Rectangle 4"/>
          <p:cNvSpPr/>
          <p:nvPr/>
        </p:nvSpPr>
        <p:spPr>
          <a:xfrm>
            <a:off x="4800600" y="28956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Prevention</a:t>
            </a:r>
            <a:endParaRPr lang="en-US" dirty="0"/>
          </a:p>
        </p:txBody>
      </p:sp>
      <p:sp>
        <p:nvSpPr>
          <p:cNvPr id="8" name="Rectangle 7"/>
          <p:cNvSpPr/>
          <p:nvPr/>
        </p:nvSpPr>
        <p:spPr>
          <a:xfrm>
            <a:off x="4800600" y="4553296"/>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Treatment</a:t>
            </a:r>
            <a:endParaRPr lang="en-US" dirty="0"/>
          </a:p>
        </p:txBody>
      </p:sp>
      <p:sp>
        <p:nvSpPr>
          <p:cNvPr id="9" name="Rectangle 8"/>
          <p:cNvSpPr/>
          <p:nvPr/>
        </p:nvSpPr>
        <p:spPr>
          <a:xfrm>
            <a:off x="8114270" y="2537254"/>
            <a:ext cx="1676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Management</a:t>
            </a:r>
            <a:endParaRPr lang="en-US" dirty="0"/>
          </a:p>
        </p:txBody>
      </p:sp>
      <p:sp>
        <p:nvSpPr>
          <p:cNvPr id="10" name="Rectangle 9"/>
          <p:cNvSpPr/>
          <p:nvPr/>
        </p:nvSpPr>
        <p:spPr>
          <a:xfrm>
            <a:off x="8114270" y="3030838"/>
            <a:ext cx="1676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Vaccination</a:t>
            </a:r>
            <a:endParaRPr lang="en-US" dirty="0"/>
          </a:p>
        </p:txBody>
      </p:sp>
      <p:sp>
        <p:nvSpPr>
          <p:cNvPr id="11" name="Rectangle 10"/>
          <p:cNvSpPr/>
          <p:nvPr/>
        </p:nvSpPr>
        <p:spPr>
          <a:xfrm>
            <a:off x="8114270" y="3524422"/>
            <a:ext cx="1676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Nutrition</a:t>
            </a:r>
            <a:endParaRPr lang="en-US" dirty="0"/>
          </a:p>
        </p:txBody>
      </p:sp>
      <p:sp>
        <p:nvSpPr>
          <p:cNvPr id="12" name="Rectangle 11"/>
          <p:cNvSpPr/>
          <p:nvPr/>
        </p:nvSpPr>
        <p:spPr>
          <a:xfrm>
            <a:off x="8114270" y="4252389"/>
            <a:ext cx="1676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Antibiotic</a:t>
            </a:r>
            <a:endParaRPr lang="en-US" dirty="0"/>
          </a:p>
        </p:txBody>
      </p:sp>
      <p:sp>
        <p:nvSpPr>
          <p:cNvPr id="13" name="Rectangle 12"/>
          <p:cNvSpPr/>
          <p:nvPr/>
        </p:nvSpPr>
        <p:spPr>
          <a:xfrm>
            <a:off x="8114270" y="4724746"/>
            <a:ext cx="1676400" cy="342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Med Procedure</a:t>
            </a:r>
            <a:endParaRPr lang="en-US" dirty="0"/>
          </a:p>
        </p:txBody>
      </p:sp>
      <p:sp>
        <p:nvSpPr>
          <p:cNvPr id="14" name="Rectangle 13"/>
          <p:cNvSpPr/>
          <p:nvPr/>
        </p:nvSpPr>
        <p:spPr>
          <a:xfrm>
            <a:off x="8114270" y="5235203"/>
            <a:ext cx="1676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Vet Consult</a:t>
            </a:r>
            <a:endParaRPr lang="en-US" dirty="0"/>
          </a:p>
        </p:txBody>
      </p:sp>
      <p:cxnSp>
        <p:nvCxnSpPr>
          <p:cNvPr id="16" name="Straight Arrow Connector 15"/>
          <p:cNvCxnSpPr/>
          <p:nvPr/>
        </p:nvCxnSpPr>
        <p:spPr>
          <a:xfrm flipV="1">
            <a:off x="3124200" y="3238500"/>
            <a:ext cx="1600200" cy="4383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3124200" y="4432644"/>
            <a:ext cx="1600200" cy="440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124200" y="4057822"/>
            <a:ext cx="990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276600" y="3183238"/>
            <a:ext cx="838200" cy="369332"/>
          </a:xfrm>
          <a:prstGeom prst="rect">
            <a:avLst/>
          </a:prstGeom>
          <a:noFill/>
        </p:spPr>
        <p:txBody>
          <a:bodyPr wrap="square" rtlCol="0">
            <a:spAutoFit/>
          </a:bodyPr>
          <a:lstStyle/>
          <a:p>
            <a:r>
              <a:rPr lang="en-US" dirty="0" smtClean="0"/>
              <a:t>High</a:t>
            </a:r>
            <a:endParaRPr lang="en-US" dirty="0"/>
          </a:p>
        </p:txBody>
      </p:sp>
      <p:sp>
        <p:nvSpPr>
          <p:cNvPr id="22" name="TextBox 21"/>
          <p:cNvSpPr txBox="1"/>
          <p:nvPr/>
        </p:nvSpPr>
        <p:spPr>
          <a:xfrm>
            <a:off x="3341473" y="4585044"/>
            <a:ext cx="838200" cy="369332"/>
          </a:xfrm>
          <a:prstGeom prst="rect">
            <a:avLst/>
          </a:prstGeom>
          <a:noFill/>
        </p:spPr>
        <p:txBody>
          <a:bodyPr wrap="square" rtlCol="0">
            <a:spAutoFit/>
          </a:bodyPr>
          <a:lstStyle/>
          <a:p>
            <a:r>
              <a:rPr lang="en-US" dirty="0" smtClean="0"/>
              <a:t>Low</a:t>
            </a:r>
            <a:endParaRPr lang="en-US" dirty="0"/>
          </a:p>
        </p:txBody>
      </p:sp>
      <p:sp>
        <p:nvSpPr>
          <p:cNvPr id="23" name="TextBox 22"/>
          <p:cNvSpPr txBox="1"/>
          <p:nvPr/>
        </p:nvSpPr>
        <p:spPr>
          <a:xfrm>
            <a:off x="4191000" y="3882307"/>
            <a:ext cx="1504950" cy="369332"/>
          </a:xfrm>
          <a:prstGeom prst="rect">
            <a:avLst/>
          </a:prstGeom>
          <a:noFill/>
        </p:spPr>
        <p:txBody>
          <a:bodyPr wrap="square" rtlCol="0">
            <a:spAutoFit/>
          </a:bodyPr>
          <a:lstStyle/>
          <a:p>
            <a:r>
              <a:rPr lang="en-US" dirty="0" smtClean="0"/>
              <a:t>Moderate</a:t>
            </a:r>
            <a:endParaRPr lang="en-US" dirty="0"/>
          </a:p>
        </p:txBody>
      </p:sp>
      <p:sp>
        <p:nvSpPr>
          <p:cNvPr id="24" name="Up-Down Arrow 23"/>
          <p:cNvSpPr/>
          <p:nvPr/>
        </p:nvSpPr>
        <p:spPr>
          <a:xfrm>
            <a:off x="5428735" y="3676822"/>
            <a:ext cx="152400" cy="755822"/>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6858000" y="2689654"/>
            <a:ext cx="1142485" cy="341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8" name="Picture 27"/>
          <p:cNvPicPr>
            <a:picLocks noChangeAspect="1"/>
          </p:cNvPicPr>
          <p:nvPr/>
        </p:nvPicPr>
        <p:blipFill>
          <a:blip r:embed="rId2"/>
          <a:stretch>
            <a:fillRect/>
          </a:stretch>
        </p:blipFill>
        <p:spPr>
          <a:xfrm>
            <a:off x="6824602" y="4252389"/>
            <a:ext cx="1347333" cy="554784"/>
          </a:xfrm>
          <a:prstGeom prst="rect">
            <a:avLst/>
          </a:prstGeom>
        </p:spPr>
      </p:pic>
      <p:cxnSp>
        <p:nvCxnSpPr>
          <p:cNvPr id="30" name="Straight Arrow Connector 29"/>
          <p:cNvCxnSpPr>
            <a:stCxn id="5" idx="3"/>
          </p:cNvCxnSpPr>
          <p:nvPr/>
        </p:nvCxnSpPr>
        <p:spPr>
          <a:xfrm>
            <a:off x="6858000" y="3238500"/>
            <a:ext cx="114248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1" name="Picture 30"/>
          <p:cNvPicPr>
            <a:picLocks noChangeAspect="1"/>
          </p:cNvPicPr>
          <p:nvPr/>
        </p:nvPicPr>
        <p:blipFill>
          <a:blip r:embed="rId3"/>
          <a:stretch>
            <a:fillRect/>
          </a:stretch>
        </p:blipFill>
        <p:spPr>
          <a:xfrm>
            <a:off x="6801866" y="4771316"/>
            <a:ext cx="1341236" cy="304826"/>
          </a:xfrm>
          <a:prstGeom prst="rect">
            <a:avLst/>
          </a:prstGeom>
        </p:spPr>
      </p:pic>
      <p:cxnSp>
        <p:nvCxnSpPr>
          <p:cNvPr id="33" name="Straight Arrow Connector 32"/>
          <p:cNvCxnSpPr/>
          <p:nvPr/>
        </p:nvCxnSpPr>
        <p:spPr>
          <a:xfrm>
            <a:off x="6858000" y="3457661"/>
            <a:ext cx="1142485" cy="219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4" name="Picture 33"/>
          <p:cNvPicPr>
            <a:picLocks noChangeAspect="1"/>
          </p:cNvPicPr>
          <p:nvPr/>
        </p:nvPicPr>
        <p:blipFill>
          <a:blip r:embed="rId4"/>
          <a:stretch>
            <a:fillRect/>
          </a:stretch>
        </p:blipFill>
        <p:spPr>
          <a:xfrm>
            <a:off x="6805260" y="5080256"/>
            <a:ext cx="1347333" cy="432854"/>
          </a:xfrm>
          <a:prstGeom prst="rect">
            <a:avLst/>
          </a:prstGeom>
        </p:spPr>
      </p:pic>
    </p:spTree>
    <p:extLst>
      <p:ext uri="{BB962C8B-B14F-4D97-AF65-F5344CB8AC3E}">
        <p14:creationId xmlns:p14="http://schemas.microsoft.com/office/powerpoint/2010/main" val="189163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Example: Pink Eye</a:t>
            </a:r>
            <a:endParaRPr lang="en-US" b="1" dirty="0">
              <a:solidFill>
                <a:srgbClr val="C0000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964" r="14299" b="20477"/>
          <a:stretch/>
        </p:blipFill>
        <p:spPr>
          <a:xfrm>
            <a:off x="762000" y="2286000"/>
            <a:ext cx="3200400" cy="2500313"/>
          </a:xfrm>
          <a:prstGeom prst="rect">
            <a:avLst/>
          </a:prstGeom>
        </p:spPr>
      </p:pic>
      <p:pic>
        <p:nvPicPr>
          <p:cNvPr id="6" name="Picture 5"/>
          <p:cNvPicPr>
            <a:picLocks noChangeAspect="1"/>
          </p:cNvPicPr>
          <p:nvPr/>
        </p:nvPicPr>
        <p:blipFill>
          <a:blip r:embed="rId3"/>
          <a:stretch>
            <a:fillRect/>
          </a:stretch>
        </p:blipFill>
        <p:spPr>
          <a:xfrm>
            <a:off x="3962400" y="2566808"/>
            <a:ext cx="1804572" cy="1938696"/>
          </a:xfrm>
          <a:prstGeom prst="rect">
            <a:avLst/>
          </a:prstGeom>
        </p:spPr>
      </p:pic>
      <p:sp>
        <p:nvSpPr>
          <p:cNvPr id="7" name="TextBox 6"/>
          <p:cNvSpPr txBox="1"/>
          <p:nvPr/>
        </p:nvSpPr>
        <p:spPr>
          <a:xfrm>
            <a:off x="5105400" y="3352800"/>
            <a:ext cx="1295400" cy="369332"/>
          </a:xfrm>
          <a:prstGeom prst="rect">
            <a:avLst/>
          </a:prstGeom>
          <a:noFill/>
        </p:spPr>
        <p:txBody>
          <a:bodyPr wrap="square" rtlCol="0">
            <a:spAutoFit/>
          </a:bodyPr>
          <a:lstStyle/>
          <a:p>
            <a:r>
              <a:rPr lang="en-US" dirty="0" smtClean="0"/>
              <a:t>Moderate</a:t>
            </a:r>
            <a:endParaRPr lang="en-US" dirty="0"/>
          </a:p>
        </p:txBody>
      </p:sp>
      <p:pic>
        <p:nvPicPr>
          <p:cNvPr id="8" name="Picture 7"/>
          <p:cNvPicPr>
            <a:picLocks noChangeAspect="1"/>
          </p:cNvPicPr>
          <p:nvPr/>
        </p:nvPicPr>
        <p:blipFill>
          <a:blip r:embed="rId4"/>
          <a:stretch>
            <a:fillRect/>
          </a:stretch>
        </p:blipFill>
        <p:spPr>
          <a:xfrm>
            <a:off x="5769031" y="2069757"/>
            <a:ext cx="2078916" cy="713294"/>
          </a:xfrm>
          <a:prstGeom prst="rect">
            <a:avLst/>
          </a:prstGeom>
        </p:spPr>
      </p:pic>
      <p:sp>
        <p:nvSpPr>
          <p:cNvPr id="9" name="Rectangle 8"/>
          <p:cNvSpPr/>
          <p:nvPr/>
        </p:nvSpPr>
        <p:spPr>
          <a:xfrm>
            <a:off x="8077200" y="1382258"/>
            <a:ext cx="2590800" cy="50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Fly Control</a:t>
            </a:r>
            <a:endParaRPr lang="en-US" dirty="0"/>
          </a:p>
        </p:txBody>
      </p:sp>
      <p:sp>
        <p:nvSpPr>
          <p:cNvPr id="10" name="Rectangle 9"/>
          <p:cNvSpPr/>
          <p:nvPr/>
        </p:nvSpPr>
        <p:spPr>
          <a:xfrm>
            <a:off x="8077200" y="2100649"/>
            <a:ext cx="2590800" cy="4970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Pink Eye Vaccine</a:t>
            </a:r>
            <a:endParaRPr lang="en-US" dirty="0"/>
          </a:p>
        </p:txBody>
      </p:sp>
      <p:sp>
        <p:nvSpPr>
          <p:cNvPr id="12" name="Rectangle 11"/>
          <p:cNvSpPr/>
          <p:nvPr/>
        </p:nvSpPr>
        <p:spPr>
          <a:xfrm>
            <a:off x="8077200" y="2783051"/>
            <a:ext cx="2590800" cy="4173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Mineral with IGR</a:t>
            </a:r>
            <a:endParaRPr lang="en-US" dirty="0"/>
          </a:p>
        </p:txBody>
      </p:sp>
      <p:sp>
        <p:nvSpPr>
          <p:cNvPr id="13" name="TextBox 12"/>
          <p:cNvSpPr txBox="1"/>
          <p:nvPr/>
        </p:nvSpPr>
        <p:spPr>
          <a:xfrm>
            <a:off x="10744200" y="1313092"/>
            <a:ext cx="1447800" cy="646331"/>
          </a:xfrm>
          <a:prstGeom prst="rect">
            <a:avLst/>
          </a:prstGeom>
          <a:noFill/>
        </p:spPr>
        <p:txBody>
          <a:bodyPr wrap="square" rtlCol="0">
            <a:spAutoFit/>
          </a:bodyPr>
          <a:lstStyle/>
          <a:p>
            <a:r>
              <a:rPr lang="en-US" dirty="0" smtClean="0"/>
              <a:t>Ear Tags</a:t>
            </a:r>
          </a:p>
          <a:p>
            <a:r>
              <a:rPr lang="en-US" dirty="0" smtClean="0"/>
              <a:t>Spray</a:t>
            </a:r>
          </a:p>
        </p:txBody>
      </p:sp>
      <p:sp>
        <p:nvSpPr>
          <p:cNvPr id="14" name="Rectangle 13"/>
          <p:cNvSpPr/>
          <p:nvPr/>
        </p:nvSpPr>
        <p:spPr>
          <a:xfrm>
            <a:off x="5790547" y="4162604"/>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Treatment</a:t>
            </a:r>
            <a:endParaRPr lang="en-US" dirty="0"/>
          </a:p>
        </p:txBody>
      </p:sp>
      <p:sp>
        <p:nvSpPr>
          <p:cNvPr id="15" name="Rectangle 14"/>
          <p:cNvSpPr/>
          <p:nvPr/>
        </p:nvSpPr>
        <p:spPr>
          <a:xfrm>
            <a:off x="8077200" y="3886200"/>
            <a:ext cx="25908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Injectable Antibiotic</a:t>
            </a:r>
            <a:endParaRPr lang="en-US" dirty="0"/>
          </a:p>
        </p:txBody>
      </p:sp>
      <p:sp>
        <p:nvSpPr>
          <p:cNvPr id="16" name="Rectangle 15"/>
          <p:cNvSpPr/>
          <p:nvPr/>
        </p:nvSpPr>
        <p:spPr>
          <a:xfrm>
            <a:off x="8077200" y="4505504"/>
            <a:ext cx="2590800" cy="4474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Feed Grade Antibiotic</a:t>
            </a:r>
            <a:endParaRPr lang="en-US" dirty="0"/>
          </a:p>
        </p:txBody>
      </p:sp>
      <p:sp>
        <p:nvSpPr>
          <p:cNvPr id="17" name="Rectangle 16"/>
          <p:cNvSpPr/>
          <p:nvPr/>
        </p:nvSpPr>
        <p:spPr>
          <a:xfrm>
            <a:off x="8077200" y="5181600"/>
            <a:ext cx="25908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Patches / </a:t>
            </a:r>
            <a:r>
              <a:rPr lang="en-US" dirty="0" err="1" smtClean="0"/>
              <a:t>Topicals</a:t>
            </a:r>
            <a:endParaRPr lang="en-US" dirty="0"/>
          </a:p>
        </p:txBody>
      </p:sp>
      <p:sp>
        <p:nvSpPr>
          <p:cNvPr id="18" name="TextBox 17"/>
          <p:cNvSpPr txBox="1"/>
          <p:nvPr/>
        </p:nvSpPr>
        <p:spPr>
          <a:xfrm>
            <a:off x="10744200" y="3886200"/>
            <a:ext cx="1143000" cy="369332"/>
          </a:xfrm>
          <a:prstGeom prst="rect">
            <a:avLst/>
          </a:prstGeom>
          <a:noFill/>
        </p:spPr>
        <p:txBody>
          <a:bodyPr wrap="square" rtlCol="0">
            <a:spAutoFit/>
          </a:bodyPr>
          <a:lstStyle/>
          <a:p>
            <a:r>
              <a:rPr lang="en-US" dirty="0" smtClean="0"/>
              <a:t>YES</a:t>
            </a:r>
            <a:endParaRPr lang="en-US" dirty="0"/>
          </a:p>
        </p:txBody>
      </p:sp>
      <p:sp>
        <p:nvSpPr>
          <p:cNvPr id="19" name="TextBox 18"/>
          <p:cNvSpPr txBox="1"/>
          <p:nvPr/>
        </p:nvSpPr>
        <p:spPr>
          <a:xfrm>
            <a:off x="10744200" y="4505504"/>
            <a:ext cx="762000" cy="369332"/>
          </a:xfrm>
          <a:prstGeom prst="rect">
            <a:avLst/>
          </a:prstGeom>
          <a:noFill/>
        </p:spPr>
        <p:txBody>
          <a:bodyPr wrap="square" rtlCol="0">
            <a:spAutoFit/>
          </a:bodyPr>
          <a:lstStyle/>
          <a:p>
            <a:r>
              <a:rPr lang="en-US" b="1" dirty="0" smtClean="0">
                <a:solidFill>
                  <a:srgbClr val="FF0000"/>
                </a:solidFill>
              </a:rPr>
              <a:t>NO</a:t>
            </a:r>
            <a:endParaRPr lang="en-US" b="1" dirty="0">
              <a:solidFill>
                <a:srgbClr val="FF0000"/>
              </a:solidFill>
            </a:endParaRPr>
          </a:p>
        </p:txBody>
      </p:sp>
      <p:sp>
        <p:nvSpPr>
          <p:cNvPr id="20" name="TextBox 19"/>
          <p:cNvSpPr txBox="1"/>
          <p:nvPr/>
        </p:nvSpPr>
        <p:spPr>
          <a:xfrm>
            <a:off x="10744200" y="5181600"/>
            <a:ext cx="838200" cy="369332"/>
          </a:xfrm>
          <a:prstGeom prst="rect">
            <a:avLst/>
          </a:prstGeom>
          <a:noFill/>
        </p:spPr>
        <p:txBody>
          <a:bodyPr wrap="square" rtlCol="0">
            <a:spAutoFit/>
          </a:bodyPr>
          <a:lstStyle/>
          <a:p>
            <a:r>
              <a:rPr lang="en-US" dirty="0" smtClean="0"/>
              <a:t>YES</a:t>
            </a:r>
          </a:p>
        </p:txBody>
      </p:sp>
    </p:spTree>
    <p:extLst>
      <p:ext uri="{BB962C8B-B14F-4D97-AF65-F5344CB8AC3E}">
        <p14:creationId xmlns:p14="http://schemas.microsoft.com/office/powerpoint/2010/main" val="1489911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3A: Herd Health Plan - Prevention</a:t>
            </a:r>
            <a:endParaRPr lang="en-US" b="1" dirty="0">
              <a:solidFill>
                <a:srgbClr val="C00000"/>
              </a:solidFill>
            </a:endParaRPr>
          </a:p>
        </p:txBody>
      </p:sp>
      <p:sp>
        <p:nvSpPr>
          <p:cNvPr id="3" name="Text Placeholder 2"/>
          <p:cNvSpPr>
            <a:spLocks noGrp="1"/>
          </p:cNvSpPr>
          <p:nvPr>
            <p:ph type="body" sz="quarter" idx="10"/>
          </p:nvPr>
        </p:nvSpPr>
        <p:spPr>
          <a:xfrm>
            <a:off x="683740" y="1340022"/>
            <a:ext cx="10058400" cy="4673600"/>
          </a:xfrm>
          <a:ln>
            <a:noFill/>
          </a:ln>
        </p:spPr>
        <p:style>
          <a:lnRef idx="2">
            <a:schemeClr val="accent6"/>
          </a:lnRef>
          <a:fillRef idx="1">
            <a:schemeClr val="lt1"/>
          </a:fillRef>
          <a:effectRef idx="0">
            <a:schemeClr val="accent6"/>
          </a:effectRef>
          <a:fontRef idx="minor">
            <a:schemeClr val="dk1"/>
          </a:fontRef>
        </p:style>
        <p:txBody>
          <a:bodyPr/>
          <a:lstStyle/>
          <a:p>
            <a:pPr marL="342900" indent="-342900">
              <a:buFont typeface="Arial" panose="020B0604020202020204" pitchFamily="34" charset="0"/>
              <a:buChar char="•"/>
            </a:pPr>
            <a:r>
              <a:rPr lang="en-US" dirty="0" smtClean="0"/>
              <a:t>Vaccination Program</a:t>
            </a:r>
          </a:p>
          <a:p>
            <a:pPr marL="342900" indent="-342900">
              <a:buFont typeface="Arial" panose="020B0604020202020204" pitchFamily="34" charset="0"/>
              <a:buChar char="•"/>
            </a:pPr>
            <a:r>
              <a:rPr lang="en-US" dirty="0" smtClean="0"/>
              <a:t>Management Practices</a:t>
            </a:r>
          </a:p>
          <a:p>
            <a:pPr marL="342900" indent="-342900">
              <a:buFont typeface="Arial" panose="020B0604020202020204" pitchFamily="34" charset="0"/>
              <a:buChar char="•"/>
            </a:pPr>
            <a:r>
              <a:rPr lang="en-US" dirty="0" smtClean="0"/>
              <a:t>Alternatives</a:t>
            </a:r>
          </a:p>
          <a:p>
            <a:pPr marL="342900" indent="-342900">
              <a:buFont typeface="Arial" panose="020B0604020202020204" pitchFamily="34" charset="0"/>
              <a:buChar char="•"/>
            </a:pPr>
            <a:r>
              <a:rPr lang="en-US" dirty="0" smtClean="0"/>
              <a:t>Nutrition</a:t>
            </a:r>
            <a:endParaRPr lang="en-US" dirty="0"/>
          </a:p>
        </p:txBody>
      </p:sp>
      <p:sp>
        <p:nvSpPr>
          <p:cNvPr id="4" name="Rectangle 3"/>
          <p:cNvSpPr/>
          <p:nvPr/>
        </p:nvSpPr>
        <p:spPr>
          <a:xfrm>
            <a:off x="1219200" y="3524422"/>
            <a:ext cx="18288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Health Concern</a:t>
            </a:r>
            <a:endParaRPr lang="en-US" dirty="0"/>
          </a:p>
        </p:txBody>
      </p:sp>
      <p:sp>
        <p:nvSpPr>
          <p:cNvPr id="5" name="Rectangle 4"/>
          <p:cNvSpPr/>
          <p:nvPr/>
        </p:nvSpPr>
        <p:spPr>
          <a:xfrm>
            <a:off x="4800600" y="28956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Prevention</a:t>
            </a:r>
            <a:endParaRPr lang="en-US" dirty="0"/>
          </a:p>
        </p:txBody>
      </p:sp>
      <p:sp>
        <p:nvSpPr>
          <p:cNvPr id="8" name="Rectangle 7"/>
          <p:cNvSpPr/>
          <p:nvPr/>
        </p:nvSpPr>
        <p:spPr>
          <a:xfrm>
            <a:off x="4800600" y="4529781"/>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Treatment</a:t>
            </a:r>
            <a:endParaRPr lang="en-US" dirty="0"/>
          </a:p>
        </p:txBody>
      </p:sp>
      <p:sp>
        <p:nvSpPr>
          <p:cNvPr id="9" name="Rectangle 8"/>
          <p:cNvSpPr/>
          <p:nvPr/>
        </p:nvSpPr>
        <p:spPr>
          <a:xfrm>
            <a:off x="8114270" y="2537254"/>
            <a:ext cx="1676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Management</a:t>
            </a:r>
            <a:endParaRPr lang="en-US" dirty="0"/>
          </a:p>
        </p:txBody>
      </p:sp>
      <p:sp>
        <p:nvSpPr>
          <p:cNvPr id="10" name="Rectangle 9"/>
          <p:cNvSpPr/>
          <p:nvPr/>
        </p:nvSpPr>
        <p:spPr>
          <a:xfrm>
            <a:off x="8114270" y="3030838"/>
            <a:ext cx="1676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Vaccination</a:t>
            </a:r>
            <a:endParaRPr lang="en-US" dirty="0"/>
          </a:p>
        </p:txBody>
      </p:sp>
      <p:sp>
        <p:nvSpPr>
          <p:cNvPr id="11" name="Rectangle 10"/>
          <p:cNvSpPr/>
          <p:nvPr/>
        </p:nvSpPr>
        <p:spPr>
          <a:xfrm>
            <a:off x="8114270" y="3524422"/>
            <a:ext cx="16764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Nutrition</a:t>
            </a:r>
            <a:endParaRPr lang="en-US" dirty="0"/>
          </a:p>
        </p:txBody>
      </p:sp>
      <p:cxnSp>
        <p:nvCxnSpPr>
          <p:cNvPr id="16" name="Straight Arrow Connector 15"/>
          <p:cNvCxnSpPr/>
          <p:nvPr/>
        </p:nvCxnSpPr>
        <p:spPr>
          <a:xfrm flipV="1">
            <a:off x="3124200" y="3238500"/>
            <a:ext cx="1600200" cy="4383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3124200" y="4432644"/>
            <a:ext cx="1600200" cy="440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124200" y="4057822"/>
            <a:ext cx="990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276600" y="3183238"/>
            <a:ext cx="838200" cy="369332"/>
          </a:xfrm>
          <a:prstGeom prst="rect">
            <a:avLst/>
          </a:prstGeom>
          <a:noFill/>
        </p:spPr>
        <p:txBody>
          <a:bodyPr wrap="square" rtlCol="0">
            <a:spAutoFit/>
          </a:bodyPr>
          <a:lstStyle/>
          <a:p>
            <a:r>
              <a:rPr lang="en-US" dirty="0" smtClean="0"/>
              <a:t>High</a:t>
            </a:r>
            <a:endParaRPr lang="en-US" dirty="0"/>
          </a:p>
        </p:txBody>
      </p:sp>
      <p:sp>
        <p:nvSpPr>
          <p:cNvPr id="22" name="TextBox 21"/>
          <p:cNvSpPr txBox="1"/>
          <p:nvPr/>
        </p:nvSpPr>
        <p:spPr>
          <a:xfrm>
            <a:off x="3341473" y="4585044"/>
            <a:ext cx="838200" cy="369332"/>
          </a:xfrm>
          <a:prstGeom prst="rect">
            <a:avLst/>
          </a:prstGeom>
          <a:noFill/>
        </p:spPr>
        <p:txBody>
          <a:bodyPr wrap="square" rtlCol="0">
            <a:spAutoFit/>
          </a:bodyPr>
          <a:lstStyle/>
          <a:p>
            <a:r>
              <a:rPr lang="en-US" dirty="0" smtClean="0"/>
              <a:t>Low</a:t>
            </a:r>
            <a:endParaRPr lang="en-US" dirty="0"/>
          </a:p>
        </p:txBody>
      </p:sp>
      <p:sp>
        <p:nvSpPr>
          <p:cNvPr id="23" name="TextBox 22"/>
          <p:cNvSpPr txBox="1"/>
          <p:nvPr/>
        </p:nvSpPr>
        <p:spPr>
          <a:xfrm>
            <a:off x="4286250" y="3917778"/>
            <a:ext cx="1504950" cy="369332"/>
          </a:xfrm>
          <a:prstGeom prst="rect">
            <a:avLst/>
          </a:prstGeom>
          <a:noFill/>
        </p:spPr>
        <p:txBody>
          <a:bodyPr wrap="square" rtlCol="0">
            <a:spAutoFit/>
          </a:bodyPr>
          <a:lstStyle/>
          <a:p>
            <a:r>
              <a:rPr lang="en-US" dirty="0" smtClean="0"/>
              <a:t>Moderate</a:t>
            </a:r>
            <a:endParaRPr lang="en-US" dirty="0"/>
          </a:p>
        </p:txBody>
      </p:sp>
      <p:sp>
        <p:nvSpPr>
          <p:cNvPr id="24" name="Up-Down Arrow 23"/>
          <p:cNvSpPr/>
          <p:nvPr/>
        </p:nvSpPr>
        <p:spPr>
          <a:xfrm>
            <a:off x="5428735" y="3676822"/>
            <a:ext cx="152400" cy="755822"/>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6858000" y="2689654"/>
            <a:ext cx="1142485" cy="341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stCxn id="5" idx="3"/>
          </p:cNvCxnSpPr>
          <p:nvPr/>
        </p:nvCxnSpPr>
        <p:spPr>
          <a:xfrm>
            <a:off x="6858000" y="3238500"/>
            <a:ext cx="114248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a:off x="6858000" y="3457661"/>
            <a:ext cx="1142485" cy="219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3794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3A: Herd Health Plan - Prevention</a:t>
            </a:r>
            <a:endParaRPr lang="en-US" b="1" dirty="0">
              <a:solidFill>
                <a:srgbClr val="C00000"/>
              </a:solidFill>
            </a:endParaRPr>
          </a:p>
        </p:txBody>
      </p:sp>
      <p:sp>
        <p:nvSpPr>
          <p:cNvPr id="3" name="Text Placeholder 2"/>
          <p:cNvSpPr>
            <a:spLocks noGrp="1"/>
          </p:cNvSpPr>
          <p:nvPr>
            <p:ph type="body" sz="quarter" idx="10"/>
          </p:nvPr>
        </p:nvSpPr>
        <p:spPr>
          <a:xfrm>
            <a:off x="683740" y="1340022"/>
            <a:ext cx="10058400" cy="4673600"/>
          </a:xfrm>
          <a:ln>
            <a:noFill/>
          </a:ln>
        </p:spPr>
        <p:style>
          <a:lnRef idx="2">
            <a:schemeClr val="accent6"/>
          </a:lnRef>
          <a:fillRef idx="1">
            <a:schemeClr val="lt1"/>
          </a:fillRef>
          <a:effectRef idx="0">
            <a:schemeClr val="accent6"/>
          </a:effectRef>
          <a:fontRef idx="minor">
            <a:schemeClr val="dk1"/>
          </a:fontRef>
        </p:style>
        <p:txBody>
          <a:bodyPr/>
          <a:lstStyle/>
          <a:p>
            <a:pPr marL="342900" indent="-342900">
              <a:buFont typeface="Arial" panose="020B0604020202020204" pitchFamily="34" charset="0"/>
              <a:buChar char="•"/>
            </a:pPr>
            <a:r>
              <a:rPr lang="en-US" dirty="0" smtClean="0"/>
              <a:t>Scours Plan</a:t>
            </a:r>
            <a:endParaRPr lang="en-US" dirty="0"/>
          </a:p>
        </p:txBody>
      </p:sp>
      <p:sp>
        <p:nvSpPr>
          <p:cNvPr id="4" name="Rectangle 3"/>
          <p:cNvSpPr/>
          <p:nvPr/>
        </p:nvSpPr>
        <p:spPr>
          <a:xfrm>
            <a:off x="1219200" y="3524422"/>
            <a:ext cx="18288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Calf Scours</a:t>
            </a:r>
            <a:endParaRPr lang="en-US" dirty="0"/>
          </a:p>
        </p:txBody>
      </p:sp>
      <p:sp>
        <p:nvSpPr>
          <p:cNvPr id="5" name="Rectangle 4"/>
          <p:cNvSpPr/>
          <p:nvPr/>
        </p:nvSpPr>
        <p:spPr>
          <a:xfrm>
            <a:off x="4800600" y="28956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Prevention</a:t>
            </a:r>
            <a:endParaRPr lang="en-US" dirty="0"/>
          </a:p>
        </p:txBody>
      </p:sp>
      <p:sp>
        <p:nvSpPr>
          <p:cNvPr id="8" name="Rectangle 7"/>
          <p:cNvSpPr/>
          <p:nvPr/>
        </p:nvSpPr>
        <p:spPr>
          <a:xfrm>
            <a:off x="4800600" y="4529781"/>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Treatment</a:t>
            </a:r>
            <a:endParaRPr lang="en-US" dirty="0"/>
          </a:p>
        </p:txBody>
      </p:sp>
      <p:sp>
        <p:nvSpPr>
          <p:cNvPr id="9" name="Rectangle 8"/>
          <p:cNvSpPr/>
          <p:nvPr/>
        </p:nvSpPr>
        <p:spPr>
          <a:xfrm>
            <a:off x="8118388" y="2537254"/>
            <a:ext cx="2697891" cy="3583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Sandhills</a:t>
            </a:r>
            <a:r>
              <a:rPr lang="en-US" dirty="0" smtClean="0"/>
              <a:t> Calving System</a:t>
            </a:r>
            <a:endParaRPr lang="en-US" dirty="0"/>
          </a:p>
        </p:txBody>
      </p:sp>
      <p:sp>
        <p:nvSpPr>
          <p:cNvPr id="10" name="Rectangle 9"/>
          <p:cNvSpPr/>
          <p:nvPr/>
        </p:nvSpPr>
        <p:spPr>
          <a:xfrm>
            <a:off x="8125596" y="3079580"/>
            <a:ext cx="2702009" cy="3219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Scour Guard Vaccine</a:t>
            </a:r>
            <a:endParaRPr lang="en-US" dirty="0"/>
          </a:p>
        </p:txBody>
      </p:sp>
      <p:sp>
        <p:nvSpPr>
          <p:cNvPr id="11" name="Rectangle 10"/>
          <p:cNvSpPr/>
          <p:nvPr/>
        </p:nvSpPr>
        <p:spPr>
          <a:xfrm>
            <a:off x="8136924" y="3552570"/>
            <a:ext cx="2679354" cy="3652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Cow Supplementation</a:t>
            </a:r>
            <a:endParaRPr lang="en-US" dirty="0"/>
          </a:p>
        </p:txBody>
      </p:sp>
      <p:cxnSp>
        <p:nvCxnSpPr>
          <p:cNvPr id="16" name="Straight Arrow Connector 15"/>
          <p:cNvCxnSpPr/>
          <p:nvPr/>
        </p:nvCxnSpPr>
        <p:spPr>
          <a:xfrm flipV="1">
            <a:off x="3124200" y="3238500"/>
            <a:ext cx="1600200" cy="4383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3124200" y="4432644"/>
            <a:ext cx="1600200" cy="440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124200" y="4057822"/>
            <a:ext cx="9906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3276600" y="3183238"/>
            <a:ext cx="838200" cy="369332"/>
          </a:xfrm>
          <a:prstGeom prst="rect">
            <a:avLst/>
          </a:prstGeom>
          <a:noFill/>
        </p:spPr>
        <p:txBody>
          <a:bodyPr wrap="square" rtlCol="0">
            <a:spAutoFit/>
          </a:bodyPr>
          <a:lstStyle/>
          <a:p>
            <a:r>
              <a:rPr lang="en-US" dirty="0" smtClean="0"/>
              <a:t>High</a:t>
            </a:r>
            <a:endParaRPr lang="en-US" dirty="0"/>
          </a:p>
        </p:txBody>
      </p:sp>
      <p:sp>
        <p:nvSpPr>
          <p:cNvPr id="22" name="TextBox 21"/>
          <p:cNvSpPr txBox="1"/>
          <p:nvPr/>
        </p:nvSpPr>
        <p:spPr>
          <a:xfrm>
            <a:off x="3341473" y="4585044"/>
            <a:ext cx="838200" cy="369332"/>
          </a:xfrm>
          <a:prstGeom prst="rect">
            <a:avLst/>
          </a:prstGeom>
          <a:noFill/>
        </p:spPr>
        <p:txBody>
          <a:bodyPr wrap="square" rtlCol="0">
            <a:spAutoFit/>
          </a:bodyPr>
          <a:lstStyle/>
          <a:p>
            <a:r>
              <a:rPr lang="en-US" dirty="0" smtClean="0"/>
              <a:t>Low</a:t>
            </a:r>
            <a:endParaRPr lang="en-US" dirty="0"/>
          </a:p>
        </p:txBody>
      </p:sp>
      <p:sp>
        <p:nvSpPr>
          <p:cNvPr id="23" name="TextBox 22"/>
          <p:cNvSpPr txBox="1"/>
          <p:nvPr/>
        </p:nvSpPr>
        <p:spPr>
          <a:xfrm>
            <a:off x="4286250" y="3917778"/>
            <a:ext cx="1504950" cy="369332"/>
          </a:xfrm>
          <a:prstGeom prst="rect">
            <a:avLst/>
          </a:prstGeom>
          <a:noFill/>
        </p:spPr>
        <p:txBody>
          <a:bodyPr wrap="square" rtlCol="0">
            <a:spAutoFit/>
          </a:bodyPr>
          <a:lstStyle/>
          <a:p>
            <a:r>
              <a:rPr lang="en-US" dirty="0" smtClean="0"/>
              <a:t>Moderate</a:t>
            </a:r>
            <a:endParaRPr lang="en-US" dirty="0"/>
          </a:p>
        </p:txBody>
      </p:sp>
      <p:sp>
        <p:nvSpPr>
          <p:cNvPr id="24" name="Up-Down Arrow 23"/>
          <p:cNvSpPr/>
          <p:nvPr/>
        </p:nvSpPr>
        <p:spPr>
          <a:xfrm>
            <a:off x="5428735" y="3676822"/>
            <a:ext cx="152400" cy="755822"/>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V="1">
            <a:off x="6858000" y="2689654"/>
            <a:ext cx="1142485" cy="341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stCxn id="5" idx="3"/>
          </p:cNvCxnSpPr>
          <p:nvPr/>
        </p:nvCxnSpPr>
        <p:spPr>
          <a:xfrm>
            <a:off x="6858000" y="3238500"/>
            <a:ext cx="114248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a:off x="6858000" y="3457661"/>
            <a:ext cx="1142485" cy="2191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7187514" y="4169545"/>
            <a:ext cx="2514600" cy="1200329"/>
          </a:xfrm>
          <a:prstGeom prst="rect">
            <a:avLst/>
          </a:prstGeom>
          <a:noFill/>
        </p:spPr>
        <p:txBody>
          <a:bodyPr wrap="square" rtlCol="0">
            <a:spAutoFit/>
          </a:bodyPr>
          <a:lstStyle/>
          <a:p>
            <a:r>
              <a:rPr lang="en-US" dirty="0" smtClean="0"/>
              <a:t>Viral</a:t>
            </a:r>
          </a:p>
          <a:p>
            <a:r>
              <a:rPr lang="en-US" dirty="0" smtClean="0"/>
              <a:t>Bacterial</a:t>
            </a:r>
          </a:p>
          <a:p>
            <a:r>
              <a:rPr lang="en-US" dirty="0" smtClean="0"/>
              <a:t>Parasites</a:t>
            </a:r>
          </a:p>
          <a:p>
            <a:r>
              <a:rPr lang="en-US" dirty="0" smtClean="0"/>
              <a:t>Yeast/Mold</a:t>
            </a:r>
            <a:endParaRPr lang="en-US" dirty="0"/>
          </a:p>
        </p:txBody>
      </p:sp>
    </p:spTree>
    <p:extLst>
      <p:ext uri="{BB962C8B-B14F-4D97-AF65-F5344CB8AC3E}">
        <p14:creationId xmlns:p14="http://schemas.microsoft.com/office/powerpoint/2010/main" val="2540622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3B: Herd Health Plan - Treatment</a:t>
            </a:r>
            <a:endParaRPr lang="en-US" b="1" dirty="0">
              <a:solidFill>
                <a:srgbClr val="C00000"/>
              </a:solidFill>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dirty="0" smtClean="0"/>
              <a:t>Proper Diagnosis &amp; Judicious Use</a:t>
            </a:r>
          </a:p>
          <a:p>
            <a:pPr marL="342900" indent="-342900">
              <a:buFont typeface="Arial" panose="020B0604020202020204" pitchFamily="34" charset="0"/>
              <a:buChar char="•"/>
            </a:pPr>
            <a:r>
              <a:rPr lang="en-US" dirty="0" smtClean="0"/>
              <a:t>Available Treatment As Labeled</a:t>
            </a:r>
          </a:p>
          <a:p>
            <a:pPr marL="342900" indent="-342900">
              <a:buFont typeface="Arial" panose="020B0604020202020204" pitchFamily="34" charset="0"/>
              <a:buChar char="•"/>
            </a:pPr>
            <a:r>
              <a:rPr lang="en-US" dirty="0" smtClean="0"/>
              <a:t>Follow Up &amp; Retreatment Plan</a:t>
            </a:r>
          </a:p>
        </p:txBody>
      </p:sp>
      <p:pic>
        <p:nvPicPr>
          <p:cNvPr id="5" name="Picture 4"/>
          <p:cNvPicPr>
            <a:picLocks noChangeAspect="1"/>
          </p:cNvPicPr>
          <p:nvPr/>
        </p:nvPicPr>
        <p:blipFill>
          <a:blip r:embed="rId2"/>
          <a:stretch>
            <a:fillRect/>
          </a:stretch>
        </p:blipFill>
        <p:spPr>
          <a:xfrm>
            <a:off x="5029201" y="3573059"/>
            <a:ext cx="5105400" cy="2506286"/>
          </a:xfrm>
          <a:prstGeom prst="rect">
            <a:avLst/>
          </a:prstGeom>
        </p:spPr>
      </p:pic>
      <p:pic>
        <p:nvPicPr>
          <p:cNvPr id="6" name="Picture 5"/>
          <p:cNvPicPr>
            <a:picLocks noChangeAspect="1"/>
          </p:cNvPicPr>
          <p:nvPr/>
        </p:nvPicPr>
        <p:blipFill>
          <a:blip r:embed="rId3"/>
          <a:stretch>
            <a:fillRect/>
          </a:stretch>
        </p:blipFill>
        <p:spPr>
          <a:xfrm>
            <a:off x="1676400" y="4227994"/>
            <a:ext cx="3517053" cy="1196416"/>
          </a:xfrm>
          <a:prstGeom prst="rect">
            <a:avLst/>
          </a:prstGeom>
        </p:spPr>
      </p:pic>
    </p:spTree>
    <p:extLst>
      <p:ext uri="{BB962C8B-B14F-4D97-AF65-F5344CB8AC3E}">
        <p14:creationId xmlns:p14="http://schemas.microsoft.com/office/powerpoint/2010/main" val="377803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208" y="4193916"/>
            <a:ext cx="2043453" cy="2023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7407" y="2292729"/>
            <a:ext cx="2354010" cy="14769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7626" y="3471019"/>
            <a:ext cx="3182111" cy="211576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684" y="586216"/>
            <a:ext cx="7671807" cy="214970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19853" y="3044872"/>
            <a:ext cx="1709209" cy="134864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2916" y="1258490"/>
            <a:ext cx="1735734" cy="115407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540" y="5158312"/>
            <a:ext cx="801686" cy="117152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6000" y="2935249"/>
            <a:ext cx="1710569" cy="2129790"/>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3091" y="4338347"/>
            <a:ext cx="1931941" cy="1541145"/>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92275" y="4088353"/>
            <a:ext cx="2030278" cy="1522708"/>
          </a:xfrm>
          <a:prstGeom prst="rect">
            <a:avLst/>
          </a:prstGeom>
        </p:spPr>
      </p:pic>
      <p:pic>
        <p:nvPicPr>
          <p:cNvPr id="15" name="Picture 14"/>
          <p:cNvPicPr>
            <a:picLocks noChangeAspect="1"/>
          </p:cNvPicPr>
          <p:nvPr/>
        </p:nvPicPr>
        <p:blipFill rotWithShape="1">
          <a:blip r:embed="rId13" cstate="print">
            <a:extLst>
              <a:ext uri="{28A0092B-C50C-407E-A947-70E740481C1C}">
                <a14:useLocalDpi xmlns:a14="http://schemas.microsoft.com/office/drawing/2010/main" val="0"/>
              </a:ext>
            </a:extLst>
          </a:blip>
          <a:srcRect l="14736" t="16892" r="12598" b="16892"/>
          <a:stretch/>
        </p:blipFill>
        <p:spPr>
          <a:xfrm>
            <a:off x="891978" y="3859614"/>
            <a:ext cx="1283295" cy="1849455"/>
          </a:xfrm>
          <a:prstGeom prst="rect">
            <a:avLst/>
          </a:prstGeom>
        </p:spPr>
      </p:pic>
      <p:pic>
        <p:nvPicPr>
          <p:cNvPr id="16" name="Picture 15"/>
          <p:cNvPicPr>
            <a:picLocks noChangeAspect="1"/>
          </p:cNvPicPr>
          <p:nvPr/>
        </p:nvPicPr>
        <p:blipFill rotWithShape="1">
          <a:blip r:embed="rId14" cstate="print">
            <a:extLst>
              <a:ext uri="{28A0092B-C50C-407E-A947-70E740481C1C}">
                <a14:useLocalDpi xmlns:a14="http://schemas.microsoft.com/office/drawing/2010/main" val="0"/>
              </a:ext>
            </a:extLst>
          </a:blip>
          <a:srcRect t="10665" b="-2668"/>
          <a:stretch/>
        </p:blipFill>
        <p:spPr>
          <a:xfrm>
            <a:off x="358605" y="2823855"/>
            <a:ext cx="1045210" cy="1282125"/>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49851" y="2876078"/>
            <a:ext cx="1575399" cy="1114267"/>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15172" y="5690546"/>
            <a:ext cx="822053" cy="631337"/>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43625" y="5740929"/>
            <a:ext cx="913515" cy="526206"/>
          </a:xfrm>
          <a:prstGeom prst="rect">
            <a:avLst/>
          </a:prstGeom>
        </p:spPr>
      </p:pic>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43128" y="532962"/>
            <a:ext cx="1693272" cy="974951"/>
          </a:xfrm>
          <a:prstGeom prst="rect">
            <a:avLst/>
          </a:prstGeom>
        </p:spPr>
      </p:pic>
    </p:spTree>
    <p:extLst>
      <p:ext uri="{BB962C8B-B14F-4D97-AF65-F5344CB8AC3E}">
        <p14:creationId xmlns:p14="http://schemas.microsoft.com/office/powerpoint/2010/main" val="219352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3B: Herd Health Plan - Treatment</a:t>
            </a:r>
            <a:endParaRPr lang="en-US" b="1" dirty="0">
              <a:solidFill>
                <a:srgbClr val="C00000"/>
              </a:solidFill>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dirty="0" smtClean="0"/>
              <a:t>Diagnosis &amp; Judicious 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2514600"/>
            <a:ext cx="2295525" cy="31718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5362" y="2528887"/>
            <a:ext cx="4191000" cy="314325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1900" r="13388"/>
          <a:stretch/>
        </p:blipFill>
        <p:spPr>
          <a:xfrm>
            <a:off x="8001000" y="2543175"/>
            <a:ext cx="3124200" cy="3143250"/>
          </a:xfrm>
          <a:prstGeom prst="rect">
            <a:avLst/>
          </a:prstGeom>
        </p:spPr>
      </p:pic>
      <p:sp>
        <p:nvSpPr>
          <p:cNvPr id="9" name="TextBox 8"/>
          <p:cNvSpPr txBox="1"/>
          <p:nvPr/>
        </p:nvSpPr>
        <p:spPr>
          <a:xfrm>
            <a:off x="965200" y="2133600"/>
            <a:ext cx="2295525" cy="381000"/>
          </a:xfrm>
          <a:prstGeom prst="rect">
            <a:avLst/>
          </a:prstGeom>
          <a:noFill/>
        </p:spPr>
        <p:txBody>
          <a:bodyPr wrap="square" rtlCol="0">
            <a:spAutoFit/>
          </a:bodyPr>
          <a:lstStyle/>
          <a:p>
            <a:pPr algn="ctr"/>
            <a:r>
              <a:rPr lang="en-US" dirty="0" smtClean="0"/>
              <a:t>Foot Rot</a:t>
            </a:r>
            <a:endParaRPr lang="en-US" dirty="0"/>
          </a:p>
        </p:txBody>
      </p:sp>
      <p:sp>
        <p:nvSpPr>
          <p:cNvPr id="10" name="TextBox 9"/>
          <p:cNvSpPr txBox="1"/>
          <p:nvPr/>
        </p:nvSpPr>
        <p:spPr>
          <a:xfrm>
            <a:off x="3535362" y="2145268"/>
            <a:ext cx="4191000" cy="383620"/>
          </a:xfrm>
          <a:prstGeom prst="rect">
            <a:avLst/>
          </a:prstGeom>
          <a:noFill/>
        </p:spPr>
        <p:txBody>
          <a:bodyPr wrap="square" rtlCol="0">
            <a:spAutoFit/>
          </a:bodyPr>
          <a:lstStyle/>
          <a:p>
            <a:pPr algn="ctr"/>
            <a:r>
              <a:rPr lang="en-US" dirty="0" smtClean="0"/>
              <a:t>Hairy Heel Warts</a:t>
            </a:r>
            <a:endParaRPr lang="en-US" dirty="0"/>
          </a:p>
        </p:txBody>
      </p:sp>
      <p:sp>
        <p:nvSpPr>
          <p:cNvPr id="11" name="TextBox 10"/>
          <p:cNvSpPr txBox="1"/>
          <p:nvPr/>
        </p:nvSpPr>
        <p:spPr>
          <a:xfrm>
            <a:off x="8026399" y="2164492"/>
            <a:ext cx="3073401" cy="369332"/>
          </a:xfrm>
          <a:prstGeom prst="rect">
            <a:avLst/>
          </a:prstGeom>
          <a:noFill/>
        </p:spPr>
        <p:txBody>
          <a:bodyPr wrap="square" rtlCol="0">
            <a:spAutoFit/>
          </a:bodyPr>
          <a:lstStyle/>
          <a:p>
            <a:pPr algn="ctr"/>
            <a:r>
              <a:rPr lang="en-US" dirty="0" smtClean="0"/>
              <a:t>Toe Abscess</a:t>
            </a:r>
            <a:endParaRPr lang="en-US" dirty="0"/>
          </a:p>
        </p:txBody>
      </p:sp>
    </p:spTree>
    <p:extLst>
      <p:ext uri="{BB962C8B-B14F-4D97-AF65-F5344CB8AC3E}">
        <p14:creationId xmlns:p14="http://schemas.microsoft.com/office/powerpoint/2010/main" val="2004779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3B: Herd Health Plan - Treatment</a:t>
            </a:r>
            <a:endParaRPr lang="en-US" b="1" dirty="0">
              <a:solidFill>
                <a:srgbClr val="C00000"/>
              </a:solidFill>
            </a:endParaRPr>
          </a:p>
        </p:txBody>
      </p:sp>
      <p:sp>
        <p:nvSpPr>
          <p:cNvPr id="3" name="Text Placeholder 2"/>
          <p:cNvSpPr>
            <a:spLocks noGrp="1"/>
          </p:cNvSpPr>
          <p:nvPr>
            <p:ph type="body" sz="quarter" idx="10"/>
          </p:nvPr>
        </p:nvSpPr>
        <p:spPr>
          <a:xfrm>
            <a:off x="627062" y="1295400"/>
            <a:ext cx="10058400" cy="524815"/>
          </a:xfrm>
        </p:spPr>
        <p:txBody>
          <a:bodyPr/>
          <a:lstStyle/>
          <a:p>
            <a:pPr marL="342900" indent="-342900">
              <a:buFont typeface="Arial" panose="020B0604020202020204" pitchFamily="34" charset="0"/>
              <a:buChar char="•"/>
            </a:pPr>
            <a:r>
              <a:rPr lang="en-US" dirty="0" smtClean="0"/>
              <a:t>Treatments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268" y="2175260"/>
            <a:ext cx="2295525" cy="31718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762" y="2189548"/>
            <a:ext cx="4191000" cy="314325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1900" r="13388"/>
          <a:stretch/>
        </p:blipFill>
        <p:spPr>
          <a:xfrm>
            <a:off x="8009731" y="2195726"/>
            <a:ext cx="3124200" cy="3143250"/>
          </a:xfrm>
          <a:prstGeom prst="rect">
            <a:avLst/>
          </a:prstGeom>
        </p:spPr>
      </p:pic>
      <p:sp>
        <p:nvSpPr>
          <p:cNvPr id="9" name="TextBox 8"/>
          <p:cNvSpPr txBox="1"/>
          <p:nvPr/>
        </p:nvSpPr>
        <p:spPr>
          <a:xfrm>
            <a:off x="933450" y="1787609"/>
            <a:ext cx="2295525" cy="381000"/>
          </a:xfrm>
          <a:prstGeom prst="rect">
            <a:avLst/>
          </a:prstGeom>
          <a:noFill/>
        </p:spPr>
        <p:txBody>
          <a:bodyPr wrap="square" rtlCol="0">
            <a:spAutoFit/>
          </a:bodyPr>
          <a:lstStyle/>
          <a:p>
            <a:pPr algn="ctr"/>
            <a:r>
              <a:rPr lang="en-US" dirty="0" smtClean="0"/>
              <a:t>Foot Rot</a:t>
            </a:r>
            <a:endParaRPr lang="en-US" dirty="0"/>
          </a:p>
        </p:txBody>
      </p:sp>
      <p:sp>
        <p:nvSpPr>
          <p:cNvPr id="10" name="TextBox 9"/>
          <p:cNvSpPr txBox="1"/>
          <p:nvPr/>
        </p:nvSpPr>
        <p:spPr>
          <a:xfrm>
            <a:off x="3535362" y="1727200"/>
            <a:ext cx="4191000" cy="383620"/>
          </a:xfrm>
          <a:prstGeom prst="rect">
            <a:avLst/>
          </a:prstGeom>
          <a:noFill/>
        </p:spPr>
        <p:txBody>
          <a:bodyPr wrap="square" rtlCol="0">
            <a:spAutoFit/>
          </a:bodyPr>
          <a:lstStyle/>
          <a:p>
            <a:pPr algn="ctr"/>
            <a:r>
              <a:rPr lang="en-US" dirty="0" smtClean="0"/>
              <a:t>Hairy Heel Warts</a:t>
            </a:r>
            <a:endParaRPr lang="en-US" dirty="0"/>
          </a:p>
        </p:txBody>
      </p:sp>
      <p:sp>
        <p:nvSpPr>
          <p:cNvPr id="11" name="TextBox 10"/>
          <p:cNvSpPr txBox="1"/>
          <p:nvPr/>
        </p:nvSpPr>
        <p:spPr>
          <a:xfrm>
            <a:off x="7978346" y="1793443"/>
            <a:ext cx="3073401" cy="369332"/>
          </a:xfrm>
          <a:prstGeom prst="rect">
            <a:avLst/>
          </a:prstGeom>
          <a:noFill/>
        </p:spPr>
        <p:txBody>
          <a:bodyPr wrap="square" rtlCol="0">
            <a:spAutoFit/>
          </a:bodyPr>
          <a:lstStyle/>
          <a:p>
            <a:pPr algn="ctr"/>
            <a:r>
              <a:rPr lang="en-US" dirty="0" smtClean="0"/>
              <a:t>Toe Abscess</a:t>
            </a:r>
            <a:endParaRPr lang="en-US" dirty="0"/>
          </a:p>
        </p:txBody>
      </p:sp>
      <p:sp>
        <p:nvSpPr>
          <p:cNvPr id="5" name="TextBox 4"/>
          <p:cNvSpPr txBox="1"/>
          <p:nvPr/>
        </p:nvSpPr>
        <p:spPr>
          <a:xfrm>
            <a:off x="1007268" y="5332798"/>
            <a:ext cx="2295525" cy="369332"/>
          </a:xfrm>
          <a:prstGeom prst="rect">
            <a:avLst/>
          </a:prstGeom>
          <a:noFill/>
        </p:spPr>
        <p:txBody>
          <a:bodyPr wrap="square" rtlCol="0">
            <a:spAutoFit/>
          </a:bodyPr>
          <a:lstStyle/>
          <a:p>
            <a:r>
              <a:rPr lang="en-US" dirty="0" smtClean="0"/>
              <a:t>Injectable Antibiotics</a:t>
            </a:r>
            <a:endParaRPr lang="en-US" dirty="0"/>
          </a:p>
        </p:txBody>
      </p:sp>
      <p:sp>
        <p:nvSpPr>
          <p:cNvPr id="6" name="TextBox 5"/>
          <p:cNvSpPr txBox="1"/>
          <p:nvPr/>
        </p:nvSpPr>
        <p:spPr>
          <a:xfrm>
            <a:off x="3560762" y="5320313"/>
            <a:ext cx="4191000" cy="369332"/>
          </a:xfrm>
          <a:prstGeom prst="rect">
            <a:avLst/>
          </a:prstGeom>
          <a:noFill/>
        </p:spPr>
        <p:txBody>
          <a:bodyPr wrap="square" rtlCol="0">
            <a:spAutoFit/>
          </a:bodyPr>
          <a:lstStyle/>
          <a:p>
            <a:pPr algn="ctr"/>
            <a:r>
              <a:rPr lang="en-US" dirty="0" smtClean="0"/>
              <a:t>Antiseptic Foot Bath Protocol</a:t>
            </a:r>
            <a:endParaRPr lang="en-US" dirty="0"/>
          </a:p>
        </p:txBody>
      </p:sp>
      <p:sp>
        <p:nvSpPr>
          <p:cNvPr id="12" name="TextBox 11"/>
          <p:cNvSpPr txBox="1"/>
          <p:nvPr/>
        </p:nvSpPr>
        <p:spPr>
          <a:xfrm>
            <a:off x="8009731" y="5320313"/>
            <a:ext cx="3124200" cy="923330"/>
          </a:xfrm>
          <a:prstGeom prst="rect">
            <a:avLst/>
          </a:prstGeom>
          <a:noFill/>
        </p:spPr>
        <p:txBody>
          <a:bodyPr wrap="square" rtlCol="0">
            <a:spAutoFit/>
          </a:bodyPr>
          <a:lstStyle/>
          <a:p>
            <a:pPr algn="ctr"/>
            <a:r>
              <a:rPr lang="en-US" dirty="0" smtClean="0"/>
              <a:t>Trim to Relieve Pressure</a:t>
            </a:r>
          </a:p>
          <a:p>
            <a:pPr algn="ctr"/>
            <a:r>
              <a:rPr lang="en-US" dirty="0" smtClean="0"/>
              <a:t>Injectable Antibiotic</a:t>
            </a:r>
          </a:p>
          <a:p>
            <a:pPr algn="ctr"/>
            <a:r>
              <a:rPr lang="en-US" dirty="0" smtClean="0"/>
              <a:t>Block Toe/Hoof</a:t>
            </a:r>
            <a:endParaRPr lang="en-US" dirty="0"/>
          </a:p>
        </p:txBody>
      </p:sp>
    </p:spTree>
    <p:extLst>
      <p:ext uri="{BB962C8B-B14F-4D97-AF65-F5344CB8AC3E}">
        <p14:creationId xmlns:p14="http://schemas.microsoft.com/office/powerpoint/2010/main" val="157126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14" y="349056"/>
            <a:ext cx="10972800" cy="1143000"/>
          </a:xfrm>
        </p:spPr>
        <p:txBody>
          <a:bodyPr/>
          <a:lstStyle/>
          <a:p>
            <a:r>
              <a:rPr lang="en-US" b="1" dirty="0" smtClean="0">
                <a:solidFill>
                  <a:srgbClr val="C00000"/>
                </a:solidFill>
              </a:rPr>
              <a:t>Compendium of Veterinary Products</a:t>
            </a:r>
            <a:endParaRPr lang="en-US" b="1" dirty="0">
              <a:solidFill>
                <a:srgbClr val="C00000"/>
              </a:solidFill>
            </a:endParaRPr>
          </a:p>
        </p:txBody>
      </p:sp>
      <p:pic>
        <p:nvPicPr>
          <p:cNvPr id="4" name="Picture 3"/>
          <p:cNvPicPr>
            <a:picLocks noChangeAspect="1"/>
          </p:cNvPicPr>
          <p:nvPr/>
        </p:nvPicPr>
        <p:blipFill>
          <a:blip r:embed="rId2"/>
          <a:stretch>
            <a:fillRect/>
          </a:stretch>
        </p:blipFill>
        <p:spPr>
          <a:xfrm>
            <a:off x="371414" y="1066800"/>
            <a:ext cx="2569237" cy="4572000"/>
          </a:xfrm>
          <a:prstGeom prst="rect">
            <a:avLst/>
          </a:prstGeom>
        </p:spPr>
      </p:pic>
      <p:pic>
        <p:nvPicPr>
          <p:cNvPr id="5" name="Picture 4"/>
          <p:cNvPicPr>
            <a:picLocks noChangeAspect="1"/>
          </p:cNvPicPr>
          <p:nvPr/>
        </p:nvPicPr>
        <p:blipFill>
          <a:blip r:embed="rId3"/>
          <a:stretch>
            <a:fillRect/>
          </a:stretch>
        </p:blipFill>
        <p:spPr>
          <a:xfrm>
            <a:off x="3122671" y="1066800"/>
            <a:ext cx="2573506" cy="4576767"/>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934362" y="1074174"/>
            <a:ext cx="2583985" cy="4594984"/>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8756532" y="1066800"/>
            <a:ext cx="2587682" cy="4594984"/>
          </a:xfrm>
          <a:prstGeom prst="rect">
            <a:avLst/>
          </a:prstGeom>
          <a:ln>
            <a:solidFill>
              <a:schemeClr val="tx1"/>
            </a:solidFill>
          </a:ln>
        </p:spPr>
      </p:pic>
      <p:sp>
        <p:nvSpPr>
          <p:cNvPr id="8" name="TextBox 7"/>
          <p:cNvSpPr txBox="1"/>
          <p:nvPr/>
        </p:nvSpPr>
        <p:spPr>
          <a:xfrm>
            <a:off x="408285" y="5638800"/>
            <a:ext cx="7629586" cy="769441"/>
          </a:xfrm>
          <a:prstGeom prst="rect">
            <a:avLst/>
          </a:prstGeom>
          <a:noFill/>
        </p:spPr>
        <p:txBody>
          <a:bodyPr wrap="square" rtlCol="0">
            <a:spAutoFit/>
          </a:bodyPr>
          <a:lstStyle/>
          <a:p>
            <a:r>
              <a:rPr lang="en-US" dirty="0" smtClean="0">
                <a:hlinkClick r:id="rId6"/>
              </a:rPr>
              <a:t>www.bayerdvm.com/education/compendium-of-vet-products/</a:t>
            </a:r>
            <a:endParaRPr lang="en-US" dirty="0" smtClean="0"/>
          </a:p>
          <a:p>
            <a:endParaRPr lang="en-US" sz="800" dirty="0"/>
          </a:p>
          <a:p>
            <a:r>
              <a:rPr lang="en-US" dirty="0" smtClean="0"/>
              <a:t>Google Play Store or Apple App Store</a:t>
            </a:r>
            <a:endParaRPr lang="en-US" dirty="0"/>
          </a:p>
        </p:txBody>
      </p:sp>
    </p:spTree>
    <p:extLst>
      <p:ext uri="{BB962C8B-B14F-4D97-AF65-F5344CB8AC3E}">
        <p14:creationId xmlns:p14="http://schemas.microsoft.com/office/powerpoint/2010/main" val="11692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Step 3C: Herd Health Plan – Follow UP</a:t>
            </a:r>
            <a:endParaRPr lang="en-US" b="1" dirty="0">
              <a:solidFill>
                <a:srgbClr val="C00000"/>
              </a:solidFill>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dirty="0" smtClean="0"/>
              <a:t>After Each Treatment</a:t>
            </a:r>
          </a:p>
          <a:p>
            <a:pPr marL="342900" indent="-342900">
              <a:buFont typeface="Arial" panose="020B0604020202020204" pitchFamily="34" charset="0"/>
              <a:buChar char="•"/>
            </a:pPr>
            <a:r>
              <a:rPr lang="en-US" dirty="0" smtClean="0"/>
              <a:t>Annually</a:t>
            </a:r>
          </a:p>
          <a:p>
            <a:pPr marL="342900" indent="-342900">
              <a:buFont typeface="Arial" panose="020B0604020202020204" pitchFamily="34" charset="0"/>
              <a:buChar char="•"/>
            </a:pPr>
            <a:r>
              <a:rPr lang="en-US" dirty="0" smtClean="0"/>
              <a:t>What Worked?</a:t>
            </a:r>
          </a:p>
          <a:p>
            <a:pPr marL="342900" indent="-342900">
              <a:buFont typeface="Arial" panose="020B0604020202020204" pitchFamily="34" charset="0"/>
              <a:buChar char="•"/>
            </a:pPr>
            <a:r>
              <a:rPr lang="en-US" dirty="0" smtClean="0"/>
              <a:t>What Didn’t Work?</a:t>
            </a:r>
          </a:p>
          <a:p>
            <a:pPr marL="342900" indent="-342900">
              <a:buFont typeface="Arial" panose="020B0604020202020204" pitchFamily="34" charset="0"/>
              <a:buChar char="•"/>
            </a:pPr>
            <a:r>
              <a:rPr lang="en-US" dirty="0" smtClean="0"/>
              <a:t>Revise Herd Health Plan with Veterinarian</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369" b="38473"/>
          <a:stretch/>
        </p:blipFill>
        <p:spPr>
          <a:xfrm>
            <a:off x="1016000" y="3994868"/>
            <a:ext cx="7848600" cy="2199986"/>
          </a:xfrm>
          <a:prstGeom prst="rect">
            <a:avLst/>
          </a:prstGeom>
        </p:spPr>
      </p:pic>
    </p:spTree>
    <p:extLst>
      <p:ext uri="{BB962C8B-B14F-4D97-AF65-F5344CB8AC3E}">
        <p14:creationId xmlns:p14="http://schemas.microsoft.com/office/powerpoint/2010/main" val="160835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Building Stewardship</a:t>
            </a:r>
            <a:endParaRPr lang="en-US" b="1" dirty="0">
              <a:solidFill>
                <a:srgbClr val="C00000"/>
              </a:solidFill>
            </a:endParaRP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dirty="0" smtClean="0"/>
              <a:t>Identify Your Team</a:t>
            </a:r>
          </a:p>
          <a:p>
            <a:pPr marL="342900" indent="-342900">
              <a:buFont typeface="Arial" panose="020B0604020202020204" pitchFamily="34" charset="0"/>
              <a:buChar char="•"/>
            </a:pPr>
            <a:r>
              <a:rPr lang="en-US" dirty="0" smtClean="0"/>
              <a:t>Develop a Production Calendar</a:t>
            </a:r>
          </a:p>
          <a:p>
            <a:pPr marL="342900" indent="-342900">
              <a:buFont typeface="Arial" panose="020B0604020202020204" pitchFamily="34" charset="0"/>
              <a:buChar char="•"/>
            </a:pPr>
            <a:r>
              <a:rPr lang="en-US" dirty="0" smtClean="0"/>
              <a:t>Determine Cattle Health Risk</a:t>
            </a:r>
          </a:p>
          <a:p>
            <a:pPr marL="342900" indent="-342900">
              <a:buFont typeface="Arial" panose="020B0604020202020204" pitchFamily="34" charset="0"/>
              <a:buChar char="•"/>
            </a:pPr>
            <a:r>
              <a:rPr lang="en-US" dirty="0" smtClean="0"/>
              <a:t>Build a Herd Health Plan</a:t>
            </a:r>
          </a:p>
          <a:p>
            <a:pPr marL="800100" lvl="1" indent="-342900">
              <a:buFont typeface="Arial" panose="020B0604020202020204" pitchFamily="34" charset="0"/>
              <a:buChar char="•"/>
            </a:pPr>
            <a:r>
              <a:rPr lang="en-US" dirty="0" smtClean="0"/>
              <a:t>Prevention</a:t>
            </a:r>
          </a:p>
          <a:p>
            <a:pPr marL="800100" lvl="1" indent="-342900">
              <a:buFont typeface="Arial" panose="020B0604020202020204" pitchFamily="34" charset="0"/>
              <a:buChar char="•"/>
            </a:pPr>
            <a:r>
              <a:rPr lang="en-US" dirty="0" smtClean="0"/>
              <a:t>Treatment</a:t>
            </a:r>
          </a:p>
          <a:p>
            <a:pPr marL="342900" indent="-342900">
              <a:buFont typeface="Arial" panose="020B0604020202020204" pitchFamily="34" charset="0"/>
              <a:buChar char="•"/>
            </a:pPr>
            <a:r>
              <a:rPr lang="en-US" dirty="0" smtClean="0"/>
              <a:t>Follow-Up</a:t>
            </a:r>
          </a:p>
          <a:p>
            <a:pPr marL="342900" indent="-342900">
              <a:buFont typeface="Arial" panose="020B0604020202020204" pitchFamily="34" charset="0"/>
              <a:buChar char="•"/>
            </a:pPr>
            <a:r>
              <a:rPr lang="en-US" dirty="0" smtClean="0"/>
              <a:t>Annual Review/Revise Herd Health Plan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6314" y="838200"/>
            <a:ext cx="5106086" cy="3395768"/>
          </a:xfrm>
          <a:prstGeom prst="rect">
            <a:avLst/>
          </a:prstGeom>
        </p:spPr>
      </p:pic>
    </p:spTree>
    <p:extLst>
      <p:ext uri="{BB962C8B-B14F-4D97-AF65-F5344CB8AC3E}">
        <p14:creationId xmlns:p14="http://schemas.microsoft.com/office/powerpoint/2010/main" val="14548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questions</a:t>
            </a:r>
            <a:endParaRPr lang="en-US" b="1" dirty="0">
              <a:solidFill>
                <a:srgbClr val="C00000"/>
              </a:solidFill>
            </a:endParaRPr>
          </a:p>
        </p:txBody>
      </p:sp>
      <p:sp>
        <p:nvSpPr>
          <p:cNvPr id="3" name="Text Placeholder 2"/>
          <p:cNvSpPr>
            <a:spLocks noGrp="1"/>
          </p:cNvSpPr>
          <p:nvPr>
            <p:ph type="body" sz="quarter" idx="10"/>
          </p:nvPr>
        </p:nvSpPr>
        <p:spPr>
          <a:xfrm>
            <a:off x="1016000" y="1498600"/>
            <a:ext cx="10058400" cy="2463800"/>
          </a:xfrm>
        </p:spPr>
        <p:txBody>
          <a:bodyPr/>
          <a:lstStyle/>
          <a:p>
            <a:pPr algn="ctr"/>
            <a:r>
              <a:rPr lang="en-US" b="1" dirty="0" smtClean="0">
                <a:solidFill>
                  <a:srgbClr val="C00000"/>
                </a:solidFill>
              </a:rPr>
              <a:t>Rob Eirich</a:t>
            </a:r>
          </a:p>
          <a:p>
            <a:pPr algn="ctr"/>
            <a:r>
              <a:rPr lang="en-US" dirty="0" smtClean="0"/>
              <a:t>Nebraska Director of Beef Quality Assurance</a:t>
            </a:r>
          </a:p>
          <a:p>
            <a:pPr algn="ctr"/>
            <a:endParaRPr lang="en-US" dirty="0"/>
          </a:p>
          <a:p>
            <a:pPr algn="ctr"/>
            <a:r>
              <a:rPr lang="en-US" dirty="0" smtClean="0"/>
              <a:t>308-632-1230</a:t>
            </a:r>
          </a:p>
          <a:p>
            <a:pPr algn="ctr"/>
            <a:r>
              <a:rPr lang="en-US" dirty="0" smtClean="0"/>
              <a:t>reirich2@unl.edu</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7667" y="479955"/>
            <a:ext cx="1993133" cy="114760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2706" b="11876"/>
          <a:stretch/>
        </p:blipFill>
        <p:spPr>
          <a:xfrm>
            <a:off x="3048000" y="3810000"/>
            <a:ext cx="6019800" cy="2632998"/>
          </a:xfrm>
          <a:prstGeom prst="rect">
            <a:avLst/>
          </a:prstGeom>
        </p:spPr>
      </p:pic>
    </p:spTree>
    <p:extLst>
      <p:ext uri="{BB962C8B-B14F-4D97-AF65-F5344CB8AC3E}">
        <p14:creationId xmlns:p14="http://schemas.microsoft.com/office/powerpoint/2010/main" val="370176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304800"/>
            <a:ext cx="7289800" cy="6168293"/>
          </a:xfrm>
          <a:prstGeom prst="rect">
            <a:avLst/>
          </a:prstGeom>
        </p:spPr>
      </p:pic>
    </p:spTree>
    <p:extLst>
      <p:ext uri="{BB962C8B-B14F-4D97-AF65-F5344CB8AC3E}">
        <p14:creationId xmlns:p14="http://schemas.microsoft.com/office/powerpoint/2010/main" val="327195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10972800" cy="1143000"/>
          </a:xfrm>
        </p:spPr>
        <p:txBody>
          <a:bodyPr/>
          <a:lstStyle/>
          <a:p>
            <a:r>
              <a:rPr lang="en-US" b="1" dirty="0" smtClean="0">
                <a:solidFill>
                  <a:srgbClr val="C00000"/>
                </a:solidFill>
              </a:rPr>
              <a:t>Factors Influencing Food Choices</a:t>
            </a:r>
            <a:endParaRPr lang="en-US" b="1" dirty="0">
              <a:solidFill>
                <a:srgbClr val="C00000"/>
              </a:solidFill>
            </a:endParaRPr>
          </a:p>
        </p:txBody>
      </p:sp>
      <p:pic>
        <p:nvPicPr>
          <p:cNvPr id="5" name="Picture 4"/>
          <p:cNvPicPr>
            <a:picLocks noChangeAspect="1"/>
          </p:cNvPicPr>
          <p:nvPr/>
        </p:nvPicPr>
        <p:blipFill>
          <a:blip r:embed="rId2"/>
          <a:stretch>
            <a:fillRect/>
          </a:stretch>
        </p:blipFill>
        <p:spPr>
          <a:xfrm>
            <a:off x="1066800" y="1295400"/>
            <a:ext cx="6182850" cy="4673600"/>
          </a:xfrm>
          <a:prstGeom prst="rect">
            <a:avLst/>
          </a:prstGeom>
        </p:spPr>
      </p:pic>
      <p:sp>
        <p:nvSpPr>
          <p:cNvPr id="3" name="Text Placeholder 2"/>
          <p:cNvSpPr>
            <a:spLocks noGrp="1"/>
          </p:cNvSpPr>
          <p:nvPr>
            <p:ph type="body" sz="quarter" idx="10"/>
          </p:nvPr>
        </p:nvSpPr>
        <p:spPr>
          <a:xfrm>
            <a:off x="7391400" y="1447799"/>
            <a:ext cx="4267200" cy="4779071"/>
          </a:xfrm>
        </p:spPr>
        <p:txBody>
          <a:bodyPr/>
          <a:lstStyle/>
          <a:p>
            <a:r>
              <a:rPr lang="en-US" u="sng" dirty="0" smtClean="0"/>
              <a:t>Top Three</a:t>
            </a:r>
          </a:p>
          <a:p>
            <a:pPr marL="342900" indent="-342900">
              <a:buFont typeface="Arial" panose="020B0604020202020204" pitchFamily="34" charset="0"/>
              <a:buChar char="•"/>
            </a:pPr>
            <a:r>
              <a:rPr lang="en-US" dirty="0" smtClean="0"/>
              <a:t>Taste (99%)</a:t>
            </a:r>
          </a:p>
          <a:p>
            <a:pPr marL="342900" indent="-342900">
              <a:buFont typeface="Arial" panose="020B0604020202020204" pitchFamily="34" charset="0"/>
              <a:buChar char="•"/>
            </a:pPr>
            <a:r>
              <a:rPr lang="en-US" dirty="0" smtClean="0"/>
              <a:t>Cost (97%)</a:t>
            </a:r>
          </a:p>
          <a:p>
            <a:pPr marL="342900" indent="-342900">
              <a:buFont typeface="Arial" panose="020B0604020202020204" pitchFamily="34" charset="0"/>
              <a:buChar char="•"/>
            </a:pPr>
            <a:r>
              <a:rPr lang="en-US" dirty="0" smtClean="0"/>
              <a:t>Nutrition (95%)</a:t>
            </a:r>
          </a:p>
          <a:p>
            <a:pPr marL="342900" indent="-342900">
              <a:buFont typeface="Arial" panose="020B0604020202020204" pitchFamily="34" charset="0"/>
              <a:buChar char="•"/>
            </a:pPr>
            <a:endParaRPr lang="en-US" dirty="0" smtClean="0"/>
          </a:p>
          <a:p>
            <a:r>
              <a:rPr lang="en-US" u="sng" dirty="0" smtClean="0"/>
              <a:t>Animal Ag Factors</a:t>
            </a:r>
            <a:endParaRPr lang="en-US" u="sng" dirty="0"/>
          </a:p>
          <a:p>
            <a:pPr marL="342900" indent="-342900">
              <a:buFont typeface="Arial" panose="020B0604020202020204" pitchFamily="34" charset="0"/>
              <a:buChar char="•"/>
            </a:pPr>
            <a:r>
              <a:rPr lang="en-US" dirty="0" smtClean="0"/>
              <a:t>Humanely Raised (70%)</a:t>
            </a:r>
          </a:p>
          <a:p>
            <a:pPr marL="342900" indent="-342900">
              <a:buFont typeface="Arial" panose="020B0604020202020204" pitchFamily="34" charset="0"/>
              <a:buChar char="•"/>
            </a:pPr>
            <a:r>
              <a:rPr lang="en-US" dirty="0" smtClean="0"/>
              <a:t>Antibiotic Free (59%)</a:t>
            </a:r>
          </a:p>
          <a:p>
            <a:pPr marL="342900" indent="-342900">
              <a:buFont typeface="Arial" panose="020B0604020202020204" pitchFamily="34" charset="0"/>
              <a:buChar char="•"/>
            </a:pPr>
            <a:r>
              <a:rPr lang="en-US" dirty="0" smtClean="0"/>
              <a:t>Certified Organic (41%)</a:t>
            </a:r>
          </a:p>
        </p:txBody>
      </p:sp>
      <p:sp>
        <p:nvSpPr>
          <p:cNvPr id="6" name="TextBox 5"/>
          <p:cNvSpPr txBox="1"/>
          <p:nvPr/>
        </p:nvSpPr>
        <p:spPr>
          <a:xfrm>
            <a:off x="990600" y="5996039"/>
            <a:ext cx="6188679" cy="230832"/>
          </a:xfrm>
          <a:prstGeom prst="rect">
            <a:avLst/>
          </a:prstGeom>
          <a:noFill/>
        </p:spPr>
        <p:txBody>
          <a:bodyPr wrap="square" rtlCol="0">
            <a:spAutoFit/>
          </a:bodyPr>
          <a:lstStyle/>
          <a:p>
            <a:r>
              <a:rPr lang="en-US" sz="900" dirty="0" smtClean="0"/>
              <a:t>2016 Nebraska Annual Social Indicators Survey, University of Nebraska-Lincoln Bureau of Sociological Research</a:t>
            </a:r>
            <a:endParaRPr lang="en-US" sz="900" dirty="0"/>
          </a:p>
        </p:txBody>
      </p:sp>
    </p:spTree>
    <p:extLst>
      <p:ext uri="{BB962C8B-B14F-4D97-AF65-F5344CB8AC3E}">
        <p14:creationId xmlns:p14="http://schemas.microsoft.com/office/powerpoint/2010/main" val="268879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Food Safety Concerns</a:t>
            </a:r>
            <a:endParaRPr lang="en-US" b="1" dirty="0">
              <a:solidFill>
                <a:srgbClr val="C00000"/>
              </a:solidFill>
            </a:endParaRPr>
          </a:p>
        </p:txBody>
      </p:sp>
      <p:pic>
        <p:nvPicPr>
          <p:cNvPr id="4" name="Picture 3"/>
          <p:cNvPicPr>
            <a:picLocks noChangeAspect="1"/>
          </p:cNvPicPr>
          <p:nvPr/>
        </p:nvPicPr>
        <p:blipFill>
          <a:blip r:embed="rId2"/>
          <a:stretch>
            <a:fillRect/>
          </a:stretch>
        </p:blipFill>
        <p:spPr>
          <a:xfrm>
            <a:off x="609600" y="1295400"/>
            <a:ext cx="6629400" cy="4757025"/>
          </a:xfrm>
          <a:prstGeom prst="rect">
            <a:avLst/>
          </a:prstGeom>
        </p:spPr>
      </p:pic>
      <p:sp>
        <p:nvSpPr>
          <p:cNvPr id="3" name="Text Placeholder 2"/>
          <p:cNvSpPr>
            <a:spLocks noGrp="1"/>
          </p:cNvSpPr>
          <p:nvPr>
            <p:ph type="body" sz="quarter" idx="10"/>
          </p:nvPr>
        </p:nvSpPr>
        <p:spPr>
          <a:xfrm>
            <a:off x="7543800" y="1524000"/>
            <a:ext cx="4343400" cy="4673600"/>
          </a:xfrm>
        </p:spPr>
        <p:txBody>
          <a:bodyPr/>
          <a:lstStyle/>
          <a:p>
            <a:pPr marL="342900" indent="-342900">
              <a:buFont typeface="Arial" panose="020B0604020202020204" pitchFamily="34" charset="0"/>
              <a:buChar char="•"/>
            </a:pPr>
            <a:r>
              <a:rPr lang="en-US" dirty="0" smtClean="0"/>
              <a:t>Foodborne Illness (93%)</a:t>
            </a:r>
          </a:p>
          <a:p>
            <a:pPr marL="342900" indent="-342900">
              <a:buFont typeface="Arial" panose="020B0604020202020204" pitchFamily="34" charset="0"/>
              <a:buChar char="•"/>
            </a:pPr>
            <a:r>
              <a:rPr lang="en-US" dirty="0" smtClean="0"/>
              <a:t>Chemicals (92%)</a:t>
            </a:r>
          </a:p>
          <a:p>
            <a:pPr marL="342900" indent="-342900">
              <a:buFont typeface="Arial" panose="020B0604020202020204" pitchFamily="34" charset="0"/>
              <a:buChar char="•"/>
            </a:pPr>
            <a:r>
              <a:rPr lang="en-US" dirty="0" smtClean="0"/>
              <a:t>Carcinogens (90%)</a:t>
            </a:r>
          </a:p>
          <a:p>
            <a:pPr marL="342900" indent="-342900">
              <a:buFont typeface="Arial" panose="020B0604020202020204" pitchFamily="34" charset="0"/>
              <a:buChar char="•"/>
            </a:pPr>
            <a:r>
              <a:rPr lang="en-US" dirty="0" smtClean="0"/>
              <a:t>Pesticides/Residues (88%)</a:t>
            </a:r>
          </a:p>
          <a:p>
            <a:pPr marL="342900" indent="-342900">
              <a:buFont typeface="Arial" panose="020B0604020202020204" pitchFamily="34" charset="0"/>
              <a:buChar char="•"/>
            </a:pPr>
            <a:r>
              <a:rPr lang="en-US" dirty="0" smtClean="0"/>
              <a:t>Additives (80%)</a:t>
            </a:r>
          </a:p>
          <a:p>
            <a:pPr marL="342900" indent="-342900">
              <a:buFont typeface="Arial" panose="020B0604020202020204" pitchFamily="34" charset="0"/>
              <a:buChar char="•"/>
            </a:pPr>
            <a:r>
              <a:rPr lang="en-US" dirty="0" smtClean="0"/>
              <a:t>Antibiotics (66%)</a:t>
            </a:r>
          </a:p>
          <a:p>
            <a:pPr marL="342900" indent="-342900">
              <a:buFont typeface="Arial" panose="020B0604020202020204" pitchFamily="34" charset="0"/>
              <a:buChar char="•"/>
            </a:pPr>
            <a:r>
              <a:rPr lang="en-US" dirty="0" smtClean="0"/>
              <a:t>Biotechnology (59%)</a:t>
            </a:r>
          </a:p>
          <a:p>
            <a:pPr marL="342900" indent="-342900">
              <a:buFont typeface="Arial" panose="020B0604020202020204" pitchFamily="34" charset="0"/>
              <a:buChar char="•"/>
            </a:pPr>
            <a:r>
              <a:rPr lang="en-US" dirty="0" smtClean="0"/>
              <a:t>Allergens (47%)</a:t>
            </a:r>
          </a:p>
          <a:p>
            <a:endParaRPr lang="en-US" dirty="0" smtClean="0"/>
          </a:p>
          <a:p>
            <a:pPr marL="342900" indent="-342900">
              <a:buFont typeface="Arial" panose="020B0604020202020204" pitchFamily="34" charset="0"/>
              <a:buChar char="•"/>
            </a:pPr>
            <a:endParaRPr lang="en-US" dirty="0"/>
          </a:p>
        </p:txBody>
      </p:sp>
      <p:sp>
        <p:nvSpPr>
          <p:cNvPr id="5" name="TextBox 4"/>
          <p:cNvSpPr txBox="1"/>
          <p:nvPr/>
        </p:nvSpPr>
        <p:spPr>
          <a:xfrm>
            <a:off x="609600" y="6082184"/>
            <a:ext cx="6188679" cy="230832"/>
          </a:xfrm>
          <a:prstGeom prst="rect">
            <a:avLst/>
          </a:prstGeom>
          <a:noFill/>
        </p:spPr>
        <p:txBody>
          <a:bodyPr wrap="square" rtlCol="0">
            <a:spAutoFit/>
          </a:bodyPr>
          <a:lstStyle/>
          <a:p>
            <a:r>
              <a:rPr lang="en-US" sz="900" dirty="0" smtClean="0"/>
              <a:t>2016 Nebraska Annual Social Indicators Survey, University of Nebraska-Lincoln Bureau of Sociological Research</a:t>
            </a:r>
            <a:endParaRPr lang="en-US" sz="900" dirty="0"/>
          </a:p>
        </p:txBody>
      </p:sp>
    </p:spTree>
    <p:extLst>
      <p:ext uri="{BB962C8B-B14F-4D97-AF65-F5344CB8AC3E}">
        <p14:creationId xmlns:p14="http://schemas.microsoft.com/office/powerpoint/2010/main" val="152289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rPr>
              <a:t>Today’s Cattle Producer</a:t>
            </a:r>
            <a:endParaRPr lang="en-US" sz="4000" b="1" dirty="0">
              <a:solidFill>
                <a:srgbClr val="C00000"/>
              </a:solidFill>
            </a:endParaRPr>
          </a:p>
        </p:txBody>
      </p:sp>
      <p:pic>
        <p:nvPicPr>
          <p:cNvPr id="4" name="Picture 3"/>
          <p:cNvPicPr>
            <a:picLocks noChangeAspect="1"/>
          </p:cNvPicPr>
          <p:nvPr/>
        </p:nvPicPr>
        <p:blipFill>
          <a:blip r:embed="rId2"/>
          <a:stretch>
            <a:fillRect/>
          </a:stretch>
        </p:blipFill>
        <p:spPr>
          <a:xfrm>
            <a:off x="2943038" y="1339641"/>
            <a:ext cx="6305923" cy="4878936"/>
          </a:xfrm>
          <a:prstGeom prst="rect">
            <a:avLst/>
          </a:prstGeom>
        </p:spPr>
      </p:pic>
      <p:sp>
        <p:nvSpPr>
          <p:cNvPr id="5" name="Left Arrow 4"/>
          <p:cNvSpPr/>
          <p:nvPr/>
        </p:nvSpPr>
        <p:spPr>
          <a:xfrm rot="10800000">
            <a:off x="1219200" y="2895601"/>
            <a:ext cx="2667000" cy="8835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756754" y="3106522"/>
            <a:ext cx="2057400" cy="461665"/>
          </a:xfrm>
          <a:prstGeom prst="rect">
            <a:avLst/>
          </a:prstGeom>
          <a:noFill/>
        </p:spPr>
        <p:txBody>
          <a:bodyPr wrap="square" rtlCol="0">
            <a:spAutoFit/>
          </a:bodyPr>
          <a:lstStyle/>
          <a:p>
            <a:r>
              <a:rPr lang="en-US" sz="2400" b="1" dirty="0" smtClean="0">
                <a:solidFill>
                  <a:schemeClr val="bg1"/>
                </a:solidFill>
              </a:rPr>
              <a:t>Blind Spot</a:t>
            </a:r>
            <a:endParaRPr lang="en-US" sz="2400" b="1" dirty="0">
              <a:solidFill>
                <a:schemeClr val="bg1"/>
              </a:solidFill>
            </a:endParaRPr>
          </a:p>
        </p:txBody>
      </p:sp>
    </p:spTree>
    <p:extLst>
      <p:ext uri="{BB962C8B-B14F-4D97-AF65-F5344CB8AC3E}">
        <p14:creationId xmlns:p14="http://schemas.microsoft.com/office/powerpoint/2010/main" val="180225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C00000"/>
                </a:solidFill>
              </a:rPr>
              <a:t>Stewardship</a:t>
            </a:r>
            <a:endParaRPr lang="en-US" sz="4000" b="1" dirty="0">
              <a:solidFill>
                <a:srgbClr val="C00000"/>
              </a:solidFill>
            </a:endParaRPr>
          </a:p>
        </p:txBody>
      </p:sp>
      <p:sp>
        <p:nvSpPr>
          <p:cNvPr id="6" name="Text Placeholder 5"/>
          <p:cNvSpPr>
            <a:spLocks noGrp="1"/>
          </p:cNvSpPr>
          <p:nvPr>
            <p:ph type="body" sz="quarter" idx="10"/>
          </p:nvPr>
        </p:nvSpPr>
        <p:spPr/>
        <p:txBody>
          <a:bodyPr/>
          <a:lstStyle/>
          <a:p>
            <a:pPr marL="342900" indent="-342900">
              <a:buFont typeface="Arial"/>
              <a:buChar char="•"/>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906" y="2810739"/>
            <a:ext cx="9820894" cy="2479373"/>
          </a:xfrm>
          <a:prstGeom prst="rect">
            <a:avLst/>
          </a:prstGeom>
          <a:ln w="1905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3343894" cy="1323625"/>
          </a:xfrm>
          <a:prstGeom prst="rect">
            <a:avLst/>
          </a:prstGeom>
        </p:spPr>
      </p:pic>
    </p:spTree>
    <p:extLst>
      <p:ext uri="{BB962C8B-B14F-4D97-AF65-F5344CB8AC3E}">
        <p14:creationId xmlns:p14="http://schemas.microsoft.com/office/powerpoint/2010/main" val="1893778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rPr>
              <a:t>Herd Health Plan</a:t>
            </a:r>
            <a:endParaRPr lang="en-US" sz="4000" b="1" dirty="0">
              <a:solidFill>
                <a:srgbClr val="C00000"/>
              </a:solidFill>
            </a:endParaRPr>
          </a:p>
        </p:txBody>
      </p:sp>
      <p:sp>
        <p:nvSpPr>
          <p:cNvPr id="3" name="Text Placeholder 2"/>
          <p:cNvSpPr>
            <a:spLocks noGrp="1"/>
          </p:cNvSpPr>
          <p:nvPr>
            <p:ph type="body" sz="quarter" idx="10"/>
          </p:nvPr>
        </p:nvSpPr>
        <p:spPr>
          <a:xfrm>
            <a:off x="1016000" y="1498600"/>
            <a:ext cx="10058400" cy="4292600"/>
          </a:xfrm>
        </p:spPr>
        <p:txBody>
          <a:bodyPr/>
          <a:lstStyle/>
          <a:p>
            <a:pPr marL="342900" indent="-342900">
              <a:buFont typeface="Arial" panose="020B0604020202020204" pitchFamily="34" charset="0"/>
              <a:buChar char="•"/>
            </a:pPr>
            <a:r>
              <a:rPr lang="en-US" dirty="0"/>
              <a:t>A</a:t>
            </a:r>
            <a:r>
              <a:rPr lang="en-US" dirty="0" smtClean="0"/>
              <a:t> </a:t>
            </a:r>
            <a:r>
              <a:rPr lang="en-US" dirty="0"/>
              <a:t>planned animal-health and production-management program that uses a combination of regularly scheduled veterinary activities and good herd management designed to optimize animal health and productivity (Blood, </a:t>
            </a:r>
            <a:r>
              <a:rPr lang="en-US" dirty="0" smtClean="0"/>
              <a:t>1979)</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Principles of these programs may include pregnancy diagnosis, bull breeding soundness evaluations, consulting on vaccination and treatment programs, becoming involved in biosecurity and food safety issues, and it may also involve organizing and reviewing a recordkeeping system (Campbell &amp; </a:t>
            </a:r>
            <a:r>
              <a:rPr lang="en-US" dirty="0" err="1"/>
              <a:t>Jelenski</a:t>
            </a:r>
            <a:r>
              <a:rPr lang="en-US" dirty="0"/>
              <a:t>, 2006)</a:t>
            </a:r>
          </a:p>
        </p:txBody>
      </p:sp>
    </p:spTree>
    <p:extLst>
      <p:ext uri="{BB962C8B-B14F-4D97-AF65-F5344CB8AC3E}">
        <p14:creationId xmlns:p14="http://schemas.microsoft.com/office/powerpoint/2010/main" val="260141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C00000"/>
                </a:solidFill>
              </a:rPr>
              <a:t>Herd Health Plan</a:t>
            </a:r>
            <a:endParaRPr lang="en-US" sz="4000" b="1" dirty="0">
              <a:solidFill>
                <a:srgbClr val="C00000"/>
              </a:solidFill>
            </a:endParaRPr>
          </a:p>
        </p:txBody>
      </p:sp>
      <p:sp>
        <p:nvSpPr>
          <p:cNvPr id="3" name="Text Placeholder 2"/>
          <p:cNvSpPr>
            <a:spLocks noGrp="1"/>
          </p:cNvSpPr>
          <p:nvPr>
            <p:ph type="body" sz="quarter" idx="10"/>
          </p:nvPr>
        </p:nvSpPr>
        <p:spPr>
          <a:xfrm>
            <a:off x="1016000" y="1498600"/>
            <a:ext cx="10058400" cy="4292600"/>
          </a:xfrm>
        </p:spPr>
        <p:txBody>
          <a:bodyPr/>
          <a:lstStyle/>
          <a:p>
            <a:pPr marL="342900" indent="-342900">
              <a:buFont typeface="Arial" panose="020B0604020202020204" pitchFamily="34" charset="0"/>
              <a:buChar char="•"/>
            </a:pPr>
            <a:r>
              <a:rPr lang="en-US" sz="3200" b="1" dirty="0" smtClean="0"/>
              <a:t>Elements</a:t>
            </a:r>
          </a:p>
          <a:p>
            <a:pPr marL="800100" lvl="1" indent="-342900">
              <a:buFont typeface="Arial" panose="020B0604020202020204" pitchFamily="34" charset="0"/>
              <a:buChar char="•"/>
            </a:pPr>
            <a:r>
              <a:rPr lang="en-US" dirty="0" smtClean="0"/>
              <a:t>Identify Herd Production &amp; Health Risks and Pressures</a:t>
            </a:r>
          </a:p>
          <a:p>
            <a:pPr marL="800100" lvl="1" indent="-342900">
              <a:buFont typeface="Arial" panose="020B0604020202020204" pitchFamily="34" charset="0"/>
              <a:buChar char="•"/>
            </a:pPr>
            <a:r>
              <a:rPr lang="en-US" dirty="0" smtClean="0"/>
              <a:t>Develop Core Preventative Plan</a:t>
            </a:r>
          </a:p>
          <a:p>
            <a:pPr marL="800100" lvl="1" indent="-342900">
              <a:buFont typeface="Arial" panose="020B0604020202020204" pitchFamily="34" charset="0"/>
              <a:buChar char="•"/>
            </a:pPr>
            <a:r>
              <a:rPr lang="en-US" dirty="0" smtClean="0"/>
              <a:t>Know Early Detection Signs </a:t>
            </a:r>
          </a:p>
          <a:p>
            <a:pPr marL="800100" lvl="1" indent="-342900">
              <a:buFont typeface="Arial" panose="020B0604020202020204" pitchFamily="34" charset="0"/>
              <a:buChar char="•"/>
            </a:pPr>
            <a:r>
              <a:rPr lang="en-US" dirty="0" smtClean="0"/>
              <a:t>Proper Diagnosis</a:t>
            </a:r>
          </a:p>
          <a:p>
            <a:pPr marL="800100" lvl="1" indent="-342900">
              <a:buFont typeface="Arial" panose="020B0604020202020204" pitchFamily="34" charset="0"/>
              <a:buChar char="•"/>
            </a:pPr>
            <a:r>
              <a:rPr lang="en-US" dirty="0" smtClean="0"/>
              <a:t>Develop Treatment Protocol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895600"/>
            <a:ext cx="3886200" cy="2582496"/>
          </a:xfrm>
          <a:prstGeom prst="rect">
            <a:avLst/>
          </a:prstGeom>
        </p:spPr>
      </p:pic>
    </p:spTree>
    <p:extLst>
      <p:ext uri="{BB962C8B-B14F-4D97-AF65-F5344CB8AC3E}">
        <p14:creationId xmlns:p14="http://schemas.microsoft.com/office/powerpoint/2010/main" val="42516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0AD9818-7B26-B944-A442-02BDC7620F32}" vid="{F1543E9B-C25D-4B43-BDE6-0F67CCE22E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 Template 1</Template>
  <TotalTime>418</TotalTime>
  <Words>565</Words>
  <Application>Microsoft Office PowerPoint</Application>
  <PresentationFormat>Widescreen</PresentationFormat>
  <Paragraphs>176</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Minion</vt:lpstr>
      <vt:lpstr>URW Grotesk Medium</vt:lpstr>
      <vt:lpstr>Office Theme</vt:lpstr>
      <vt:lpstr>Building Stewardship through Your herd health plan  Rob Eirich Nebraska Director of BQA &amp; Extension Educator</vt:lpstr>
      <vt:lpstr>PowerPoint Presentation</vt:lpstr>
      <vt:lpstr>PowerPoint Presentation</vt:lpstr>
      <vt:lpstr>Factors Influencing Food Choices</vt:lpstr>
      <vt:lpstr>Food Safety Concerns</vt:lpstr>
      <vt:lpstr>Today’s Cattle Producer</vt:lpstr>
      <vt:lpstr>Stewardship</vt:lpstr>
      <vt:lpstr>Herd Health Plan</vt:lpstr>
      <vt:lpstr>Herd Health Plan</vt:lpstr>
      <vt:lpstr>our Operation, Our Herd </vt:lpstr>
      <vt:lpstr>Step 1: The Team</vt:lpstr>
      <vt:lpstr>Step 2: Production Calendar</vt:lpstr>
      <vt:lpstr>PowerPoint Presentation</vt:lpstr>
      <vt:lpstr>PowerPoint Presentation</vt:lpstr>
      <vt:lpstr>Step 3: Herd Health Plan</vt:lpstr>
      <vt:lpstr>Example: Pink Eye</vt:lpstr>
      <vt:lpstr>Step 3A: Herd Health Plan - Prevention</vt:lpstr>
      <vt:lpstr>Step 3A: Herd Health Plan - Prevention</vt:lpstr>
      <vt:lpstr>Step 3B: Herd Health Plan - Treatment</vt:lpstr>
      <vt:lpstr>Step 3B: Herd Health Plan - Treatment</vt:lpstr>
      <vt:lpstr>Step 3B: Herd Health Plan - Treatment</vt:lpstr>
      <vt:lpstr>Compendium of Veterinary Products</vt:lpstr>
      <vt:lpstr>Step 3C: Herd Health Plan – Follow UP</vt:lpstr>
      <vt:lpstr>Building Stewardship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Rob Eirich</cp:lastModifiedBy>
  <cp:revision>42</cp:revision>
  <cp:lastPrinted>2019-02-18T19:03:32Z</cp:lastPrinted>
  <dcterms:created xsi:type="dcterms:W3CDTF">2016-07-11T20:42:47Z</dcterms:created>
  <dcterms:modified xsi:type="dcterms:W3CDTF">2019-02-21T16:03:07Z</dcterms:modified>
</cp:coreProperties>
</file>