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9"/>
  </p:notesMasterIdLst>
  <p:sldIdLst>
    <p:sldId id="278" r:id="rId2"/>
    <p:sldId id="279" r:id="rId3"/>
    <p:sldId id="281" r:id="rId4"/>
    <p:sldId id="257" r:id="rId5"/>
    <p:sldId id="260" r:id="rId6"/>
    <p:sldId id="258" r:id="rId7"/>
    <p:sldId id="273" r:id="rId8"/>
    <p:sldId id="276" r:id="rId9"/>
    <p:sldId id="284" r:id="rId10"/>
    <p:sldId id="282" r:id="rId11"/>
    <p:sldId id="280" r:id="rId12"/>
    <p:sldId id="296" r:id="rId13"/>
    <p:sldId id="265" r:id="rId14"/>
    <p:sldId id="272" r:id="rId15"/>
    <p:sldId id="275" r:id="rId16"/>
    <p:sldId id="267" r:id="rId17"/>
    <p:sldId id="286" r:id="rId18"/>
    <p:sldId id="287" r:id="rId19"/>
    <p:sldId id="288" r:id="rId20"/>
    <p:sldId id="289" r:id="rId21"/>
    <p:sldId id="291" r:id="rId22"/>
    <p:sldId id="292" r:id="rId23"/>
    <p:sldId id="293" r:id="rId24"/>
    <p:sldId id="297" r:id="rId25"/>
    <p:sldId id="266" r:id="rId26"/>
    <p:sldId id="269" r:id="rId27"/>
    <p:sldId id="268" r:id="rId2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586" autoAdjust="0"/>
  </p:normalViewPr>
  <p:slideViewPr>
    <p:cSldViewPr snapToGrid="0">
      <p:cViewPr varScale="1">
        <p:scale>
          <a:sx n="109" d="100"/>
          <a:sy n="109" d="100"/>
        </p:scale>
        <p:origin x="120" y="132"/>
      </p:cViewPr>
      <p:guideLst/>
    </p:cSldViewPr>
  </p:slideViewPr>
  <p:outlineViewPr>
    <p:cViewPr>
      <p:scale>
        <a:sx n="33" d="100"/>
        <a:sy n="33" d="100"/>
      </p:scale>
      <p:origin x="0" y="-2154"/>
    </p:cViewPr>
  </p:outlineViewPr>
  <p:notesTextViewPr>
    <p:cViewPr>
      <p:scale>
        <a:sx n="1" d="1"/>
        <a:sy n="1" d="1"/>
      </p:scale>
      <p:origin x="0" y="0"/>
    </p:cViewPr>
  </p:notesTextViewPr>
  <p:notesViewPr>
    <p:cSldViewPr snapToGrid="0">
      <p:cViewPr varScale="1">
        <p:scale>
          <a:sx n="91" d="100"/>
          <a:sy n="91" d="100"/>
        </p:scale>
        <p:origin x="3708"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B3C051E-424E-46A5-8135-883A1AB1AA0D}" type="datetimeFigureOut">
              <a:rPr lang="en-US" smtClean="0"/>
              <a:t>2/9/2019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36B6BB8-D317-48EF-8143-F211BD0236F8}" type="slidenum">
              <a:rPr lang="en-US" smtClean="0"/>
              <a:t>‹#›</a:t>
            </a:fld>
            <a:endParaRPr lang="en-US"/>
          </a:p>
        </p:txBody>
      </p:sp>
    </p:spTree>
    <p:extLst>
      <p:ext uri="{BB962C8B-B14F-4D97-AF65-F5344CB8AC3E}">
        <p14:creationId xmlns:p14="http://schemas.microsoft.com/office/powerpoint/2010/main" val="3295604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6B6BB8-D317-48EF-8143-F211BD0236F8}" type="slidenum">
              <a:rPr lang="en-US" smtClean="0"/>
              <a:t>1</a:t>
            </a:fld>
            <a:endParaRPr lang="en-US"/>
          </a:p>
        </p:txBody>
      </p:sp>
    </p:spTree>
    <p:extLst>
      <p:ext uri="{BB962C8B-B14F-4D97-AF65-F5344CB8AC3E}">
        <p14:creationId xmlns:p14="http://schemas.microsoft.com/office/powerpoint/2010/main" val="3133790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6B6BB8-D317-48EF-8143-F211BD0236F8}" type="slidenum">
              <a:rPr lang="en-US" smtClean="0"/>
              <a:t>16</a:t>
            </a:fld>
            <a:endParaRPr lang="en-US"/>
          </a:p>
        </p:txBody>
      </p:sp>
    </p:spTree>
    <p:extLst>
      <p:ext uri="{BB962C8B-B14F-4D97-AF65-F5344CB8AC3E}">
        <p14:creationId xmlns:p14="http://schemas.microsoft.com/office/powerpoint/2010/main" val="4170356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6B6BB8-D317-48EF-8143-F211BD0236F8}" type="slidenum">
              <a:rPr lang="en-US" smtClean="0"/>
              <a:t>25</a:t>
            </a:fld>
            <a:endParaRPr lang="en-US"/>
          </a:p>
        </p:txBody>
      </p:sp>
    </p:spTree>
    <p:extLst>
      <p:ext uri="{BB962C8B-B14F-4D97-AF65-F5344CB8AC3E}">
        <p14:creationId xmlns:p14="http://schemas.microsoft.com/office/powerpoint/2010/main" val="783119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6B6BB8-D317-48EF-8143-F211BD0236F8}" type="slidenum">
              <a:rPr lang="en-US" smtClean="0"/>
              <a:t>26</a:t>
            </a:fld>
            <a:endParaRPr lang="en-US"/>
          </a:p>
        </p:txBody>
      </p:sp>
    </p:spTree>
    <p:extLst>
      <p:ext uri="{BB962C8B-B14F-4D97-AF65-F5344CB8AC3E}">
        <p14:creationId xmlns:p14="http://schemas.microsoft.com/office/powerpoint/2010/main" val="2102709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6B6BB8-D317-48EF-8143-F211BD0236F8}" type="slidenum">
              <a:rPr lang="en-US" smtClean="0"/>
              <a:t>27</a:t>
            </a:fld>
            <a:endParaRPr lang="en-US"/>
          </a:p>
        </p:txBody>
      </p:sp>
    </p:spTree>
    <p:extLst>
      <p:ext uri="{BB962C8B-B14F-4D97-AF65-F5344CB8AC3E}">
        <p14:creationId xmlns:p14="http://schemas.microsoft.com/office/powerpoint/2010/main" val="3014611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evident when you look at the types of soil which have developed in two contrasting places like Eastern and Western Ne, or if you compare the productivity of similar soils located only 100 miles apart.</a:t>
            </a:r>
            <a:endParaRPr lang="en-US" dirty="0"/>
          </a:p>
        </p:txBody>
      </p:sp>
      <p:sp>
        <p:nvSpPr>
          <p:cNvPr id="4" name="Slide Number Placeholder 3"/>
          <p:cNvSpPr>
            <a:spLocks noGrp="1"/>
          </p:cNvSpPr>
          <p:nvPr>
            <p:ph type="sldNum" sz="quarter" idx="10"/>
          </p:nvPr>
        </p:nvSpPr>
        <p:spPr/>
        <p:txBody>
          <a:bodyPr/>
          <a:lstStyle/>
          <a:p>
            <a:fld id="{D36B6BB8-D317-48EF-8143-F211BD0236F8}" type="slidenum">
              <a:rPr lang="en-US" smtClean="0"/>
              <a:t>4</a:t>
            </a:fld>
            <a:endParaRPr lang="en-US"/>
          </a:p>
        </p:txBody>
      </p:sp>
    </p:spTree>
    <p:extLst>
      <p:ext uri="{BB962C8B-B14F-4D97-AF65-F5344CB8AC3E}">
        <p14:creationId xmlns:p14="http://schemas.microsoft.com/office/powerpoint/2010/main" val="3136677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Key Points *:  </a:t>
            </a:r>
          </a:p>
          <a:p>
            <a:pPr marL="465887" lvl="1"/>
            <a:r>
              <a:rPr lang="en-US" sz="2200" dirty="0"/>
              <a:t>*Instead of responding to prevent or stop “Bad” things, do something to cause “good” things!</a:t>
            </a:r>
          </a:p>
          <a:p>
            <a:pPr marL="465887" lvl="1"/>
            <a:r>
              <a:rPr lang="en-US" sz="2000" dirty="0"/>
              <a:t>*Learn from the natural system and utilize natural solutions.</a:t>
            </a:r>
            <a:endParaRPr lang="en-US" dirty="0"/>
          </a:p>
        </p:txBody>
      </p:sp>
      <p:sp>
        <p:nvSpPr>
          <p:cNvPr id="4" name="Slide Number Placeholder 3"/>
          <p:cNvSpPr>
            <a:spLocks noGrp="1"/>
          </p:cNvSpPr>
          <p:nvPr>
            <p:ph type="sldNum" sz="quarter" idx="10"/>
          </p:nvPr>
        </p:nvSpPr>
        <p:spPr/>
        <p:txBody>
          <a:bodyPr/>
          <a:lstStyle/>
          <a:p>
            <a:fld id="{D36B6BB8-D317-48EF-8143-F211BD0236F8}" type="slidenum">
              <a:rPr lang="en-US" smtClean="0"/>
              <a:t>5</a:t>
            </a:fld>
            <a:endParaRPr lang="en-US"/>
          </a:p>
        </p:txBody>
      </p:sp>
    </p:spTree>
    <p:extLst>
      <p:ext uri="{BB962C8B-B14F-4D97-AF65-F5344CB8AC3E}">
        <p14:creationId xmlns:p14="http://schemas.microsoft.com/office/powerpoint/2010/main" val="1109155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Just like in your body, by doing the right thing consistently, results accumulate!</a:t>
            </a:r>
          </a:p>
          <a:p>
            <a:pPr defTabSz="931774"/>
            <a:endParaRPr lang="en-US" dirty="0"/>
          </a:p>
          <a:p>
            <a:pPr defTabSz="931774"/>
            <a:r>
              <a:rPr lang="en-US" dirty="0"/>
              <a:t>These pictures show a soil slice from a continuous silage field.  There were compaction layers every 2 inches like an accordion.  This field had a 2% slope and had water erosion down every tire track.  This is the first year of cover crops.  I could see root growth resistance at each compaction layer but penetration did occur.  </a:t>
            </a:r>
          </a:p>
          <a:p>
            <a:pPr defTabSz="931774"/>
            <a:endParaRPr lang="en-US" dirty="0"/>
          </a:p>
          <a:p>
            <a:pPr defTabSz="931774"/>
            <a:r>
              <a:rPr lang="en-US" dirty="0"/>
              <a:t>Next slide is the same field as these pictures.</a:t>
            </a:r>
          </a:p>
        </p:txBody>
      </p:sp>
      <p:sp>
        <p:nvSpPr>
          <p:cNvPr id="4" name="Slide Number Placeholder 3"/>
          <p:cNvSpPr>
            <a:spLocks noGrp="1"/>
          </p:cNvSpPr>
          <p:nvPr>
            <p:ph type="sldNum" sz="quarter" idx="10"/>
          </p:nvPr>
        </p:nvSpPr>
        <p:spPr/>
        <p:txBody>
          <a:bodyPr/>
          <a:lstStyle/>
          <a:p>
            <a:fld id="{D36B6BB8-D317-48EF-8143-F211BD0236F8}" type="slidenum">
              <a:rPr lang="en-US" smtClean="0"/>
              <a:t>6</a:t>
            </a:fld>
            <a:endParaRPr lang="en-US"/>
          </a:p>
        </p:txBody>
      </p:sp>
    </p:spTree>
    <p:extLst>
      <p:ext uri="{BB962C8B-B14F-4D97-AF65-F5344CB8AC3E}">
        <p14:creationId xmlns:p14="http://schemas.microsoft.com/office/powerpoint/2010/main" val="85327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high blood pressure and your heart is working too hard, you are not considered healthy.</a:t>
            </a:r>
          </a:p>
          <a:p>
            <a:endParaRPr lang="en-US" dirty="0"/>
          </a:p>
        </p:txBody>
      </p:sp>
      <p:sp>
        <p:nvSpPr>
          <p:cNvPr id="4" name="Slide Number Placeholder 3"/>
          <p:cNvSpPr>
            <a:spLocks noGrp="1"/>
          </p:cNvSpPr>
          <p:nvPr>
            <p:ph type="sldNum" sz="quarter" idx="10"/>
          </p:nvPr>
        </p:nvSpPr>
        <p:spPr/>
        <p:txBody>
          <a:bodyPr/>
          <a:lstStyle/>
          <a:p>
            <a:fld id="{D36B6BB8-D317-48EF-8143-F211BD0236F8}" type="slidenum">
              <a:rPr lang="en-US" smtClean="0"/>
              <a:t>7</a:t>
            </a:fld>
            <a:endParaRPr lang="en-US"/>
          </a:p>
        </p:txBody>
      </p:sp>
    </p:spTree>
    <p:extLst>
      <p:ext uri="{BB962C8B-B14F-4D97-AF65-F5344CB8AC3E}">
        <p14:creationId xmlns:p14="http://schemas.microsoft.com/office/powerpoint/2010/main" val="2701480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Creative planning and enterprise budgeting should be used to analyze your system for key opportunities in time and place.</a:t>
            </a:r>
          </a:p>
        </p:txBody>
      </p:sp>
      <p:sp>
        <p:nvSpPr>
          <p:cNvPr id="4" name="Slide Number Placeholder 3"/>
          <p:cNvSpPr>
            <a:spLocks noGrp="1"/>
          </p:cNvSpPr>
          <p:nvPr>
            <p:ph type="sldNum" sz="quarter" idx="10"/>
          </p:nvPr>
        </p:nvSpPr>
        <p:spPr/>
        <p:txBody>
          <a:bodyPr/>
          <a:lstStyle/>
          <a:p>
            <a:fld id="{D36B6BB8-D317-48EF-8143-F211BD0236F8}" type="slidenum">
              <a:rPr lang="en-US" smtClean="0"/>
              <a:t>8</a:t>
            </a:fld>
            <a:endParaRPr lang="en-US"/>
          </a:p>
        </p:txBody>
      </p:sp>
    </p:spTree>
    <p:extLst>
      <p:ext uri="{BB962C8B-B14F-4D97-AF65-F5344CB8AC3E}">
        <p14:creationId xmlns:p14="http://schemas.microsoft.com/office/powerpoint/2010/main" val="828246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 many</a:t>
            </a:r>
            <a:r>
              <a:rPr lang="en-US" baseline="0" dirty="0"/>
              <a:t> concerns or problems cover crops potentially address.  Use the cover crop tool to fix the specific set of issues you have.  Find out how it works for you.</a:t>
            </a:r>
            <a:endParaRPr lang="en-US" dirty="0"/>
          </a:p>
        </p:txBody>
      </p:sp>
      <p:sp>
        <p:nvSpPr>
          <p:cNvPr id="4" name="Slide Number Placeholder 3"/>
          <p:cNvSpPr>
            <a:spLocks noGrp="1"/>
          </p:cNvSpPr>
          <p:nvPr>
            <p:ph type="sldNum" sz="quarter" idx="10"/>
          </p:nvPr>
        </p:nvSpPr>
        <p:spPr/>
        <p:txBody>
          <a:bodyPr/>
          <a:lstStyle/>
          <a:p>
            <a:fld id="{D36B6BB8-D317-48EF-8143-F211BD0236F8}" type="slidenum">
              <a:rPr lang="en-US" smtClean="0"/>
              <a:t>13</a:t>
            </a:fld>
            <a:endParaRPr lang="en-US"/>
          </a:p>
        </p:txBody>
      </p:sp>
    </p:spTree>
    <p:extLst>
      <p:ext uri="{BB962C8B-B14F-4D97-AF65-F5344CB8AC3E}">
        <p14:creationId xmlns:p14="http://schemas.microsoft.com/office/powerpoint/2010/main" val="2277658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crop aerial planted in popcorn.</a:t>
            </a:r>
            <a:r>
              <a:rPr lang="en-US" baseline="0" dirty="0"/>
              <a:t>   Forage Production Sampling to set a stocking rate.  Kind and class of animal and timing matter.  Grazing management is Key.</a:t>
            </a:r>
            <a:endParaRPr lang="en-US" dirty="0"/>
          </a:p>
        </p:txBody>
      </p:sp>
      <p:sp>
        <p:nvSpPr>
          <p:cNvPr id="4" name="Slide Number Placeholder 3"/>
          <p:cNvSpPr>
            <a:spLocks noGrp="1"/>
          </p:cNvSpPr>
          <p:nvPr>
            <p:ph type="sldNum" sz="quarter" idx="10"/>
          </p:nvPr>
        </p:nvSpPr>
        <p:spPr/>
        <p:txBody>
          <a:bodyPr/>
          <a:lstStyle/>
          <a:p>
            <a:fld id="{D36B6BB8-D317-48EF-8143-F211BD0236F8}" type="slidenum">
              <a:rPr lang="en-US" smtClean="0"/>
              <a:t>14</a:t>
            </a:fld>
            <a:endParaRPr lang="en-US"/>
          </a:p>
        </p:txBody>
      </p:sp>
    </p:spTree>
    <p:extLst>
      <p:ext uri="{BB962C8B-B14F-4D97-AF65-F5344CB8AC3E}">
        <p14:creationId xmlns:p14="http://schemas.microsoft.com/office/powerpoint/2010/main" val="2873382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220 </a:t>
            </a:r>
            <a:r>
              <a:rPr lang="en-US" dirty="0" err="1"/>
              <a:t>bu</a:t>
            </a:r>
            <a:r>
              <a:rPr lang="en-US" dirty="0"/>
              <a:t> corn = 3520/.50 and 1 cow eats 990 pounds per month.  So that’s 1.7 cows per acre per month.  Add any green cover crop and it increase utilization of stalks and adds dry matter.</a:t>
            </a:r>
          </a:p>
        </p:txBody>
      </p:sp>
      <p:sp>
        <p:nvSpPr>
          <p:cNvPr id="4" name="Slide Number Placeholder 3"/>
          <p:cNvSpPr>
            <a:spLocks noGrp="1"/>
          </p:cNvSpPr>
          <p:nvPr>
            <p:ph type="sldNum" sz="quarter" idx="10"/>
          </p:nvPr>
        </p:nvSpPr>
        <p:spPr/>
        <p:txBody>
          <a:bodyPr/>
          <a:lstStyle/>
          <a:p>
            <a:fld id="{D36B6BB8-D317-48EF-8143-F211BD0236F8}" type="slidenum">
              <a:rPr lang="en-US" smtClean="0"/>
              <a:t>15</a:t>
            </a:fld>
            <a:endParaRPr lang="en-US"/>
          </a:p>
        </p:txBody>
      </p:sp>
    </p:spTree>
    <p:extLst>
      <p:ext uri="{BB962C8B-B14F-4D97-AF65-F5344CB8AC3E}">
        <p14:creationId xmlns:p14="http://schemas.microsoft.com/office/powerpoint/2010/main" val="1173952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2/9/2019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jpg"/><Relationship Id="rId5" Type="http://schemas.openxmlformats.org/officeDocument/2006/relationships/image" Target="../media/image29.jpg"/><Relationship Id="rId15" Type="http://schemas.openxmlformats.org/officeDocument/2006/relationships/image" Target="../media/image39.jpg"/><Relationship Id="rId10" Type="http://schemas.openxmlformats.org/officeDocument/2006/relationships/image" Target="../media/image34.jpg"/><Relationship Id="rId4" Type="http://schemas.openxmlformats.org/officeDocument/2006/relationships/image" Target="../media/image28.png"/><Relationship Id="rId9" Type="http://schemas.openxmlformats.org/officeDocument/2006/relationships/image" Target="../media/image33.jpg"/><Relationship Id="rId14" Type="http://schemas.openxmlformats.org/officeDocument/2006/relationships/image" Target="../media/image38.JP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1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61.jpg"/></Relationships>
</file>

<file path=ppt/slides/_rels/slide26.xml.rels><?xml version="1.0" encoding="UTF-8" standalone="yes"?>
<Relationships xmlns="http://schemas.openxmlformats.org/package/2006/relationships"><Relationship Id="rId3" Type="http://schemas.openxmlformats.org/officeDocument/2006/relationships/hyperlink" Target="https://www.ascr.usda.gov/how-file-program-discrimination-complain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nrcs.usda.gov/clientgateway"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8123" y="2639289"/>
            <a:ext cx="9945976" cy="2262781"/>
          </a:xfrm>
        </p:spPr>
        <p:txBody>
          <a:bodyPr/>
          <a:lstStyle/>
          <a:p>
            <a:r>
              <a:rPr lang="en-US" dirty="0"/>
              <a:t>Understanding Soil Health</a:t>
            </a:r>
            <a:br>
              <a:rPr lang="en-US" dirty="0"/>
            </a:br>
            <a:r>
              <a:rPr lang="en-US" sz="2400" b="1" dirty="0"/>
              <a:t>and the impacts on Soil Function by Dual Purpose Cover Crops</a:t>
            </a:r>
          </a:p>
        </p:txBody>
      </p:sp>
      <p:sp>
        <p:nvSpPr>
          <p:cNvPr id="3" name="Subtitle 2"/>
          <p:cNvSpPr>
            <a:spLocks noGrp="1"/>
          </p:cNvSpPr>
          <p:nvPr>
            <p:ph type="subTitle" idx="1"/>
          </p:nvPr>
        </p:nvSpPr>
        <p:spPr>
          <a:xfrm>
            <a:off x="1868123" y="5023272"/>
            <a:ext cx="8915399" cy="1126283"/>
          </a:xfrm>
        </p:spPr>
        <p:txBody>
          <a:bodyPr>
            <a:normAutofit/>
          </a:bodyPr>
          <a:lstStyle/>
          <a:p>
            <a:r>
              <a:rPr lang="en-US" sz="2000" dirty="0"/>
              <a:t>By Aaron Hird, State Soil Health Specialist, Nebraska USDA/NRCS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322" y="469245"/>
            <a:ext cx="9327002" cy="2957516"/>
          </a:xfrm>
          <a:prstGeom prst="rect">
            <a:avLst/>
          </a:prstGeom>
        </p:spPr>
      </p:pic>
    </p:spTree>
    <p:extLst>
      <p:ext uri="{BB962C8B-B14F-4D97-AF65-F5344CB8AC3E}">
        <p14:creationId xmlns:p14="http://schemas.microsoft.com/office/powerpoint/2010/main" val="2036683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5262963" y="1251103"/>
            <a:ext cx="4191914" cy="584775"/>
          </a:xfrm>
          <a:prstGeom prst="rect">
            <a:avLst/>
          </a:prstGeom>
          <a:noFill/>
        </p:spPr>
        <p:txBody>
          <a:bodyPr wrap="square" rtlCol="0">
            <a:spAutoFit/>
          </a:bodyPr>
          <a:lstStyle/>
          <a:p>
            <a:r>
              <a:rPr lang="en-US" sz="3200" dirty="0"/>
              <a:t>Current Problem:</a:t>
            </a:r>
          </a:p>
        </p:txBody>
      </p:sp>
      <p:pic>
        <p:nvPicPr>
          <p:cNvPr id="15" name="Picture 14"/>
          <p:cNvPicPr>
            <a:picLocks noChangeAspect="1"/>
          </p:cNvPicPr>
          <p:nvPr/>
        </p:nvPicPr>
        <p:blipFill>
          <a:blip r:embed="rId2"/>
          <a:stretch>
            <a:fillRect/>
          </a:stretch>
        </p:blipFill>
        <p:spPr>
          <a:xfrm>
            <a:off x="4621671" y="2198077"/>
            <a:ext cx="4566291" cy="3432896"/>
          </a:xfrm>
          <a:prstGeom prst="rect">
            <a:avLst/>
          </a:prstGeom>
        </p:spPr>
      </p:pic>
      <p:pic>
        <p:nvPicPr>
          <p:cNvPr id="16" name="Picture 15"/>
          <p:cNvPicPr>
            <a:picLocks noChangeAspect="1"/>
          </p:cNvPicPr>
          <p:nvPr/>
        </p:nvPicPr>
        <p:blipFill>
          <a:blip r:embed="rId3"/>
          <a:stretch>
            <a:fillRect/>
          </a:stretch>
        </p:blipFill>
        <p:spPr>
          <a:xfrm>
            <a:off x="5282757" y="4219733"/>
            <a:ext cx="3867150" cy="1343025"/>
          </a:xfrm>
          <a:prstGeom prst="rect">
            <a:avLst/>
          </a:prstGeom>
        </p:spPr>
      </p:pic>
      <p:sp>
        <p:nvSpPr>
          <p:cNvPr id="20" name="Corn and Beans">
            <a:extLst>
              <a:ext uri="{FF2B5EF4-FFF2-40B4-BE49-F238E27FC236}">
                <a16:creationId xmlns:a16="http://schemas.microsoft.com/office/drawing/2014/main" id="{5CFCBB53-A1D9-442B-9CC3-648FC3106DE2}"/>
              </a:ext>
            </a:extLst>
          </p:cNvPr>
          <p:cNvSpPr txBox="1"/>
          <p:nvPr/>
        </p:nvSpPr>
        <p:spPr>
          <a:xfrm>
            <a:off x="6323779" y="4257327"/>
            <a:ext cx="2585658" cy="307777"/>
          </a:xfrm>
          <a:prstGeom prst="rect">
            <a:avLst/>
          </a:prstGeom>
          <a:noFill/>
        </p:spPr>
        <p:txBody>
          <a:bodyPr wrap="square" rtlCol="0">
            <a:spAutoFit/>
          </a:bodyPr>
          <a:lstStyle/>
          <a:p>
            <a:r>
              <a:rPr lang="en-US" sz="1400" dirty="0"/>
              <a:t>After Corn &amp; Bean Harvest!</a:t>
            </a:r>
          </a:p>
        </p:txBody>
      </p:sp>
      <p:pic>
        <p:nvPicPr>
          <p:cNvPr id="5" name="Picture 4"/>
          <p:cNvPicPr>
            <a:picLocks noChangeAspect="1"/>
          </p:cNvPicPr>
          <p:nvPr/>
        </p:nvPicPr>
        <p:blipFill>
          <a:blip r:embed="rId4"/>
          <a:stretch>
            <a:fillRect/>
          </a:stretch>
        </p:blipFill>
        <p:spPr>
          <a:xfrm>
            <a:off x="4336254" y="1284797"/>
            <a:ext cx="4981575" cy="4714875"/>
          </a:xfrm>
          <a:prstGeom prst="rect">
            <a:avLst/>
          </a:prstGeom>
        </p:spPr>
      </p:pic>
      <p:sp>
        <p:nvSpPr>
          <p:cNvPr id="14" name="TextBox 13">
            <a:extLst>
              <a:ext uri="{FF2B5EF4-FFF2-40B4-BE49-F238E27FC236}">
                <a16:creationId xmlns:a16="http://schemas.microsoft.com/office/drawing/2014/main" id="{EB5CAD45-5EBA-45D6-8BF0-FD3CFD07E007}"/>
              </a:ext>
            </a:extLst>
          </p:cNvPr>
          <p:cNvSpPr txBox="1"/>
          <p:nvPr/>
        </p:nvSpPr>
        <p:spPr>
          <a:xfrm>
            <a:off x="6718673" y="2163525"/>
            <a:ext cx="1992363" cy="1754326"/>
          </a:xfrm>
          <a:prstGeom prst="rect">
            <a:avLst/>
          </a:prstGeom>
          <a:noFill/>
        </p:spPr>
        <p:txBody>
          <a:bodyPr wrap="square" rtlCol="0">
            <a:spAutoFit/>
          </a:bodyPr>
          <a:lstStyle/>
          <a:p>
            <a:r>
              <a:rPr lang="en-US" dirty="0">
                <a:solidFill>
                  <a:schemeClr val="bg1"/>
                </a:solidFill>
              </a:rPr>
              <a:t>“Start where you are. Use what you have. Do what you can.” A.R. Asche Jr.</a:t>
            </a:r>
          </a:p>
        </p:txBody>
      </p:sp>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395099" y="1284797"/>
            <a:ext cx="7086600" cy="5314951"/>
          </a:xfrm>
        </p:spPr>
      </p:pic>
      <p:sp>
        <p:nvSpPr>
          <p:cNvPr id="2" name="Title 1"/>
          <p:cNvSpPr>
            <a:spLocks noGrp="1"/>
          </p:cNvSpPr>
          <p:nvPr>
            <p:ph type="title"/>
          </p:nvPr>
        </p:nvSpPr>
        <p:spPr>
          <a:xfrm>
            <a:off x="2342606" y="507036"/>
            <a:ext cx="8585373" cy="1280890"/>
          </a:xfrm>
        </p:spPr>
        <p:txBody>
          <a:bodyPr/>
          <a:lstStyle/>
          <a:p>
            <a:r>
              <a:rPr lang="en-US" dirty="0"/>
              <a:t>The Work of Cover Crops in the Soil!</a:t>
            </a:r>
          </a:p>
        </p:txBody>
      </p:sp>
      <p:pic>
        <p:nvPicPr>
          <p:cNvPr id="3" name="Picture 2"/>
          <p:cNvPicPr>
            <a:picLocks noChangeAspect="1"/>
          </p:cNvPicPr>
          <p:nvPr/>
        </p:nvPicPr>
        <p:blipFill>
          <a:blip r:embed="rId6"/>
          <a:stretch>
            <a:fillRect/>
          </a:stretch>
        </p:blipFill>
        <p:spPr>
          <a:xfrm>
            <a:off x="3460637" y="2977025"/>
            <a:ext cx="1590675" cy="1638300"/>
          </a:xfrm>
          <a:prstGeom prst="rect">
            <a:avLst/>
          </a:prstGeom>
        </p:spPr>
      </p:pic>
      <p:pic>
        <p:nvPicPr>
          <p:cNvPr id="4" name="Picture 3"/>
          <p:cNvPicPr>
            <a:picLocks noChangeAspect="1"/>
          </p:cNvPicPr>
          <p:nvPr/>
        </p:nvPicPr>
        <p:blipFill>
          <a:blip r:embed="rId7"/>
          <a:stretch>
            <a:fillRect/>
          </a:stretch>
        </p:blipFill>
        <p:spPr>
          <a:xfrm>
            <a:off x="4449355" y="4746204"/>
            <a:ext cx="4980575" cy="1722665"/>
          </a:xfrm>
          <a:prstGeom prst="rect">
            <a:avLst/>
          </a:prstGeom>
        </p:spPr>
      </p:pic>
      <p:pic>
        <p:nvPicPr>
          <p:cNvPr id="7" name="Picture 6"/>
          <p:cNvPicPr>
            <a:picLocks noChangeAspect="1"/>
          </p:cNvPicPr>
          <p:nvPr/>
        </p:nvPicPr>
        <p:blipFill>
          <a:blip r:embed="rId8"/>
          <a:stretch>
            <a:fillRect/>
          </a:stretch>
        </p:blipFill>
        <p:spPr>
          <a:xfrm>
            <a:off x="7006318" y="1284797"/>
            <a:ext cx="3476625" cy="3143250"/>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95099" y="1284797"/>
            <a:ext cx="3003209" cy="2252407"/>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51312" y="2976334"/>
            <a:ext cx="3411164" cy="3623414"/>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70784" y="1284797"/>
            <a:ext cx="2372220" cy="1465560"/>
          </a:xfrm>
          <a:prstGeom prst="rect">
            <a:avLst/>
          </a:prstGeom>
        </p:spPr>
      </p:pic>
      <p:pic>
        <p:nvPicPr>
          <p:cNvPr id="11" name="Picture 10"/>
          <p:cNvPicPr>
            <a:picLocks noChangeAspect="1"/>
          </p:cNvPicPr>
          <p:nvPr/>
        </p:nvPicPr>
        <p:blipFill>
          <a:blip r:embed="rId12"/>
          <a:stretch>
            <a:fillRect/>
          </a:stretch>
        </p:blipFill>
        <p:spPr>
          <a:xfrm>
            <a:off x="5584597" y="2573676"/>
            <a:ext cx="2286000" cy="4029075"/>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85163" y="1281522"/>
            <a:ext cx="3093563" cy="5318226"/>
          </a:xfrm>
          <a:prstGeom prst="rect">
            <a:avLst/>
          </a:prstGeom>
        </p:spPr>
      </p:pic>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400000">
            <a:off x="2733747" y="1948334"/>
            <a:ext cx="5318227" cy="3984604"/>
          </a:xfrm>
          <a:prstGeom prst="rect">
            <a:avLst/>
          </a:prstGeom>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70231" y="1295242"/>
            <a:ext cx="3990919" cy="5321225"/>
          </a:xfrm>
          <a:prstGeom prst="rect">
            <a:avLst/>
          </a:prstGeom>
        </p:spPr>
      </p:pic>
      <p:sp>
        <p:nvSpPr>
          <p:cNvPr id="17" name="TextBox 16">
            <a:extLst>
              <a:ext uri="{FF2B5EF4-FFF2-40B4-BE49-F238E27FC236}">
                <a16:creationId xmlns:a16="http://schemas.microsoft.com/office/drawing/2014/main" id="{E60B6342-4E93-4D3E-A7F1-A48BB43A6487}"/>
              </a:ext>
            </a:extLst>
          </p:cNvPr>
          <p:cNvSpPr txBox="1"/>
          <p:nvPr/>
        </p:nvSpPr>
        <p:spPr>
          <a:xfrm>
            <a:off x="5661061" y="4891245"/>
            <a:ext cx="2511376" cy="523220"/>
          </a:xfrm>
          <a:prstGeom prst="rect">
            <a:avLst/>
          </a:prstGeom>
          <a:noFill/>
        </p:spPr>
        <p:txBody>
          <a:bodyPr wrap="square" rtlCol="0">
            <a:spAutoFit/>
          </a:bodyPr>
          <a:lstStyle/>
          <a:p>
            <a:r>
              <a:rPr lang="en-US" sz="2800" b="1" dirty="0">
                <a:solidFill>
                  <a:schemeClr val="bg1"/>
                </a:solidFill>
              </a:rPr>
              <a:t>SOIL HEALTH!</a:t>
            </a:r>
          </a:p>
        </p:txBody>
      </p:sp>
    </p:spTree>
    <p:extLst>
      <p:ext uri="{BB962C8B-B14F-4D97-AF65-F5344CB8AC3E}">
        <p14:creationId xmlns:p14="http://schemas.microsoft.com/office/powerpoint/2010/main" val="395262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829" y="624108"/>
            <a:ext cx="10058400" cy="2347691"/>
          </a:xfrm>
        </p:spPr>
        <p:txBody>
          <a:bodyPr>
            <a:normAutofit/>
          </a:bodyPr>
          <a:lstStyle/>
          <a:p>
            <a:r>
              <a:rPr lang="en-US" dirty="0"/>
              <a:t>Manage for the Biological Habitat, to form </a:t>
            </a:r>
            <a:br>
              <a:rPr lang="en-US" dirty="0"/>
            </a:br>
            <a:r>
              <a:rPr lang="en-US" dirty="0"/>
              <a:t>Wet Stable Aggregates, to increase water infiltration, drainage and aeration which builds Resilient Soil Organic Matter.  </a:t>
            </a:r>
          </a:p>
        </p:txBody>
      </p:sp>
      <p:pic>
        <p:nvPicPr>
          <p:cNvPr id="4" name="Content Placeholder 3"/>
          <p:cNvPicPr>
            <a:picLocks noGrp="1" noChangeAspect="1"/>
          </p:cNvPicPr>
          <p:nvPr>
            <p:ph idx="1"/>
          </p:nvPr>
        </p:nvPicPr>
        <p:blipFill>
          <a:blip r:embed="rId2"/>
          <a:stretch>
            <a:fillRect/>
          </a:stretch>
        </p:blipFill>
        <p:spPr>
          <a:xfrm>
            <a:off x="2592925" y="3091543"/>
            <a:ext cx="8132734" cy="2786741"/>
          </a:xfrm>
          <a:prstGeom prst="rect">
            <a:avLst/>
          </a:prstGeom>
        </p:spPr>
      </p:pic>
    </p:spTree>
    <p:extLst>
      <p:ext uri="{BB962C8B-B14F-4D97-AF65-F5344CB8AC3E}">
        <p14:creationId xmlns:p14="http://schemas.microsoft.com/office/powerpoint/2010/main" val="40070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2925" y="624110"/>
            <a:ext cx="8483223" cy="5942893"/>
          </a:xfrm>
        </p:spPr>
      </p:pic>
    </p:spTree>
    <p:extLst>
      <p:ext uri="{BB962C8B-B14F-4D97-AF65-F5344CB8AC3E}">
        <p14:creationId xmlns:p14="http://schemas.microsoft.com/office/powerpoint/2010/main" val="1979310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6898" y="135737"/>
            <a:ext cx="8911687" cy="737099"/>
          </a:xfrm>
        </p:spPr>
        <p:txBody>
          <a:bodyPr>
            <a:normAutofit fontScale="90000"/>
          </a:bodyPr>
          <a:lstStyle/>
          <a:p>
            <a:r>
              <a:rPr lang="en-US" sz="4000" dirty="0"/>
              <a:t>There is an Accumulation of Benefits!</a:t>
            </a:r>
            <a:br>
              <a:rPr lang="en-US" sz="4000" dirty="0"/>
            </a:br>
            <a:r>
              <a:rPr lang="en-US" sz="4000" dirty="0"/>
              <a:t>Compounding and Cascading Effects</a:t>
            </a:r>
          </a:p>
        </p:txBody>
      </p:sp>
      <p:sp>
        <p:nvSpPr>
          <p:cNvPr id="3" name="Content Placeholder 2"/>
          <p:cNvSpPr>
            <a:spLocks noGrp="1"/>
          </p:cNvSpPr>
          <p:nvPr>
            <p:ph idx="1"/>
          </p:nvPr>
        </p:nvSpPr>
        <p:spPr>
          <a:xfrm>
            <a:off x="1752600" y="1361208"/>
            <a:ext cx="10248899" cy="5344391"/>
          </a:xfrm>
        </p:spPr>
        <p:txBody>
          <a:bodyPr>
            <a:normAutofit lnSpcReduction="10000"/>
          </a:bodyPr>
          <a:lstStyle/>
          <a:p>
            <a:r>
              <a:rPr lang="en-US" sz="3200" dirty="0"/>
              <a:t>Soil Health Management Planning</a:t>
            </a:r>
            <a:r>
              <a:rPr lang="en-US" sz="2600" dirty="0"/>
              <a:t> involves residue management, No-Till, cover crops and other necessary structural conservation practices (Good Farming Practices)</a:t>
            </a:r>
          </a:p>
          <a:p>
            <a:r>
              <a:rPr lang="en-US" sz="2200" dirty="0"/>
              <a:t>There are </a:t>
            </a:r>
            <a:r>
              <a:rPr lang="en-US" sz="2200" b="1" dirty="0"/>
              <a:t>Short Term Benefits </a:t>
            </a:r>
            <a:r>
              <a:rPr lang="en-US" sz="2200" dirty="0"/>
              <a:t>of managing for Soil Health improvements. </a:t>
            </a:r>
            <a:br>
              <a:rPr lang="en-US" sz="2200" dirty="0"/>
            </a:br>
            <a:r>
              <a:rPr lang="en-US" sz="2200" dirty="0"/>
              <a:t>Ways to environmentally and monetarily capitalize in the short term.  </a:t>
            </a:r>
          </a:p>
          <a:p>
            <a:pPr lvl="1"/>
            <a:r>
              <a:rPr lang="en-US" sz="2000" dirty="0"/>
              <a:t>Scavenging residual nitrogen, fixing nitrogen, stabilizing the top soil (preventing erosion), stabilizing crop residue, composting crop residue, and providing </a:t>
            </a:r>
            <a:r>
              <a:rPr lang="en-US" sz="2000" b="1" dirty="0"/>
              <a:t>animal forage</a:t>
            </a:r>
            <a:r>
              <a:rPr lang="en-US" dirty="0"/>
              <a:t>.</a:t>
            </a:r>
          </a:p>
          <a:p>
            <a:r>
              <a:rPr lang="en-US" sz="2200" dirty="0"/>
              <a:t>There are </a:t>
            </a:r>
            <a:r>
              <a:rPr lang="en-US" sz="2200" b="1" dirty="0"/>
              <a:t>Long Term Benefits </a:t>
            </a:r>
            <a:r>
              <a:rPr lang="en-US" sz="2200" dirty="0"/>
              <a:t>of managing for Soil Health improvements.  These benefits accumulate over time and provide bigger environmental and monetary results.  </a:t>
            </a:r>
          </a:p>
          <a:p>
            <a:pPr lvl="1"/>
            <a:r>
              <a:rPr lang="en-US" sz="2000" dirty="0"/>
              <a:t>Building Soil Organic Matter, Soil Stability, Soil Aggregation, Decreasing Bulk Density, Increasing Water Infiltration Rates, Supporting Soil Biology, and Building/Regenerating Top Soil.</a:t>
            </a:r>
          </a:p>
        </p:txBody>
      </p:sp>
    </p:spTree>
    <p:extLst>
      <p:ext uri="{BB962C8B-B14F-4D97-AF65-F5344CB8AC3E}">
        <p14:creationId xmlns:p14="http://schemas.microsoft.com/office/powerpoint/2010/main" val="208244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7009" y="613719"/>
            <a:ext cx="9798627" cy="1280890"/>
          </a:xfrm>
        </p:spPr>
        <p:txBody>
          <a:bodyPr/>
          <a:lstStyle/>
          <a:p>
            <a:r>
              <a:rPr lang="en-US" dirty="0"/>
              <a:t>A Dual Purpose Cover Crop; Forage/Cover</a:t>
            </a:r>
          </a:p>
        </p:txBody>
      </p:sp>
      <p:sp>
        <p:nvSpPr>
          <p:cNvPr id="3" name="Content Placeholder 2"/>
          <p:cNvSpPr>
            <a:spLocks noGrp="1"/>
          </p:cNvSpPr>
          <p:nvPr>
            <p:ph idx="1"/>
          </p:nvPr>
        </p:nvSpPr>
        <p:spPr>
          <a:xfrm>
            <a:off x="1610129" y="1254164"/>
            <a:ext cx="10097457" cy="5455227"/>
          </a:xfrm>
        </p:spPr>
        <p:txBody>
          <a:bodyPr/>
          <a:lstStyle/>
          <a:p>
            <a:r>
              <a:rPr lang="en-US" dirty="0"/>
              <a:t>Cover Crops require an upfront capital investment of time and money.</a:t>
            </a:r>
          </a:p>
          <a:p>
            <a:r>
              <a:rPr lang="en-US" dirty="0"/>
              <a:t>Grazing offers the quickest return on the investment, short term.</a:t>
            </a:r>
          </a:p>
          <a:p>
            <a:r>
              <a:rPr lang="en-US" dirty="0"/>
              <a:t>Cover Crops do pay for themselves over time with their benefits. If We Let Them Work!</a:t>
            </a:r>
          </a:p>
          <a:p>
            <a:pPr lvl="1"/>
            <a:r>
              <a:rPr lang="en-US" dirty="0"/>
              <a:t>Seeding Date; Diversity of the mix; Winter Hardy vs Frost Kill; Residue/Grazing Management.</a:t>
            </a:r>
          </a:p>
          <a:p>
            <a:r>
              <a:rPr lang="en-US" dirty="0"/>
              <a:t>Grazing cover crops offers a different opportunity to improve soil health! </a:t>
            </a:r>
          </a:p>
          <a:p>
            <a:r>
              <a:rPr lang="en-US" dirty="0"/>
              <a:t>Over grazing is robbing Peter to pay Paul.  Its almost as bad as tillage.</a:t>
            </a:r>
          </a:p>
          <a:p>
            <a:r>
              <a:rPr lang="en-US" dirty="0"/>
              <a:t>Cover crop below ground and above ground biomass can regrow after grazing.</a:t>
            </a:r>
          </a:p>
          <a:p>
            <a:r>
              <a:rPr lang="en-US" dirty="0"/>
              <a:t>You must create a grazing plan and establish stocking rates.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345" y="4376014"/>
            <a:ext cx="1720537" cy="229639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5220" y="4677350"/>
            <a:ext cx="2258291" cy="169371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6501" y="4564493"/>
            <a:ext cx="2561854" cy="1919432"/>
          </a:xfrm>
          <a:prstGeom prst="rect">
            <a:avLst/>
          </a:prstGeom>
        </p:spPr>
      </p:pic>
      <p:pic>
        <p:nvPicPr>
          <p:cNvPr id="8" name="Picture 7"/>
          <p:cNvPicPr>
            <a:picLocks noChangeAspect="1"/>
          </p:cNvPicPr>
          <p:nvPr/>
        </p:nvPicPr>
        <p:blipFill>
          <a:blip r:embed="rId6"/>
          <a:stretch>
            <a:fillRect/>
          </a:stretch>
        </p:blipFill>
        <p:spPr>
          <a:xfrm>
            <a:off x="9229462" y="4376014"/>
            <a:ext cx="2059703" cy="2345871"/>
          </a:xfrm>
          <a:prstGeom prst="rect">
            <a:avLst/>
          </a:prstGeom>
        </p:spPr>
      </p:pic>
    </p:spTree>
    <p:extLst>
      <p:ext uri="{BB962C8B-B14F-4D97-AF65-F5344CB8AC3E}">
        <p14:creationId xmlns:p14="http://schemas.microsoft.com/office/powerpoint/2010/main" val="40550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Stocking Rates and Grazing Heights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045" y="1602797"/>
            <a:ext cx="3547918" cy="2660939"/>
          </a:xfrm>
          <a:prstGeom prst="rect">
            <a:avLst/>
          </a:prstGeom>
        </p:spPr>
      </p:pic>
      <p:sp>
        <p:nvSpPr>
          <p:cNvPr id="7" name="TextBox 6"/>
          <p:cNvSpPr txBox="1"/>
          <p:nvPr/>
        </p:nvSpPr>
        <p:spPr>
          <a:xfrm>
            <a:off x="4767838" y="1522032"/>
            <a:ext cx="5934798" cy="646331"/>
          </a:xfrm>
          <a:prstGeom prst="rect">
            <a:avLst/>
          </a:prstGeom>
          <a:noFill/>
        </p:spPr>
        <p:txBody>
          <a:bodyPr wrap="square" rtlCol="0">
            <a:spAutoFit/>
          </a:bodyPr>
          <a:lstStyle/>
          <a:p>
            <a:r>
              <a:rPr lang="en-US" dirty="0"/>
              <a:t>Supplement for Fall Grazing With Winter Hardy Insurance for Spring Growth</a:t>
            </a:r>
          </a:p>
        </p:txBody>
      </p:sp>
      <p:sp>
        <p:nvSpPr>
          <p:cNvPr id="8" name="TextBox 7"/>
          <p:cNvSpPr txBox="1"/>
          <p:nvPr/>
        </p:nvSpPr>
        <p:spPr>
          <a:xfrm>
            <a:off x="1254237" y="6038307"/>
            <a:ext cx="5541402" cy="923330"/>
          </a:xfrm>
          <a:prstGeom prst="rect">
            <a:avLst/>
          </a:prstGeom>
          <a:noFill/>
        </p:spPr>
        <p:txBody>
          <a:bodyPr wrap="square" rtlCol="0">
            <a:spAutoFit/>
          </a:bodyPr>
          <a:lstStyle/>
          <a:p>
            <a:r>
              <a:rPr lang="en-US" dirty="0"/>
              <a:t>16lbs of stalks &amp; shucks/BU Corn avail. @ 50% Use   = ~2 AUM/Ac</a:t>
            </a:r>
          </a:p>
          <a:p>
            <a:r>
              <a:rPr lang="en-US" dirty="0"/>
              <a:t> </a:t>
            </a:r>
          </a:p>
        </p:txBody>
      </p:sp>
      <p:pic>
        <p:nvPicPr>
          <p:cNvPr id="10" name="Content Placeholder 9"/>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977839" y="2207828"/>
            <a:ext cx="3455987" cy="2591990"/>
          </a:xfr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5936" y="3446317"/>
            <a:ext cx="3495964" cy="262197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5832" y="4222765"/>
            <a:ext cx="3695464" cy="2337783"/>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08342" y="2054859"/>
            <a:ext cx="2375700" cy="3170832"/>
          </a:xfrm>
          <a:prstGeom prst="rect">
            <a:avLst/>
          </a:prstGeom>
        </p:spPr>
      </p:pic>
      <p:sp>
        <p:nvSpPr>
          <p:cNvPr id="4" name="TextBox 3"/>
          <p:cNvSpPr txBox="1"/>
          <p:nvPr/>
        </p:nvSpPr>
        <p:spPr>
          <a:xfrm>
            <a:off x="1461644" y="4286314"/>
            <a:ext cx="1281120" cy="369332"/>
          </a:xfrm>
          <a:prstGeom prst="rect">
            <a:avLst/>
          </a:prstGeom>
          <a:noFill/>
        </p:spPr>
        <p:txBody>
          <a:bodyPr wrap="none" rtlCol="0">
            <a:spAutoFit/>
          </a:bodyPr>
          <a:lstStyle/>
          <a:p>
            <a:r>
              <a:rPr lang="en-US" dirty="0"/>
              <a:t>~50lbs/ac</a:t>
            </a:r>
          </a:p>
        </p:txBody>
      </p:sp>
      <p:sp>
        <p:nvSpPr>
          <p:cNvPr id="9" name="TextBox 8"/>
          <p:cNvSpPr txBox="1"/>
          <p:nvPr/>
        </p:nvSpPr>
        <p:spPr>
          <a:xfrm>
            <a:off x="10678560" y="6125572"/>
            <a:ext cx="1410964" cy="369332"/>
          </a:xfrm>
          <a:prstGeom prst="rect">
            <a:avLst/>
          </a:prstGeom>
          <a:noFill/>
        </p:spPr>
        <p:txBody>
          <a:bodyPr wrap="none" rtlCol="0">
            <a:spAutoFit/>
          </a:bodyPr>
          <a:lstStyle/>
          <a:p>
            <a:r>
              <a:rPr lang="en-US" dirty="0"/>
              <a:t>~1500#/ac</a:t>
            </a:r>
          </a:p>
        </p:txBody>
      </p:sp>
      <p:sp>
        <p:nvSpPr>
          <p:cNvPr id="11" name="TextBox 10"/>
          <p:cNvSpPr txBox="1"/>
          <p:nvPr/>
        </p:nvSpPr>
        <p:spPr>
          <a:xfrm>
            <a:off x="9314847" y="2174645"/>
            <a:ext cx="1885453" cy="369332"/>
          </a:xfrm>
          <a:prstGeom prst="rect">
            <a:avLst/>
          </a:prstGeom>
          <a:noFill/>
        </p:spPr>
        <p:txBody>
          <a:bodyPr wrap="none" rtlCol="0">
            <a:spAutoFit/>
          </a:bodyPr>
          <a:lstStyle/>
          <a:p>
            <a:r>
              <a:rPr lang="en-US" dirty="0"/>
              <a:t>No Cover Crop</a:t>
            </a:r>
          </a:p>
        </p:txBody>
      </p:sp>
      <p:sp>
        <p:nvSpPr>
          <p:cNvPr id="14" name="TextBox 13"/>
          <p:cNvSpPr txBox="1"/>
          <p:nvPr/>
        </p:nvSpPr>
        <p:spPr>
          <a:xfrm>
            <a:off x="10474468" y="5523499"/>
            <a:ext cx="1819148" cy="646331"/>
          </a:xfrm>
          <a:prstGeom prst="rect">
            <a:avLst/>
          </a:prstGeom>
          <a:noFill/>
        </p:spPr>
        <p:txBody>
          <a:bodyPr wrap="square" rtlCol="0">
            <a:spAutoFit/>
          </a:bodyPr>
          <a:lstStyle/>
          <a:p>
            <a:pPr algn="ctr"/>
            <a:r>
              <a:rPr lang="en-US" dirty="0"/>
              <a:t>Lots of Cover</a:t>
            </a:r>
          </a:p>
          <a:p>
            <a:pPr algn="ctr"/>
            <a:r>
              <a:rPr lang="en-US" dirty="0"/>
              <a:t>Crop</a:t>
            </a:r>
          </a:p>
        </p:txBody>
      </p:sp>
    </p:spTree>
    <p:extLst>
      <p:ext uri="{BB962C8B-B14F-4D97-AF65-F5344CB8AC3E}">
        <p14:creationId xmlns:p14="http://schemas.microsoft.com/office/powerpoint/2010/main" val="3748056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83863" y="680150"/>
            <a:ext cx="8915400" cy="3005265"/>
          </a:xfrm>
        </p:spPr>
        <p:txBody>
          <a:bodyPr>
            <a:normAutofit fontScale="92500" lnSpcReduction="10000"/>
          </a:bodyPr>
          <a:lstStyle/>
          <a:p>
            <a:r>
              <a:rPr lang="en-US" sz="2400" dirty="0"/>
              <a:t>The USDA/NRCS is offering incentives for you to use cover crops which reduce the financial risk during your “Start Up” years</a:t>
            </a:r>
          </a:p>
          <a:p>
            <a:r>
              <a:rPr lang="en-US" sz="2000" dirty="0"/>
              <a:t>EQIP – up to 3 years of 50% cost share to apply cover crops within your crop system</a:t>
            </a:r>
          </a:p>
          <a:p>
            <a:r>
              <a:rPr lang="en-US" sz="2000" dirty="0"/>
              <a:t>CSP – 5 years of Stewardship Payments providing </a:t>
            </a:r>
            <a:br>
              <a:rPr lang="en-US" sz="2000" dirty="0"/>
            </a:br>
            <a:r>
              <a:rPr lang="en-US" sz="2000" dirty="0"/>
              <a:t>cost share for applying cover crops in </a:t>
            </a:r>
            <a:br>
              <a:rPr lang="en-US" sz="2000" dirty="0"/>
            </a:br>
            <a:r>
              <a:rPr lang="en-US" sz="2000" dirty="0"/>
              <a:t>your cropping system.  </a:t>
            </a:r>
          </a:p>
          <a:p>
            <a:r>
              <a:rPr lang="en-US" sz="2000" dirty="0"/>
              <a:t>CTA – Advice and Cover Crop Mix Designs</a:t>
            </a:r>
          </a:p>
          <a:p>
            <a:endParaRPr lang="en-US" dirty="0"/>
          </a:p>
        </p:txBody>
      </p:sp>
      <p:sp>
        <p:nvSpPr>
          <p:cNvPr id="6" name="TextBox 5"/>
          <p:cNvSpPr txBox="1"/>
          <p:nvPr/>
        </p:nvSpPr>
        <p:spPr>
          <a:xfrm>
            <a:off x="1826505" y="0"/>
            <a:ext cx="8061822" cy="584775"/>
          </a:xfrm>
          <a:prstGeom prst="rect">
            <a:avLst/>
          </a:prstGeom>
          <a:noFill/>
        </p:spPr>
        <p:txBody>
          <a:bodyPr wrap="none" rtlCol="0">
            <a:spAutoFit/>
          </a:bodyPr>
          <a:lstStyle/>
          <a:p>
            <a:r>
              <a:rPr lang="en-US" sz="3200" b="1" dirty="0"/>
              <a:t>Alleviate Risk during the Learning Curve</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706" y="2182783"/>
            <a:ext cx="3272285" cy="436082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853" y="3889666"/>
            <a:ext cx="3540816" cy="2653937"/>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1396" y="3889666"/>
            <a:ext cx="3538583" cy="2653937"/>
          </a:xfrm>
          <a:prstGeom prst="rect">
            <a:avLst/>
          </a:prstGeom>
        </p:spPr>
      </p:pic>
      <p:sp>
        <p:nvSpPr>
          <p:cNvPr id="2" name="TextBox 1"/>
          <p:cNvSpPr txBox="1"/>
          <p:nvPr/>
        </p:nvSpPr>
        <p:spPr>
          <a:xfrm>
            <a:off x="1376075" y="3889666"/>
            <a:ext cx="1502228" cy="369332"/>
          </a:xfrm>
          <a:prstGeom prst="rect">
            <a:avLst/>
          </a:prstGeom>
          <a:noFill/>
        </p:spPr>
        <p:txBody>
          <a:bodyPr wrap="square" rtlCol="0">
            <a:spAutoFit/>
          </a:bodyPr>
          <a:lstStyle/>
          <a:p>
            <a:r>
              <a:rPr lang="en-US" dirty="0"/>
              <a:t>May 1, 2017</a:t>
            </a:r>
          </a:p>
        </p:txBody>
      </p:sp>
      <p:sp>
        <p:nvSpPr>
          <p:cNvPr id="4" name="TextBox 3"/>
          <p:cNvSpPr txBox="1"/>
          <p:nvPr/>
        </p:nvSpPr>
        <p:spPr>
          <a:xfrm>
            <a:off x="4996084" y="3889666"/>
            <a:ext cx="1722664" cy="369332"/>
          </a:xfrm>
          <a:prstGeom prst="rect">
            <a:avLst/>
          </a:prstGeom>
          <a:noFill/>
        </p:spPr>
        <p:txBody>
          <a:bodyPr wrap="square" rtlCol="0">
            <a:spAutoFit/>
          </a:bodyPr>
          <a:lstStyle/>
          <a:p>
            <a:r>
              <a:rPr lang="en-US" dirty="0"/>
              <a:t>June 5, 2017</a:t>
            </a:r>
          </a:p>
        </p:txBody>
      </p:sp>
      <p:sp>
        <p:nvSpPr>
          <p:cNvPr id="5" name="TextBox 4"/>
          <p:cNvSpPr txBox="1"/>
          <p:nvPr/>
        </p:nvSpPr>
        <p:spPr>
          <a:xfrm>
            <a:off x="7882706" y="2294164"/>
            <a:ext cx="1849123" cy="369332"/>
          </a:xfrm>
          <a:prstGeom prst="rect">
            <a:avLst/>
          </a:prstGeom>
          <a:noFill/>
        </p:spPr>
        <p:txBody>
          <a:bodyPr wrap="square" rtlCol="0">
            <a:spAutoFit/>
          </a:bodyPr>
          <a:lstStyle/>
          <a:p>
            <a:r>
              <a:rPr lang="en-US" dirty="0"/>
              <a:t>June 30, 2017</a:t>
            </a:r>
          </a:p>
        </p:txBody>
      </p:sp>
    </p:spTree>
    <p:extLst>
      <p:ext uri="{BB962C8B-B14F-4D97-AF65-F5344CB8AC3E}">
        <p14:creationId xmlns:p14="http://schemas.microsoft.com/office/powerpoint/2010/main" val="1076911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8029" y="624110"/>
            <a:ext cx="9316583" cy="1280890"/>
          </a:xfrm>
        </p:spPr>
        <p:txBody>
          <a:bodyPr/>
          <a:lstStyle/>
          <a:p>
            <a:r>
              <a:rPr lang="en-US" dirty="0"/>
              <a:t>The Nebraska NRCS Soil Health Initiative</a:t>
            </a:r>
          </a:p>
        </p:txBody>
      </p:sp>
      <p:sp>
        <p:nvSpPr>
          <p:cNvPr id="3" name="Content Placeholder 2"/>
          <p:cNvSpPr>
            <a:spLocks noGrp="1"/>
          </p:cNvSpPr>
          <p:nvPr>
            <p:ph idx="1"/>
          </p:nvPr>
        </p:nvSpPr>
        <p:spPr>
          <a:xfrm>
            <a:off x="2484362" y="1543794"/>
            <a:ext cx="9707638" cy="5115612"/>
          </a:xfrm>
        </p:spPr>
        <p:txBody>
          <a:bodyPr/>
          <a:lstStyle/>
          <a:p>
            <a:r>
              <a:rPr lang="en-US" dirty="0"/>
              <a:t>Partnerships remain our central focus.</a:t>
            </a:r>
          </a:p>
          <a:p>
            <a:r>
              <a:rPr lang="en-US" dirty="0"/>
              <a:t>Geographically distributing key outreach and educational resources</a:t>
            </a:r>
          </a:p>
          <a:p>
            <a:r>
              <a:rPr lang="en-US" dirty="0"/>
              <a:t>Partner with Key land owners to establish distributed demonstration farm fields</a:t>
            </a:r>
          </a:p>
          <a:p>
            <a:r>
              <a:rPr lang="en-US" dirty="0"/>
              <a:t>Developing skilled employees with knowledge and tools to provide service locally.</a:t>
            </a:r>
          </a:p>
          <a:p>
            <a:endParaRPr lang="en-US" dirty="0"/>
          </a:p>
          <a:p>
            <a:r>
              <a:rPr lang="en-US" sz="2400" dirty="0"/>
              <a:t>The Goals of the Demonstration Farms</a:t>
            </a:r>
          </a:p>
          <a:p>
            <a:pPr lvl="1"/>
            <a:r>
              <a:rPr lang="en-US" dirty="0"/>
              <a:t>Focus on outreach, education, training and partnership opportunities </a:t>
            </a:r>
          </a:p>
          <a:p>
            <a:pPr lvl="1"/>
            <a:r>
              <a:rPr lang="en-US" dirty="0"/>
              <a:t>Provide a local source of information to answer common questions</a:t>
            </a:r>
          </a:p>
          <a:p>
            <a:pPr lvl="1"/>
            <a:r>
              <a:rPr lang="en-US" dirty="0"/>
              <a:t>Validate Soil Health Management Systems locally via field days &amp; publications.</a:t>
            </a:r>
          </a:p>
          <a:p>
            <a:pPr lvl="1"/>
            <a:r>
              <a:rPr lang="en-US" dirty="0"/>
              <a:t>Facilitate the demonstration of 4 Key Soil Health Principals</a:t>
            </a:r>
          </a:p>
          <a:p>
            <a:pPr lvl="1"/>
            <a:r>
              <a:rPr lang="en-US" dirty="0"/>
              <a:t>5 year EQIP contracts to implement Soil Health comparison cover crop treatments </a:t>
            </a:r>
          </a:p>
          <a:p>
            <a:pPr lvl="1"/>
            <a:endParaRPr lang="en-US" dirty="0"/>
          </a:p>
          <a:p>
            <a:endParaRPr lang="en-US" dirty="0"/>
          </a:p>
        </p:txBody>
      </p:sp>
    </p:spTree>
    <p:extLst>
      <p:ext uri="{BB962C8B-B14F-4D97-AF65-F5344CB8AC3E}">
        <p14:creationId xmlns:p14="http://schemas.microsoft.com/office/powerpoint/2010/main" val="418902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7326" y="184046"/>
            <a:ext cx="8911687" cy="1280890"/>
          </a:xfrm>
        </p:spPr>
        <p:txBody>
          <a:bodyPr/>
          <a:lstStyle/>
          <a:p>
            <a:r>
              <a:rPr lang="en-US" dirty="0"/>
              <a:t>Demonstration Farms </a:t>
            </a:r>
          </a:p>
        </p:txBody>
      </p:sp>
      <p:sp>
        <p:nvSpPr>
          <p:cNvPr id="3" name="Content Placeholder 2"/>
          <p:cNvSpPr>
            <a:spLocks noGrp="1"/>
          </p:cNvSpPr>
          <p:nvPr>
            <p:ph idx="1"/>
          </p:nvPr>
        </p:nvSpPr>
        <p:spPr>
          <a:xfrm>
            <a:off x="2497970" y="824491"/>
            <a:ext cx="9536930" cy="4624674"/>
          </a:xfrm>
        </p:spPr>
        <p:txBody>
          <a:bodyPr>
            <a:normAutofit/>
          </a:bodyPr>
          <a:lstStyle/>
          <a:p>
            <a:r>
              <a:rPr lang="en-US" dirty="0"/>
              <a:t>A 5 year, field scale, comparison of two Cover Crop Adaptive Management Activities</a:t>
            </a:r>
          </a:p>
          <a:p>
            <a:r>
              <a:rPr lang="en-US" dirty="0"/>
              <a:t>A system comparison throughout an expanded crop rotation</a:t>
            </a:r>
          </a:p>
          <a:p>
            <a:r>
              <a:rPr lang="en-US" dirty="0"/>
              <a:t>Randomized and Replicated Plots </a:t>
            </a:r>
          </a:p>
          <a:p>
            <a:r>
              <a:rPr lang="en-US" dirty="0"/>
              <a:t>Soil Health Assessments, Soil Lab Reports and Economic evaluations will be measured</a:t>
            </a:r>
          </a:p>
        </p:txBody>
      </p:sp>
      <p:pic>
        <p:nvPicPr>
          <p:cNvPr id="4" name="Picture 3"/>
          <p:cNvPicPr>
            <a:picLocks noChangeAspect="1"/>
          </p:cNvPicPr>
          <p:nvPr/>
        </p:nvPicPr>
        <p:blipFill>
          <a:blip r:embed="rId2"/>
          <a:stretch>
            <a:fillRect/>
          </a:stretch>
        </p:blipFill>
        <p:spPr>
          <a:xfrm>
            <a:off x="2497970" y="3136828"/>
            <a:ext cx="8446414" cy="3557256"/>
          </a:xfrm>
          <a:prstGeom prst="rect">
            <a:avLst/>
          </a:prstGeom>
        </p:spPr>
      </p:pic>
    </p:spTree>
    <p:extLst>
      <p:ext uri="{BB962C8B-B14F-4D97-AF65-F5344CB8AC3E}">
        <p14:creationId xmlns:p14="http://schemas.microsoft.com/office/powerpoint/2010/main" val="1122712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766" y="90054"/>
            <a:ext cx="8596668" cy="1320800"/>
          </a:xfrm>
        </p:spPr>
        <p:txBody>
          <a:bodyPr/>
          <a:lstStyle/>
          <a:p>
            <a:pPr algn="ctr"/>
            <a:endParaRPr lang="en-US" dirty="0"/>
          </a:p>
        </p:txBody>
      </p:sp>
      <p:sp>
        <p:nvSpPr>
          <p:cNvPr id="3" name="TextBox 2"/>
          <p:cNvSpPr txBox="1"/>
          <p:nvPr/>
        </p:nvSpPr>
        <p:spPr>
          <a:xfrm>
            <a:off x="2441864" y="1735282"/>
            <a:ext cx="1153391" cy="369332"/>
          </a:xfrm>
          <a:prstGeom prst="rect">
            <a:avLst/>
          </a:prstGeom>
          <a:solidFill>
            <a:schemeClr val="bg1"/>
          </a:solidFill>
        </p:spPr>
        <p:txBody>
          <a:bodyPr wrap="square" rtlCol="0">
            <a:spAutoFit/>
          </a:bodyPr>
          <a:lstStyle/>
          <a:p>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7314" y="0"/>
            <a:ext cx="8744738" cy="6757298"/>
          </a:xfrm>
        </p:spPr>
      </p:pic>
    </p:spTree>
    <p:extLst>
      <p:ext uri="{BB962C8B-B14F-4D97-AF65-F5344CB8AC3E}">
        <p14:creationId xmlns:p14="http://schemas.microsoft.com/office/powerpoint/2010/main" val="2432840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593" y="202743"/>
            <a:ext cx="8596668" cy="1320800"/>
          </a:xfrm>
        </p:spPr>
        <p:txBody>
          <a:bodyPr/>
          <a:lstStyle/>
          <a:p>
            <a:r>
              <a:rPr lang="en-US" dirty="0"/>
              <a:t>Weather Extremes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10"/>
          <a:stretch/>
        </p:blipFill>
        <p:spPr>
          <a:xfrm>
            <a:off x="716499" y="1087696"/>
            <a:ext cx="4394765" cy="2617529"/>
          </a:xfrm>
          <a:prstGeom prst="rect">
            <a:avLst/>
          </a:prstGeom>
        </p:spPr>
      </p:pic>
      <p:pic>
        <p:nvPicPr>
          <p:cNvPr id="5" name="Content Placeholder 5" descr="Vertical till Corn - Knox Co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0429" y="515216"/>
            <a:ext cx="4253345" cy="3190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4782570" y="3250645"/>
            <a:ext cx="3273136" cy="3327312"/>
          </a:xfrm>
          <a:prstGeom prst="rect">
            <a:avLst/>
          </a:prstGeom>
        </p:spPr>
      </p:pic>
      <p:sp>
        <p:nvSpPr>
          <p:cNvPr id="10" name="TextBox 9"/>
          <p:cNvSpPr txBox="1"/>
          <p:nvPr/>
        </p:nvSpPr>
        <p:spPr>
          <a:xfrm>
            <a:off x="9350118" y="6323895"/>
            <a:ext cx="3058886" cy="646331"/>
          </a:xfrm>
          <a:prstGeom prst="rect">
            <a:avLst/>
          </a:prstGeom>
          <a:noFill/>
        </p:spPr>
        <p:txBody>
          <a:bodyPr wrap="square" rtlCol="0">
            <a:spAutoFit/>
          </a:bodyPr>
          <a:lstStyle/>
          <a:p>
            <a:r>
              <a:rPr lang="en-US" sz="3600" dirty="0">
                <a:solidFill>
                  <a:schemeClr val="accent6">
                    <a:lumMod val="50000"/>
                  </a:schemeClr>
                </a:solidFill>
              </a:rPr>
              <a:t>Resilient Soil</a:t>
            </a:r>
          </a:p>
        </p:txBody>
      </p:sp>
      <p:pic>
        <p:nvPicPr>
          <p:cNvPr id="7" name="Picture 6"/>
          <p:cNvPicPr>
            <a:picLocks noChangeAspect="1"/>
          </p:cNvPicPr>
          <p:nvPr/>
        </p:nvPicPr>
        <p:blipFill>
          <a:blip r:embed="rId5"/>
          <a:stretch>
            <a:fillRect/>
          </a:stretch>
        </p:blipFill>
        <p:spPr>
          <a:xfrm>
            <a:off x="9717511" y="3094119"/>
            <a:ext cx="2324100" cy="2517775"/>
          </a:xfrm>
          <a:prstGeom prst="rect">
            <a:avLst/>
          </a:prstGeom>
        </p:spPr>
      </p:pic>
      <p:pic>
        <p:nvPicPr>
          <p:cNvPr id="3" name="Picture 2"/>
          <p:cNvPicPr>
            <a:picLocks noChangeAspect="1"/>
          </p:cNvPicPr>
          <p:nvPr/>
        </p:nvPicPr>
        <p:blipFill>
          <a:blip r:embed="rId6"/>
          <a:stretch>
            <a:fillRect/>
          </a:stretch>
        </p:blipFill>
        <p:spPr>
          <a:xfrm>
            <a:off x="8241724" y="3895426"/>
            <a:ext cx="2324100" cy="2320916"/>
          </a:xfrm>
          <a:prstGeom prst="rect">
            <a:avLst/>
          </a:prstGeom>
        </p:spPr>
      </p:pic>
      <p:pic>
        <p:nvPicPr>
          <p:cNvPr id="11" name="Picture 10"/>
          <p:cNvPicPr>
            <a:picLocks noChangeAspect="1"/>
          </p:cNvPicPr>
          <p:nvPr/>
        </p:nvPicPr>
        <p:blipFill>
          <a:blip r:embed="rId7"/>
          <a:stretch>
            <a:fillRect/>
          </a:stretch>
        </p:blipFill>
        <p:spPr>
          <a:xfrm>
            <a:off x="9664276" y="633564"/>
            <a:ext cx="2377335" cy="2355624"/>
          </a:xfrm>
          <a:prstGeom prst="rect">
            <a:avLst/>
          </a:prstGeom>
        </p:spPr>
      </p:pic>
      <p:sp>
        <p:nvSpPr>
          <p:cNvPr id="9" name="TextBox 8"/>
          <p:cNvSpPr txBox="1"/>
          <p:nvPr/>
        </p:nvSpPr>
        <p:spPr>
          <a:xfrm>
            <a:off x="1385970" y="28494"/>
            <a:ext cx="2340705" cy="369332"/>
          </a:xfrm>
          <a:prstGeom prst="rect">
            <a:avLst/>
          </a:prstGeom>
          <a:noFill/>
        </p:spPr>
        <p:txBody>
          <a:bodyPr wrap="none" rtlCol="0">
            <a:spAutoFit/>
          </a:bodyPr>
          <a:lstStyle/>
          <a:p>
            <a:r>
              <a:rPr lang="en-US" dirty="0"/>
              <a:t>What do we have?</a:t>
            </a:r>
          </a:p>
        </p:txBody>
      </p:sp>
      <p:sp>
        <p:nvSpPr>
          <p:cNvPr id="12" name="TextBox 11"/>
          <p:cNvSpPr txBox="1"/>
          <p:nvPr/>
        </p:nvSpPr>
        <p:spPr>
          <a:xfrm>
            <a:off x="9566558" y="6139229"/>
            <a:ext cx="2364750" cy="369332"/>
          </a:xfrm>
          <a:prstGeom prst="rect">
            <a:avLst/>
          </a:prstGeom>
          <a:noFill/>
        </p:spPr>
        <p:txBody>
          <a:bodyPr wrap="none" rtlCol="0">
            <a:spAutoFit/>
          </a:bodyPr>
          <a:lstStyle/>
          <a:p>
            <a:r>
              <a:rPr lang="en-US" dirty="0"/>
              <a:t>What do we need?</a:t>
            </a:r>
          </a:p>
        </p:txBody>
      </p:sp>
      <p:pic>
        <p:nvPicPr>
          <p:cNvPr id="14" name="Picture 13">
            <a:extLst>
              <a:ext uri="{FF2B5EF4-FFF2-40B4-BE49-F238E27FC236}">
                <a16:creationId xmlns:a16="http://schemas.microsoft.com/office/drawing/2014/main" id="{B9FB4141-1ADD-46BC-949B-B1C55A558DE0}"/>
              </a:ext>
            </a:extLst>
          </p:cNvPr>
          <p:cNvPicPr>
            <a:picLocks noChangeAspect="1"/>
          </p:cNvPicPr>
          <p:nvPr/>
        </p:nvPicPr>
        <p:blipFill>
          <a:blip r:embed="rId8"/>
          <a:stretch>
            <a:fillRect/>
          </a:stretch>
        </p:blipFill>
        <p:spPr>
          <a:xfrm>
            <a:off x="402762" y="3429000"/>
            <a:ext cx="4258269" cy="3172268"/>
          </a:xfrm>
          <a:prstGeom prst="rect">
            <a:avLst/>
          </a:prstGeom>
        </p:spPr>
      </p:pic>
    </p:spTree>
    <p:extLst>
      <p:ext uri="{BB962C8B-B14F-4D97-AF65-F5344CB8AC3E}">
        <p14:creationId xmlns:p14="http://schemas.microsoft.com/office/powerpoint/2010/main" val="1975785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4627" y="205433"/>
            <a:ext cx="8596668" cy="1320800"/>
          </a:xfrm>
        </p:spPr>
        <p:txBody>
          <a:bodyPr/>
          <a:lstStyle/>
          <a:p>
            <a:r>
              <a:rPr lang="en-US" dirty="0"/>
              <a:t>In Field Comparisons</a:t>
            </a:r>
          </a:p>
        </p:txBody>
      </p:sp>
      <p:sp>
        <p:nvSpPr>
          <p:cNvPr id="3" name="Content Placeholder 2"/>
          <p:cNvSpPr>
            <a:spLocks noGrp="1"/>
          </p:cNvSpPr>
          <p:nvPr>
            <p:ph idx="1"/>
          </p:nvPr>
        </p:nvSpPr>
        <p:spPr>
          <a:xfrm>
            <a:off x="2441373" y="1127256"/>
            <a:ext cx="10343175" cy="5531800"/>
          </a:xfrm>
        </p:spPr>
        <p:txBody>
          <a:bodyPr>
            <a:normAutofit/>
          </a:bodyPr>
          <a:lstStyle/>
          <a:p>
            <a:r>
              <a:rPr lang="en-US" sz="2000" dirty="0"/>
              <a:t>Cover Crop Vs No Cover Crop (5)</a:t>
            </a:r>
          </a:p>
          <a:p>
            <a:r>
              <a:rPr lang="en-US" sz="2000" dirty="0"/>
              <a:t>Monoculture Cover Crop vs Multispecies Cover Crop (1)</a:t>
            </a:r>
          </a:p>
          <a:p>
            <a:r>
              <a:rPr lang="en-US" sz="2000" dirty="0"/>
              <a:t>Grazed Vs  Not Grazed (3)</a:t>
            </a:r>
          </a:p>
          <a:p>
            <a:r>
              <a:rPr lang="en-US" sz="2000" dirty="0"/>
              <a:t>Drilled Vs Broadcast (2)</a:t>
            </a:r>
          </a:p>
          <a:p>
            <a:r>
              <a:rPr lang="en-US" sz="2000" dirty="0"/>
              <a:t>Nitrogen Study, When and How Much from the Cover Crop(1)</a:t>
            </a:r>
          </a:p>
          <a:p>
            <a:r>
              <a:rPr lang="en-US" sz="2000" dirty="0"/>
              <a:t>Cover crop Mix comparisons (4)</a:t>
            </a:r>
          </a:p>
          <a:p>
            <a:r>
              <a:rPr lang="en-US" sz="2000" dirty="0"/>
              <a:t>Early Termination vs Late Termination (1)</a:t>
            </a:r>
          </a:p>
          <a:p>
            <a:r>
              <a:rPr lang="en-US" sz="2000" dirty="0"/>
              <a:t>Frost Terminated Crop vs Winter Hardy Cover Crop (1)</a:t>
            </a:r>
          </a:p>
          <a:p>
            <a:r>
              <a:rPr lang="en-US" sz="2000" dirty="0"/>
              <a:t>Companion Cover Crop vs Dormant Seeded Cover Crop (1)</a:t>
            </a:r>
          </a:p>
          <a:p>
            <a:r>
              <a:rPr lang="en-US" sz="2000" dirty="0"/>
              <a:t>High Carbon Cover Crop vs Low Carbon Cover Crop (2)</a:t>
            </a:r>
          </a:p>
          <a:p>
            <a:pPr marL="0" indent="0">
              <a:buNone/>
            </a:pPr>
            <a:endParaRPr lang="en-US" dirty="0"/>
          </a:p>
          <a:p>
            <a:r>
              <a:rPr lang="en-US" sz="2400" dirty="0"/>
              <a:t>All Farms are collecting Economic Data   -   2016-17 Results</a:t>
            </a:r>
          </a:p>
        </p:txBody>
      </p:sp>
    </p:spTree>
    <p:extLst>
      <p:ext uri="{BB962C8B-B14F-4D97-AF65-F5344CB8AC3E}">
        <p14:creationId xmlns:p14="http://schemas.microsoft.com/office/powerpoint/2010/main" val="3331131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070" y="221762"/>
            <a:ext cx="8596668" cy="1320800"/>
          </a:xfrm>
        </p:spPr>
        <p:txBody>
          <a:bodyPr/>
          <a:lstStyle/>
          <a:p>
            <a:r>
              <a:rPr lang="en-US" dirty="0"/>
              <a:t>17 In Field Projects – 21 comparisons</a:t>
            </a:r>
          </a:p>
        </p:txBody>
      </p:sp>
      <p:sp>
        <p:nvSpPr>
          <p:cNvPr id="3" name="Content Placeholder 2"/>
          <p:cNvSpPr>
            <a:spLocks noGrp="1"/>
          </p:cNvSpPr>
          <p:nvPr>
            <p:ph idx="1"/>
          </p:nvPr>
        </p:nvSpPr>
        <p:spPr>
          <a:xfrm>
            <a:off x="754671" y="1119092"/>
            <a:ext cx="10343175" cy="5531800"/>
          </a:xfrm>
        </p:spPr>
        <p:txBody>
          <a:bodyPr>
            <a:normAutofit/>
          </a:bodyPr>
          <a:lstStyle/>
          <a:p>
            <a:r>
              <a:rPr lang="en-US" sz="2000" dirty="0"/>
              <a:t>Cover Crop Vs No Cover Crop (5) </a:t>
            </a:r>
          </a:p>
          <a:p>
            <a:r>
              <a:rPr lang="en-US" sz="2000" dirty="0"/>
              <a:t>Cover crop Mix comparisons (4)</a:t>
            </a:r>
          </a:p>
          <a:p>
            <a:r>
              <a:rPr lang="en-US" sz="2000" dirty="0"/>
              <a:t>Grazed Vs  Not Grazed (3)</a:t>
            </a:r>
          </a:p>
          <a:p>
            <a:r>
              <a:rPr lang="en-US" sz="2000" dirty="0"/>
              <a:t>Drilled Vs Broadcast (2)</a:t>
            </a:r>
          </a:p>
          <a:p>
            <a:r>
              <a:rPr lang="en-US" sz="2000" dirty="0"/>
              <a:t>High Carbon Cover Crop vs Low Carbon Cover Crop (2)</a:t>
            </a:r>
          </a:p>
          <a:p>
            <a:r>
              <a:rPr lang="en-US" sz="2000" dirty="0"/>
              <a:t>Nitrogen Study, When and How Much from the Cover Crop(1)</a:t>
            </a:r>
          </a:p>
          <a:p>
            <a:r>
              <a:rPr lang="en-US" sz="2000" dirty="0"/>
              <a:t>Early Termination vs Late Termination (1)</a:t>
            </a:r>
          </a:p>
          <a:p>
            <a:r>
              <a:rPr lang="en-US" sz="2000" dirty="0"/>
              <a:t>Frost Terminated Cover Crop vs Winter Hardy Cover Crop (1)</a:t>
            </a:r>
          </a:p>
          <a:p>
            <a:r>
              <a:rPr lang="en-US" sz="2000" dirty="0"/>
              <a:t>Companion Cover Crop vs Dormant Seeded Cover Crop (1)</a:t>
            </a:r>
          </a:p>
          <a:p>
            <a:r>
              <a:rPr lang="en-US" sz="2000" dirty="0"/>
              <a:t>Monoculture Cover Crop vs Multispecies Cover Crop (1)</a:t>
            </a:r>
          </a:p>
          <a:p>
            <a:pPr marL="0" indent="0">
              <a:buNone/>
            </a:pPr>
            <a:endParaRPr lang="en-US" dirty="0"/>
          </a:p>
          <a:p>
            <a:r>
              <a:rPr lang="en-US" sz="2400" dirty="0"/>
              <a:t>All Farms are collecting Economic Data   -   2016-18 Results</a:t>
            </a:r>
          </a:p>
        </p:txBody>
      </p:sp>
    </p:spTree>
    <p:extLst>
      <p:ext uri="{BB962C8B-B14F-4D97-AF65-F5344CB8AC3E}">
        <p14:creationId xmlns:p14="http://schemas.microsoft.com/office/powerpoint/2010/main" val="2951396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5352" y="1272710"/>
            <a:ext cx="10651067" cy="5486399"/>
          </a:xfrm>
        </p:spPr>
        <p:txBody>
          <a:bodyPr>
            <a:normAutofit fontScale="92500" lnSpcReduction="10000"/>
          </a:bodyPr>
          <a:lstStyle/>
          <a:p>
            <a:r>
              <a:rPr lang="en-US" b="1" dirty="0"/>
              <a:t>Soil Type: </a:t>
            </a:r>
            <a:r>
              <a:rPr lang="en-US" dirty="0"/>
              <a:t>Judson silt loam 0-2% slope; Judson silt loam 2-6% slopes</a:t>
            </a:r>
          </a:p>
          <a:p>
            <a:r>
              <a:rPr lang="en-US" b="1" dirty="0"/>
              <a:t>Planting Date:</a:t>
            </a:r>
            <a:r>
              <a:rPr lang="en-US" dirty="0"/>
              <a:t> 5/7/18</a:t>
            </a:r>
          </a:p>
          <a:p>
            <a:r>
              <a:rPr lang="en-US" b="1" dirty="0"/>
              <a:t>Harvest Date:</a:t>
            </a:r>
            <a:r>
              <a:rPr lang="en-US" dirty="0"/>
              <a:t> 9/17/18</a:t>
            </a:r>
          </a:p>
          <a:p>
            <a:r>
              <a:rPr lang="en-US" dirty="0"/>
              <a:t>Cover crop planted after harvest</a:t>
            </a:r>
          </a:p>
          <a:p>
            <a:r>
              <a:rPr lang="en-US" b="1" dirty="0"/>
              <a:t>Row Spacing (in): </a:t>
            </a:r>
            <a:r>
              <a:rPr lang="en-US" dirty="0"/>
              <a:t>15</a:t>
            </a:r>
          </a:p>
          <a:p>
            <a:r>
              <a:rPr lang="en-US" b="1" dirty="0"/>
              <a:t>Hybrid:</a:t>
            </a:r>
            <a:r>
              <a:rPr lang="en-US" dirty="0"/>
              <a:t> Pioneer 24T19R</a:t>
            </a:r>
          </a:p>
          <a:p>
            <a:r>
              <a:rPr lang="en-US" b="1" dirty="0"/>
              <a:t>Reps:</a:t>
            </a:r>
            <a:r>
              <a:rPr lang="en-US" dirty="0"/>
              <a:t> 4</a:t>
            </a:r>
          </a:p>
          <a:p>
            <a:r>
              <a:rPr lang="en-US" b="1" dirty="0"/>
              <a:t>Previous Crop:</a:t>
            </a:r>
            <a:r>
              <a:rPr lang="en-US" dirty="0"/>
              <a:t> Corn</a:t>
            </a:r>
          </a:p>
          <a:p>
            <a:r>
              <a:rPr lang="en-US" b="1" dirty="0"/>
              <a:t>Tillage:</a:t>
            </a:r>
            <a:r>
              <a:rPr lang="en-US" dirty="0"/>
              <a:t> No-Till</a:t>
            </a:r>
          </a:p>
          <a:p>
            <a:r>
              <a:rPr lang="en-US" b="1" dirty="0"/>
              <a:t>Herbicides:</a:t>
            </a:r>
            <a:r>
              <a:rPr lang="en-US" dirty="0"/>
              <a:t>6 oz/ac Sonic®, 16 oz/ac generic Dual, 16 oz/ac 2,4-D 6#, 8 oz/ac Absorb 100, and 16 oz/ac Buccaneer 5 Extra® on 4/17/18 </a:t>
            </a:r>
            <a:r>
              <a:rPr lang="en-US" b="1" i="1" dirty="0"/>
              <a:t>Post:</a:t>
            </a:r>
            <a:r>
              <a:rPr lang="en-US" dirty="0"/>
              <a:t> 16 oz/ac </a:t>
            </a:r>
            <a:r>
              <a:rPr lang="en-US" dirty="0" err="1"/>
              <a:t>Shafen</a:t>
            </a:r>
            <a:r>
              <a:rPr lang="en-US" dirty="0"/>
              <a:t> Star, 8 oz/ac Clethodim 2EC, 32 oz/ac Buccaneer 5 Extra®, 8 oz/ac Absorb 100, and 4 oz/ac N-Tense on 6/16/18     </a:t>
            </a:r>
            <a:endParaRPr lang="en-US" b="1" dirty="0"/>
          </a:p>
          <a:p>
            <a:r>
              <a:rPr lang="en-US" b="1" dirty="0"/>
              <a:t>Foliar Insecticides:</a:t>
            </a:r>
            <a:r>
              <a:rPr lang="en-US" dirty="0"/>
              <a:t> 3.84 oz/ac Lambda-Cy 1 EC aerial applied on 7/26/18 </a:t>
            </a:r>
          </a:p>
          <a:p>
            <a:r>
              <a:rPr lang="en-US" b="1" dirty="0"/>
              <a:t>Foliar Fungicides:</a:t>
            </a:r>
            <a:r>
              <a:rPr lang="en-US" b="1" i="1" dirty="0"/>
              <a:t> </a:t>
            </a:r>
            <a:r>
              <a:rPr lang="en-US" dirty="0"/>
              <a:t>10.5 oz/ac </a:t>
            </a:r>
            <a:r>
              <a:rPr lang="en-US" dirty="0" err="1"/>
              <a:t>Azoxyprop</a:t>
            </a:r>
            <a:r>
              <a:rPr lang="en-US" dirty="0"/>
              <a:t> </a:t>
            </a:r>
            <a:r>
              <a:rPr lang="en-US" dirty="0" err="1"/>
              <a:t>Xtra</a:t>
            </a:r>
            <a:r>
              <a:rPr lang="en-US" dirty="0"/>
              <a:t> aerial applied on 7/26/18</a:t>
            </a:r>
          </a:p>
          <a:p>
            <a:r>
              <a:rPr lang="en-US" b="1" dirty="0"/>
              <a:t>Fertilizer:</a:t>
            </a:r>
            <a:r>
              <a:rPr lang="en-US" dirty="0"/>
              <a:t> 1 gal/ac Kugler KS2075 (20% N, 7.5% P, 5% S) aerial applied on 7/26/18</a:t>
            </a:r>
          </a:p>
          <a:p>
            <a:r>
              <a:rPr lang="en-US" b="1" dirty="0"/>
              <a:t>Irrigation:</a:t>
            </a:r>
            <a:r>
              <a:rPr lang="en-US" dirty="0"/>
              <a:t> None – Note: Drought conditions prevailed in Aug. &amp; Sept.</a:t>
            </a:r>
          </a:p>
          <a:p>
            <a:endParaRPr lang="en-US" dirty="0"/>
          </a:p>
        </p:txBody>
      </p:sp>
      <p:sp>
        <p:nvSpPr>
          <p:cNvPr id="4" name="Title 1"/>
          <p:cNvSpPr>
            <a:spLocks noGrp="1"/>
          </p:cNvSpPr>
          <p:nvPr>
            <p:ph type="title"/>
          </p:nvPr>
        </p:nvSpPr>
        <p:spPr>
          <a:xfrm>
            <a:off x="1607684" y="98891"/>
            <a:ext cx="10089572" cy="1320800"/>
          </a:xfrm>
        </p:spPr>
        <p:txBody>
          <a:bodyPr>
            <a:normAutofit fontScale="90000"/>
          </a:bodyPr>
          <a:lstStyle/>
          <a:p>
            <a:r>
              <a:rPr lang="en-US" sz="2200" dirty="0">
                <a:solidFill>
                  <a:schemeClr val="tx1"/>
                </a:solidFill>
              </a:rPr>
              <a:t>2018 Soybeans Following Winter Killed Cover Crop vs Winter Hardy Cover Crop</a:t>
            </a:r>
            <a:br>
              <a:rPr lang="en-US" sz="2200" dirty="0"/>
            </a:br>
            <a:r>
              <a:rPr lang="en-US" sz="1600" dirty="0">
                <a:solidFill>
                  <a:schemeClr val="tx1"/>
                </a:solidFill>
              </a:rPr>
              <a:t>Nemaha County – Daryl Obermeyer – in Partnership with the University of Nebraska – Lincoln,</a:t>
            </a:r>
            <a:br>
              <a:rPr lang="en-US" sz="1600" dirty="0">
                <a:solidFill>
                  <a:schemeClr val="tx1"/>
                </a:solidFill>
              </a:rPr>
            </a:br>
            <a:r>
              <a:rPr lang="en-US" sz="2400" dirty="0">
                <a:solidFill>
                  <a:schemeClr val="tx1"/>
                </a:solidFill>
              </a:rPr>
              <a:t>Field 1A	</a:t>
            </a:r>
            <a:r>
              <a:rPr lang="en-US" sz="1600" dirty="0">
                <a:solidFill>
                  <a:schemeClr val="tx1"/>
                </a:solidFill>
              </a:rPr>
              <a:t>											On Farm Research Network</a:t>
            </a:r>
          </a:p>
        </p:txBody>
      </p:sp>
      <p:pic>
        <p:nvPicPr>
          <p:cNvPr id="5" name="Picture 4">
            <a:extLst>
              <a:ext uri="{FF2B5EF4-FFF2-40B4-BE49-F238E27FC236}">
                <a16:creationId xmlns:a16="http://schemas.microsoft.com/office/drawing/2014/main" id="{039109B5-012E-4C50-B806-B160F1272841}"/>
              </a:ext>
            </a:extLst>
          </p:cNvPr>
          <p:cNvPicPr>
            <a:picLocks noChangeAspect="1"/>
          </p:cNvPicPr>
          <p:nvPr/>
        </p:nvPicPr>
        <p:blipFill>
          <a:blip r:embed="rId2"/>
          <a:stretch>
            <a:fillRect/>
          </a:stretch>
        </p:blipFill>
        <p:spPr>
          <a:xfrm>
            <a:off x="6632989" y="1835308"/>
            <a:ext cx="3311424" cy="2254091"/>
          </a:xfrm>
          <a:prstGeom prst="rect">
            <a:avLst/>
          </a:prstGeom>
        </p:spPr>
      </p:pic>
      <p:sp>
        <p:nvSpPr>
          <p:cNvPr id="6" name="TextBox 5">
            <a:extLst>
              <a:ext uri="{FF2B5EF4-FFF2-40B4-BE49-F238E27FC236}">
                <a16:creationId xmlns:a16="http://schemas.microsoft.com/office/drawing/2014/main" id="{0051B63F-9BA4-4AC0-8C70-848ECAA1FCD9}"/>
              </a:ext>
            </a:extLst>
          </p:cNvPr>
          <p:cNvSpPr txBox="1"/>
          <p:nvPr/>
        </p:nvSpPr>
        <p:spPr>
          <a:xfrm>
            <a:off x="6988408" y="3105469"/>
            <a:ext cx="947956" cy="461665"/>
          </a:xfrm>
          <a:prstGeom prst="rect">
            <a:avLst/>
          </a:prstGeom>
          <a:noFill/>
        </p:spPr>
        <p:txBody>
          <a:bodyPr wrap="square" rtlCol="0">
            <a:spAutoFit/>
          </a:bodyPr>
          <a:lstStyle/>
          <a:p>
            <a:r>
              <a:rPr lang="en-US" sz="2400" b="1" dirty="0"/>
              <a:t>1C</a:t>
            </a:r>
          </a:p>
        </p:txBody>
      </p:sp>
      <p:sp>
        <p:nvSpPr>
          <p:cNvPr id="7" name="TextBox 6">
            <a:extLst>
              <a:ext uri="{FF2B5EF4-FFF2-40B4-BE49-F238E27FC236}">
                <a16:creationId xmlns:a16="http://schemas.microsoft.com/office/drawing/2014/main" id="{B19AD179-EBDB-4693-ACA0-5FD5502218C5}"/>
              </a:ext>
            </a:extLst>
          </p:cNvPr>
          <p:cNvSpPr txBox="1"/>
          <p:nvPr/>
        </p:nvSpPr>
        <p:spPr>
          <a:xfrm>
            <a:off x="7403225" y="2689852"/>
            <a:ext cx="947956" cy="461665"/>
          </a:xfrm>
          <a:prstGeom prst="rect">
            <a:avLst/>
          </a:prstGeom>
          <a:noFill/>
        </p:spPr>
        <p:txBody>
          <a:bodyPr wrap="square" rtlCol="0">
            <a:spAutoFit/>
          </a:bodyPr>
          <a:lstStyle/>
          <a:p>
            <a:r>
              <a:rPr lang="en-US" sz="2400" b="1" dirty="0"/>
              <a:t>1B</a:t>
            </a:r>
          </a:p>
        </p:txBody>
      </p:sp>
      <p:sp>
        <p:nvSpPr>
          <p:cNvPr id="8" name="TextBox 7">
            <a:extLst>
              <a:ext uri="{FF2B5EF4-FFF2-40B4-BE49-F238E27FC236}">
                <a16:creationId xmlns:a16="http://schemas.microsoft.com/office/drawing/2014/main" id="{E71B7ECC-DFA8-4AEF-8507-1600D4FE2617}"/>
              </a:ext>
            </a:extLst>
          </p:cNvPr>
          <p:cNvSpPr txBox="1"/>
          <p:nvPr/>
        </p:nvSpPr>
        <p:spPr>
          <a:xfrm>
            <a:off x="7714354" y="2228187"/>
            <a:ext cx="947956" cy="461665"/>
          </a:xfrm>
          <a:prstGeom prst="rect">
            <a:avLst/>
          </a:prstGeom>
          <a:noFill/>
        </p:spPr>
        <p:txBody>
          <a:bodyPr wrap="square" rtlCol="0">
            <a:spAutoFit/>
          </a:bodyPr>
          <a:lstStyle/>
          <a:p>
            <a:r>
              <a:rPr lang="en-US" sz="2400" b="1" dirty="0"/>
              <a:t>1A</a:t>
            </a:r>
          </a:p>
        </p:txBody>
      </p:sp>
      <p:sp>
        <p:nvSpPr>
          <p:cNvPr id="9" name="TextBox 8">
            <a:extLst>
              <a:ext uri="{FF2B5EF4-FFF2-40B4-BE49-F238E27FC236}">
                <a16:creationId xmlns:a16="http://schemas.microsoft.com/office/drawing/2014/main" id="{516BB15E-FB81-40F1-B63B-5D59864E08CA}"/>
              </a:ext>
            </a:extLst>
          </p:cNvPr>
          <p:cNvSpPr txBox="1"/>
          <p:nvPr/>
        </p:nvSpPr>
        <p:spPr>
          <a:xfrm>
            <a:off x="8469502" y="3082844"/>
            <a:ext cx="947956" cy="461665"/>
          </a:xfrm>
          <a:prstGeom prst="rect">
            <a:avLst/>
          </a:prstGeom>
          <a:noFill/>
        </p:spPr>
        <p:txBody>
          <a:bodyPr wrap="square" rtlCol="0">
            <a:spAutoFit/>
          </a:bodyPr>
          <a:lstStyle/>
          <a:p>
            <a:r>
              <a:rPr lang="en-US" sz="2400" b="1" dirty="0"/>
              <a:t>2</a:t>
            </a:r>
          </a:p>
        </p:txBody>
      </p:sp>
    </p:spTree>
    <p:extLst>
      <p:ext uri="{BB962C8B-B14F-4D97-AF65-F5344CB8AC3E}">
        <p14:creationId xmlns:p14="http://schemas.microsoft.com/office/powerpoint/2010/main" val="1832149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6339" y="70605"/>
            <a:ext cx="12030138" cy="1320800"/>
          </a:xfrm>
        </p:spPr>
        <p:txBody>
          <a:bodyPr>
            <a:normAutofit/>
          </a:bodyPr>
          <a:lstStyle/>
          <a:p>
            <a:r>
              <a:rPr lang="en-US" sz="2200" dirty="0">
                <a:solidFill>
                  <a:schemeClr val="tx1"/>
                </a:solidFill>
              </a:rPr>
              <a:t>Soybeans Following Winter Killed Cover Crop vs Winter Hardy Cover Crop</a:t>
            </a:r>
            <a:br>
              <a:rPr lang="en-US" sz="2200" dirty="0">
                <a:solidFill>
                  <a:schemeClr val="tx1"/>
                </a:solidFill>
              </a:rPr>
            </a:br>
            <a:r>
              <a:rPr lang="en-US" sz="1600" dirty="0">
                <a:solidFill>
                  <a:schemeClr val="tx1"/>
                </a:solidFill>
              </a:rPr>
              <a:t>Nemaha County – Daryl Obermeyer – in Partnership with the University of Nebraska – Lincoln, On Farm Research Network</a:t>
            </a:r>
          </a:p>
        </p:txBody>
      </p:sp>
      <p:graphicFrame>
        <p:nvGraphicFramePr>
          <p:cNvPr id="3" name="Table 2">
            <a:extLst>
              <a:ext uri="{FF2B5EF4-FFF2-40B4-BE49-F238E27FC236}">
                <a16:creationId xmlns:a16="http://schemas.microsoft.com/office/drawing/2014/main" id="{22449D64-42AE-49F6-960D-1D59EF93CF8D}"/>
              </a:ext>
            </a:extLst>
          </p:cNvPr>
          <p:cNvGraphicFramePr>
            <a:graphicFrameLocks noGrp="1"/>
          </p:cNvGraphicFramePr>
          <p:nvPr>
            <p:extLst/>
          </p:nvPr>
        </p:nvGraphicFramePr>
        <p:xfrm>
          <a:off x="226339" y="803820"/>
          <a:ext cx="11458577" cy="3226593"/>
        </p:xfrm>
        <a:graphic>
          <a:graphicData uri="http://schemas.openxmlformats.org/drawingml/2006/table">
            <a:tbl>
              <a:tblPr firstRow="1" firstCol="1" bandRow="1">
                <a:tableStyleId>{5C22544A-7EE6-4342-B048-85BDC9FD1C3A}</a:tableStyleId>
              </a:tblPr>
              <a:tblGrid>
                <a:gridCol w="1962995">
                  <a:extLst>
                    <a:ext uri="{9D8B030D-6E8A-4147-A177-3AD203B41FA5}">
                      <a16:colId xmlns:a16="http://schemas.microsoft.com/office/drawing/2014/main" val="2643573674"/>
                    </a:ext>
                  </a:extLst>
                </a:gridCol>
                <a:gridCol w="1124148">
                  <a:extLst>
                    <a:ext uri="{9D8B030D-6E8A-4147-A177-3AD203B41FA5}">
                      <a16:colId xmlns:a16="http://schemas.microsoft.com/office/drawing/2014/main" val="120439629"/>
                    </a:ext>
                  </a:extLst>
                </a:gridCol>
                <a:gridCol w="818389">
                  <a:extLst>
                    <a:ext uri="{9D8B030D-6E8A-4147-A177-3AD203B41FA5}">
                      <a16:colId xmlns:a16="http://schemas.microsoft.com/office/drawing/2014/main" val="2973781359"/>
                    </a:ext>
                  </a:extLst>
                </a:gridCol>
                <a:gridCol w="922961">
                  <a:extLst>
                    <a:ext uri="{9D8B030D-6E8A-4147-A177-3AD203B41FA5}">
                      <a16:colId xmlns:a16="http://schemas.microsoft.com/office/drawing/2014/main" val="1063575775"/>
                    </a:ext>
                  </a:extLst>
                </a:gridCol>
                <a:gridCol w="818389">
                  <a:extLst>
                    <a:ext uri="{9D8B030D-6E8A-4147-A177-3AD203B41FA5}">
                      <a16:colId xmlns:a16="http://schemas.microsoft.com/office/drawing/2014/main" val="2842376098"/>
                    </a:ext>
                  </a:extLst>
                </a:gridCol>
                <a:gridCol w="1021849">
                  <a:extLst>
                    <a:ext uri="{9D8B030D-6E8A-4147-A177-3AD203B41FA5}">
                      <a16:colId xmlns:a16="http://schemas.microsoft.com/office/drawing/2014/main" val="1433782604"/>
                    </a:ext>
                  </a:extLst>
                </a:gridCol>
                <a:gridCol w="1228719">
                  <a:extLst>
                    <a:ext uri="{9D8B030D-6E8A-4147-A177-3AD203B41FA5}">
                      <a16:colId xmlns:a16="http://schemas.microsoft.com/office/drawing/2014/main" val="2429832434"/>
                    </a:ext>
                  </a:extLst>
                </a:gridCol>
                <a:gridCol w="818389">
                  <a:extLst>
                    <a:ext uri="{9D8B030D-6E8A-4147-A177-3AD203B41FA5}">
                      <a16:colId xmlns:a16="http://schemas.microsoft.com/office/drawing/2014/main" val="2961063503"/>
                    </a:ext>
                  </a:extLst>
                </a:gridCol>
                <a:gridCol w="920687">
                  <a:extLst>
                    <a:ext uri="{9D8B030D-6E8A-4147-A177-3AD203B41FA5}">
                      <a16:colId xmlns:a16="http://schemas.microsoft.com/office/drawing/2014/main" val="3003650098"/>
                    </a:ext>
                  </a:extLst>
                </a:gridCol>
                <a:gridCol w="818389">
                  <a:extLst>
                    <a:ext uri="{9D8B030D-6E8A-4147-A177-3AD203B41FA5}">
                      <a16:colId xmlns:a16="http://schemas.microsoft.com/office/drawing/2014/main" val="3259494552"/>
                    </a:ext>
                  </a:extLst>
                </a:gridCol>
                <a:gridCol w="1003662">
                  <a:extLst>
                    <a:ext uri="{9D8B030D-6E8A-4147-A177-3AD203B41FA5}">
                      <a16:colId xmlns:a16="http://schemas.microsoft.com/office/drawing/2014/main" val="585644447"/>
                    </a:ext>
                  </a:extLst>
                </a:gridCol>
              </a:tblGrid>
              <a:tr h="595116">
                <a:tc>
                  <a:txBody>
                    <a:bodyPr/>
                    <a:lstStyle/>
                    <a:p>
                      <a:pPr marL="0" marR="0">
                        <a:spcBef>
                          <a:spcPts val="0"/>
                        </a:spcBef>
                        <a:spcAft>
                          <a:spcPts val="0"/>
                        </a:spcAft>
                      </a:pPr>
                      <a:r>
                        <a:rPr lang="en-US" sz="1600" b="0" baseline="0" dirty="0">
                          <a:effectLst/>
                        </a:rPr>
                        <a:t> </a:t>
                      </a:r>
                      <a:r>
                        <a:rPr lang="en-US" sz="2000" b="0" baseline="0" dirty="0">
                          <a:solidFill>
                            <a:schemeClr val="tx1"/>
                          </a:solidFill>
                          <a:effectLst/>
                        </a:rPr>
                        <a:t>Field 1A</a:t>
                      </a:r>
                      <a:endParaRPr lang="en-US" sz="2000" b="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gridSpan="5">
                  <a:txBody>
                    <a:bodyPr/>
                    <a:lstStyle/>
                    <a:p>
                      <a:pPr marL="0" marR="0">
                        <a:spcBef>
                          <a:spcPts val="0"/>
                        </a:spcBef>
                        <a:spcAft>
                          <a:spcPts val="0"/>
                        </a:spcAft>
                      </a:pPr>
                      <a:r>
                        <a:rPr lang="en-US" sz="1600" baseline="0">
                          <a:effectLst/>
                        </a:rPr>
                        <a:t>----------------------------2017 Corn------------------------------</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spcBef>
                          <a:spcPts val="0"/>
                        </a:spcBef>
                        <a:spcAft>
                          <a:spcPts val="0"/>
                        </a:spcAft>
                      </a:pPr>
                      <a:r>
                        <a:rPr lang="en-US" sz="1600" baseline="0" dirty="0">
                          <a:effectLst/>
                        </a:rPr>
                        <a:t>--------------------------2018 Soybeans--------------------------</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83175566"/>
                  </a:ext>
                </a:extLst>
              </a:tr>
              <a:tr h="1190233">
                <a:tc>
                  <a:txBody>
                    <a:bodyPr/>
                    <a:lstStyle/>
                    <a:p>
                      <a:pPr marL="0" marR="0">
                        <a:spcBef>
                          <a:spcPts val="0"/>
                        </a:spcBef>
                        <a:spcAft>
                          <a:spcPts val="0"/>
                        </a:spcAft>
                      </a:pPr>
                      <a:r>
                        <a:rPr lang="en-US" sz="1600" baseline="0">
                          <a:effectLst/>
                        </a:rPr>
                        <a:t>Cover Crop Treatment</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Stand Count (plants/ac)</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Test Weight </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Moisture (%)</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Yield† (bu/ac)</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Marginal Net Return‡ ($/ac)</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Stand Count (plants/ac)</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Test Weight</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Moisture (%)</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Yield† (bu/ac)</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Marginal Net Return‡ ($/ac)</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extLst>
                  <a:ext uri="{0D108BD9-81ED-4DB2-BD59-A6C34878D82A}">
                    <a16:rowId xmlns:a16="http://schemas.microsoft.com/office/drawing/2014/main" val="3859022419"/>
                  </a:ext>
                </a:extLst>
              </a:tr>
              <a:tr h="595116">
                <a:tc>
                  <a:txBody>
                    <a:bodyPr/>
                    <a:lstStyle/>
                    <a:p>
                      <a:pPr marL="0" marR="0">
                        <a:spcBef>
                          <a:spcPts val="0"/>
                        </a:spcBef>
                        <a:spcAft>
                          <a:spcPts val="0"/>
                        </a:spcAft>
                      </a:pPr>
                      <a:r>
                        <a:rPr lang="en-US" sz="1600" baseline="0">
                          <a:effectLst/>
                        </a:rPr>
                        <a:t>Winter Terminated</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30,355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54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dirty="0">
                          <a:effectLst/>
                        </a:rPr>
                        <a:t>18.0 B</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183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546.97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dirty="0">
                          <a:effectLst/>
                        </a:rPr>
                        <a:t>120,744 A*</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56 B</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11.3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65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452.80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extLst>
                  <a:ext uri="{0D108BD9-81ED-4DB2-BD59-A6C34878D82A}">
                    <a16:rowId xmlns:a16="http://schemas.microsoft.com/office/drawing/2014/main" val="11111079"/>
                  </a:ext>
                </a:extLst>
              </a:tr>
              <a:tr h="548570">
                <a:tc>
                  <a:txBody>
                    <a:bodyPr/>
                    <a:lstStyle/>
                    <a:p>
                      <a:pPr marL="0" marR="0">
                        <a:spcBef>
                          <a:spcPts val="0"/>
                        </a:spcBef>
                        <a:spcAft>
                          <a:spcPts val="0"/>
                        </a:spcAft>
                      </a:pPr>
                      <a:r>
                        <a:rPr lang="en-US" sz="1600" baseline="0">
                          <a:effectLst/>
                        </a:rPr>
                        <a:t>Winter Hardy</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30,023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52 B</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19.1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168 B</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498.00 B</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120,246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56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11.2 A</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59 B</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dirty="0">
                          <a:effectLst/>
                        </a:rPr>
                        <a:t>410.75 B</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extLst>
                  <a:ext uri="{0D108BD9-81ED-4DB2-BD59-A6C34878D82A}">
                    <a16:rowId xmlns:a16="http://schemas.microsoft.com/office/drawing/2014/main" val="1985163380"/>
                  </a:ext>
                </a:extLst>
              </a:tr>
              <a:tr h="297558">
                <a:tc>
                  <a:txBody>
                    <a:bodyPr/>
                    <a:lstStyle/>
                    <a:p>
                      <a:pPr marL="0" marR="0">
                        <a:spcBef>
                          <a:spcPts val="0"/>
                        </a:spcBef>
                        <a:spcAft>
                          <a:spcPts val="0"/>
                        </a:spcAft>
                      </a:pPr>
                      <a:r>
                        <a:rPr lang="en-US" sz="1600" baseline="0">
                          <a:effectLst/>
                        </a:rPr>
                        <a:t>P-Value</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0.802</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0.021</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0.003</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dirty="0">
                          <a:effectLst/>
                        </a:rPr>
                        <a:t>0.0003</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0.0003</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0.872</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0.096</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0.200</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a:effectLst/>
                        </a:rPr>
                        <a:t>0.002</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tc>
                  <a:txBody>
                    <a:bodyPr/>
                    <a:lstStyle/>
                    <a:p>
                      <a:pPr marL="0" marR="0">
                        <a:spcBef>
                          <a:spcPts val="0"/>
                        </a:spcBef>
                        <a:spcAft>
                          <a:spcPts val="0"/>
                        </a:spcAft>
                      </a:pPr>
                      <a:r>
                        <a:rPr lang="en-US" sz="1600" baseline="0" dirty="0">
                          <a:effectLst/>
                        </a:rPr>
                        <a:t>0.002</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0" marB="0"/>
                </a:tc>
                <a:extLst>
                  <a:ext uri="{0D108BD9-81ED-4DB2-BD59-A6C34878D82A}">
                    <a16:rowId xmlns:a16="http://schemas.microsoft.com/office/drawing/2014/main" val="3982710846"/>
                  </a:ext>
                </a:extLst>
              </a:tr>
            </a:tbl>
          </a:graphicData>
        </a:graphic>
      </p:graphicFrame>
      <p:sp>
        <p:nvSpPr>
          <p:cNvPr id="9" name="TextBox 8">
            <a:extLst>
              <a:ext uri="{FF2B5EF4-FFF2-40B4-BE49-F238E27FC236}">
                <a16:creationId xmlns:a16="http://schemas.microsoft.com/office/drawing/2014/main" id="{6BB8714B-F1C4-4145-B6D1-D3C5C958F4B6}"/>
              </a:ext>
            </a:extLst>
          </p:cNvPr>
          <p:cNvSpPr txBox="1"/>
          <p:nvPr/>
        </p:nvSpPr>
        <p:spPr>
          <a:xfrm>
            <a:off x="366710" y="5662819"/>
            <a:ext cx="10834689" cy="1200329"/>
          </a:xfrm>
          <a:prstGeom prst="rect">
            <a:avLst/>
          </a:prstGeom>
          <a:noFill/>
        </p:spPr>
        <p:txBody>
          <a:bodyPr wrap="square" rtlCol="0">
            <a:spAutoFit/>
          </a:bodyPr>
          <a:lstStyle/>
          <a:p>
            <a:r>
              <a:rPr lang="en-US" dirty="0"/>
              <a:t>In 2018, soybeans planted after winter terminated cover crops had a higher yield, lower test weight, and higher net return than the winter hardy cover crops. There were visible differences between the winter terminated and winter hardy cover crops, with the winter terminated having a darker green appearance longer.</a:t>
            </a:r>
          </a:p>
        </p:txBody>
      </p:sp>
      <p:sp>
        <p:nvSpPr>
          <p:cNvPr id="2" name="Rectangle 1">
            <a:extLst>
              <a:ext uri="{FF2B5EF4-FFF2-40B4-BE49-F238E27FC236}">
                <a16:creationId xmlns:a16="http://schemas.microsoft.com/office/drawing/2014/main" id="{558A6196-DBF2-4F8C-8D58-91D029D1897F}"/>
              </a:ext>
            </a:extLst>
          </p:cNvPr>
          <p:cNvSpPr/>
          <p:nvPr/>
        </p:nvSpPr>
        <p:spPr>
          <a:xfrm>
            <a:off x="9837212" y="1241415"/>
            <a:ext cx="1917890" cy="2795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322FF7C-8B9A-4F79-95CE-2AA68B7DFF12}"/>
              </a:ext>
            </a:extLst>
          </p:cNvPr>
          <p:cNvSpPr/>
          <p:nvPr/>
        </p:nvSpPr>
        <p:spPr>
          <a:xfrm>
            <a:off x="5045421" y="1175060"/>
            <a:ext cx="1820411" cy="28584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5B2EA7D-C381-4DDE-9878-811223CA346E}"/>
              </a:ext>
            </a:extLst>
          </p:cNvPr>
          <p:cNvPicPr>
            <a:picLocks noChangeAspect="1"/>
          </p:cNvPicPr>
          <p:nvPr/>
        </p:nvPicPr>
        <p:blipFill>
          <a:blip r:embed="rId2"/>
          <a:stretch>
            <a:fillRect/>
          </a:stretch>
        </p:blipFill>
        <p:spPr>
          <a:xfrm>
            <a:off x="1518864" y="4103228"/>
            <a:ext cx="5124450" cy="1543050"/>
          </a:xfrm>
          <a:prstGeom prst="rect">
            <a:avLst/>
          </a:prstGeom>
        </p:spPr>
      </p:pic>
      <p:sp>
        <p:nvSpPr>
          <p:cNvPr id="10" name="Rectangle 9">
            <a:extLst>
              <a:ext uri="{FF2B5EF4-FFF2-40B4-BE49-F238E27FC236}">
                <a16:creationId xmlns:a16="http://schemas.microsoft.com/office/drawing/2014/main" id="{8C97CF0E-C726-4492-9241-D34BD829DA73}"/>
              </a:ext>
            </a:extLst>
          </p:cNvPr>
          <p:cNvSpPr/>
          <p:nvPr/>
        </p:nvSpPr>
        <p:spPr>
          <a:xfrm>
            <a:off x="2311012" y="4055565"/>
            <a:ext cx="3405930" cy="16383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DE20B4E-2445-405C-BB2A-3F5CF3EEAEB7}"/>
              </a:ext>
            </a:extLst>
          </p:cNvPr>
          <p:cNvPicPr>
            <a:picLocks noChangeAspect="1"/>
          </p:cNvPicPr>
          <p:nvPr/>
        </p:nvPicPr>
        <p:blipFill>
          <a:blip r:embed="rId3"/>
          <a:stretch>
            <a:fillRect/>
          </a:stretch>
        </p:blipFill>
        <p:spPr>
          <a:xfrm>
            <a:off x="6613220" y="4136850"/>
            <a:ext cx="4980366" cy="1479735"/>
          </a:xfrm>
          <a:prstGeom prst="rect">
            <a:avLst/>
          </a:prstGeom>
        </p:spPr>
      </p:pic>
    </p:spTree>
    <p:extLst>
      <p:ext uri="{BB962C8B-B14F-4D97-AF65-F5344CB8AC3E}">
        <p14:creationId xmlns:p14="http://schemas.microsoft.com/office/powerpoint/2010/main" val="2887100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1504914" y="44036"/>
            <a:ext cx="7870391" cy="5997326"/>
          </a:xfrm>
          <a:prstGeom prst="rect">
            <a:avLst/>
          </a:prstGeom>
        </p:spPr>
      </p:pic>
      <p:sp>
        <p:nvSpPr>
          <p:cNvPr id="4" name="Rectangle 3">
            <a:extLst>
              <a:ext uri="{FF2B5EF4-FFF2-40B4-BE49-F238E27FC236}">
                <a16:creationId xmlns:a16="http://schemas.microsoft.com/office/drawing/2014/main" id="{01342113-D7B0-485A-A35B-383F253304E8}"/>
              </a:ext>
            </a:extLst>
          </p:cNvPr>
          <p:cNvSpPr/>
          <p:nvPr/>
        </p:nvSpPr>
        <p:spPr>
          <a:xfrm>
            <a:off x="1504914" y="6041362"/>
            <a:ext cx="8387487" cy="523220"/>
          </a:xfrm>
          <a:prstGeom prst="rect">
            <a:avLst/>
          </a:prstGeom>
        </p:spPr>
        <p:txBody>
          <a:bodyPr wrap="square">
            <a:spAutoFit/>
          </a:bodyPr>
          <a:lstStyle/>
          <a:p>
            <a:r>
              <a:rPr lang="en-US" sz="2800" b="1" dirty="0"/>
              <a:t>https://cropwatch.unl.edu/on-farm-research</a:t>
            </a:r>
          </a:p>
        </p:txBody>
      </p:sp>
    </p:spTree>
    <p:extLst>
      <p:ext uri="{BB962C8B-B14F-4D97-AF65-F5344CB8AC3E}">
        <p14:creationId xmlns:p14="http://schemas.microsoft.com/office/powerpoint/2010/main" val="223095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643581"/>
          </a:xfrm>
        </p:spPr>
        <p:txBody>
          <a:bodyPr/>
          <a:lstStyle/>
          <a:p>
            <a:r>
              <a:rPr lang="en-US" dirty="0"/>
              <a:t>Final Thoughts</a:t>
            </a:r>
          </a:p>
        </p:txBody>
      </p:sp>
      <p:sp>
        <p:nvSpPr>
          <p:cNvPr id="3" name="Content Placeholder 2"/>
          <p:cNvSpPr>
            <a:spLocks noGrp="1"/>
          </p:cNvSpPr>
          <p:nvPr>
            <p:ph idx="1"/>
          </p:nvPr>
        </p:nvSpPr>
        <p:spPr>
          <a:xfrm>
            <a:off x="880153" y="1759032"/>
            <a:ext cx="10952617" cy="5098968"/>
          </a:xfrm>
        </p:spPr>
        <p:txBody>
          <a:bodyPr>
            <a:normAutofit/>
          </a:bodyPr>
          <a:lstStyle/>
          <a:p>
            <a:r>
              <a:rPr lang="en-US" sz="2400" dirty="0"/>
              <a:t>The “work” for Soil Health needed in Nebraska is between 4 &amp; 8 inches underground.   Dig a hole and check it out.</a:t>
            </a:r>
          </a:p>
          <a:p>
            <a:r>
              <a:rPr lang="en-US" sz="2400" dirty="0"/>
              <a:t>Will you start growing and building your Soil</a:t>
            </a:r>
            <a:r>
              <a:rPr lang="en-US" sz="3200" dirty="0">
                <a:latin typeface="Aharoni" panose="02010803020104030203" pitchFamily="2" charset="-79"/>
                <a:cs typeface="Aharoni" panose="02010803020104030203" pitchFamily="2" charset="-79"/>
              </a:rPr>
              <a:t>?</a:t>
            </a:r>
            <a:r>
              <a:rPr lang="en-US" sz="2400" dirty="0">
                <a:latin typeface="Aharoni" panose="02010803020104030203" pitchFamily="2" charset="-79"/>
                <a:cs typeface="Aharoni" panose="02010803020104030203" pitchFamily="2" charset="-79"/>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 y="3215719"/>
            <a:ext cx="2214056" cy="295207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162" y="3215719"/>
            <a:ext cx="3936095" cy="295207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6803" y="3215719"/>
            <a:ext cx="3936099" cy="2952074"/>
          </a:xfrm>
          <a:prstGeom prst="rect">
            <a:avLst/>
          </a:prstGeom>
        </p:spPr>
      </p:pic>
    </p:spTree>
    <p:extLst>
      <p:ext uri="{BB962C8B-B14F-4D97-AF65-F5344CB8AC3E}">
        <p14:creationId xmlns:p14="http://schemas.microsoft.com/office/powerpoint/2010/main" val="822763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0364" y="228599"/>
            <a:ext cx="9634248" cy="6525491"/>
          </a:xfrm>
        </p:spPr>
        <p:txBody>
          <a:bodyPr>
            <a:normAutofit fontScale="85000" lnSpcReduction="20000"/>
          </a:bodyPr>
          <a:lstStyle/>
          <a:p>
            <a:pPr marL="0" indent="0">
              <a:buNone/>
            </a:pPr>
            <a:r>
              <a:rPr lang="en-US" dirty="0"/>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religion, sex, gender identity (including gender expression), sexual orientation, disability, age, marital status, family/parental status, income derived from a public assistance program, political beliefs, or reprisal or retaliation for prior civil rights activity, in any program or activity conducted or funded by USDA (not all bases apply to all programs).  Remedies and complaint filing deadlines vary by program or incident.  </a:t>
            </a:r>
          </a:p>
          <a:p>
            <a:pPr marL="0" indent="0">
              <a:buNone/>
            </a:pPr>
            <a:r>
              <a:rPr lang="en-US" dirty="0"/>
              <a:t>Persons with disabilities who require alternative means of communication for program information (e.g., Braille, large print, audiotape, American Sign Language, etc.) should contact the responsible Agency or USDA’s TARGET Center at (202) 720-2600 (voice and TTY) or contact USDA through the Federal Relay Service at (800) 877-8339.  Additionally, program information may be made available in languages other than English.</a:t>
            </a:r>
          </a:p>
          <a:p>
            <a:pPr marL="0" indent="0">
              <a:buNone/>
            </a:pPr>
            <a:r>
              <a:rPr lang="en-US" dirty="0"/>
              <a:t>To file a program discrimination complaint, complete the USDA Program Discrimination Complaint Form, AD-3027, found online at</a:t>
            </a:r>
            <a:r>
              <a:rPr lang="en-US" dirty="0">
                <a:hlinkClick r:id="rId3" tooltip="Opens in new window."/>
              </a:rPr>
              <a:t> How to File a Program Discrimination Complaint</a:t>
            </a:r>
            <a:r>
              <a:rPr lang="en-US" dirty="0"/>
              <a:t> and at any USDA office or write a letter addressed to USDA and provide in the letter all of the information  requested in the form.  To request a copy of the complaint form, call </a:t>
            </a:r>
          </a:p>
          <a:p>
            <a:pPr marL="0" indent="0">
              <a:buNone/>
            </a:pPr>
            <a:r>
              <a:rPr lang="en-US" dirty="0"/>
              <a:t>(866) 632-9992.  Submit your completed form or letter to USDA by:</a:t>
            </a:r>
          </a:p>
          <a:p>
            <a:pPr marL="0" indent="0">
              <a:buNone/>
            </a:pPr>
            <a:r>
              <a:rPr lang="en-US" dirty="0"/>
              <a:t>(1)    mail: U.S. Department of Agriculture</a:t>
            </a:r>
          </a:p>
          <a:p>
            <a:pPr marL="0" indent="0">
              <a:buNone/>
            </a:pPr>
            <a:r>
              <a:rPr lang="en-US" dirty="0"/>
              <a:t>         Office of the Assistant Secretary for Civil Rights</a:t>
            </a:r>
          </a:p>
          <a:p>
            <a:pPr marL="0" indent="0">
              <a:buNone/>
            </a:pPr>
            <a:r>
              <a:rPr lang="en-US" dirty="0"/>
              <a:t>         1400 Independence Avenue, SW</a:t>
            </a:r>
          </a:p>
          <a:p>
            <a:pPr marL="0" indent="0">
              <a:buNone/>
            </a:pPr>
            <a:r>
              <a:rPr lang="en-US" dirty="0"/>
              <a:t>         Washington, D.C. 20250-9410; </a:t>
            </a:r>
          </a:p>
          <a:p>
            <a:pPr marL="0" indent="0">
              <a:buNone/>
            </a:pPr>
            <a:r>
              <a:rPr lang="en-US" dirty="0"/>
              <a:t>(2)    fax: (202) 690-7442; or </a:t>
            </a:r>
          </a:p>
          <a:p>
            <a:pPr marL="0" indent="0">
              <a:buNone/>
            </a:pPr>
            <a:r>
              <a:rPr lang="en-US" dirty="0"/>
              <a:t>(3)    email: program.intake@usda.gov.   </a:t>
            </a:r>
          </a:p>
          <a:p>
            <a:pPr marL="0" indent="0" algn="ctr">
              <a:buNone/>
            </a:pPr>
            <a:r>
              <a:rPr lang="en-US" sz="2800" b="1" dirty="0"/>
              <a:t>USDA is an equal opportunity provider, employer, and lender.</a:t>
            </a:r>
          </a:p>
          <a:p>
            <a:endParaRPr lang="en-US" dirty="0"/>
          </a:p>
        </p:txBody>
      </p:sp>
    </p:spTree>
    <p:extLst>
      <p:ext uri="{BB962C8B-B14F-4D97-AF65-F5344CB8AC3E}">
        <p14:creationId xmlns:p14="http://schemas.microsoft.com/office/powerpoint/2010/main" val="3380258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a:t>
            </a:r>
          </a:p>
        </p:txBody>
      </p:sp>
      <p:sp>
        <p:nvSpPr>
          <p:cNvPr id="3" name="Content Placeholder 2"/>
          <p:cNvSpPr>
            <a:spLocks noGrp="1"/>
          </p:cNvSpPr>
          <p:nvPr>
            <p:ph idx="1"/>
          </p:nvPr>
        </p:nvSpPr>
        <p:spPr/>
        <p:txBody>
          <a:bodyPr/>
          <a:lstStyle/>
          <a:p>
            <a:r>
              <a:rPr lang="en-US" dirty="0"/>
              <a:t>Aaron Hird, State Soil Health Specialist, USDA/NRCS</a:t>
            </a:r>
          </a:p>
          <a:p>
            <a:r>
              <a:rPr lang="en-US" dirty="0"/>
              <a:t>100 Centennial Mall North, Room 152, Lincoln, NE 68508</a:t>
            </a:r>
          </a:p>
          <a:p>
            <a:r>
              <a:rPr lang="en-US" dirty="0"/>
              <a:t>1-402-437-4053    </a:t>
            </a:r>
          </a:p>
          <a:p>
            <a:r>
              <a:rPr lang="en-US" sz="2400" dirty="0"/>
              <a:t>Aaron.Hird@ne.usda.gov</a:t>
            </a:r>
          </a:p>
          <a:p>
            <a:r>
              <a:rPr lang="en-US" sz="2000" b="1" dirty="0">
                <a:hlinkClick r:id="rId3"/>
              </a:rPr>
              <a:t>www.nrcs.usda.gov/clientgateway</a:t>
            </a:r>
            <a:r>
              <a:rPr lang="en-US" sz="2000" dirty="0"/>
              <a:t>  </a:t>
            </a:r>
            <a:br>
              <a:rPr lang="en-US" sz="2000" dirty="0"/>
            </a:br>
            <a:r>
              <a:rPr lang="en-US" sz="2000" dirty="0"/>
              <a:t>Customer Service Client Gateway – Sign Up Today!</a:t>
            </a:r>
          </a:p>
          <a:p>
            <a:pPr marL="0" indent="0">
              <a:buNone/>
            </a:pPr>
            <a:endParaRPr lang="en-US" dirty="0"/>
          </a:p>
        </p:txBody>
      </p:sp>
    </p:spTree>
    <p:extLst>
      <p:ext uri="{BB962C8B-B14F-4D97-AF65-F5344CB8AC3E}">
        <p14:creationId xmlns:p14="http://schemas.microsoft.com/office/powerpoint/2010/main" val="3781256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7737" y="624110"/>
            <a:ext cx="10654392" cy="1280890"/>
          </a:xfrm>
        </p:spPr>
        <p:txBody>
          <a:bodyPr/>
          <a:lstStyle/>
          <a:p>
            <a:r>
              <a:rPr lang="en-US" dirty="0"/>
              <a:t>We also have Tillage Induced Restrictive Layers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1283" y="1535668"/>
            <a:ext cx="4641535" cy="2213655"/>
          </a:xfrm>
        </p:spPr>
      </p:pic>
      <p:pic>
        <p:nvPicPr>
          <p:cNvPr id="9" name="Picture 8"/>
          <p:cNvPicPr>
            <a:picLocks noChangeAspect="1"/>
          </p:cNvPicPr>
          <p:nvPr/>
        </p:nvPicPr>
        <p:blipFill>
          <a:blip r:embed="rId3"/>
          <a:stretch>
            <a:fillRect/>
          </a:stretch>
        </p:blipFill>
        <p:spPr>
          <a:xfrm>
            <a:off x="1179802" y="2311523"/>
            <a:ext cx="5521829" cy="3322659"/>
          </a:xfrm>
          <a:prstGeom prst="rect">
            <a:avLst/>
          </a:prstGeom>
        </p:spPr>
      </p:pic>
      <p:sp>
        <p:nvSpPr>
          <p:cNvPr id="10" name="TextBox 9"/>
          <p:cNvSpPr txBox="1"/>
          <p:nvPr/>
        </p:nvSpPr>
        <p:spPr>
          <a:xfrm>
            <a:off x="10358590" y="3641601"/>
            <a:ext cx="2498865" cy="215444"/>
          </a:xfrm>
          <a:prstGeom prst="rect">
            <a:avLst/>
          </a:prstGeom>
          <a:noFill/>
        </p:spPr>
        <p:txBody>
          <a:bodyPr wrap="square" rtlCol="0">
            <a:spAutoFit/>
          </a:bodyPr>
          <a:lstStyle/>
          <a:p>
            <a:r>
              <a:rPr lang="en-US" sz="800" dirty="0"/>
              <a:t>greatplainsmfg.com</a:t>
            </a:r>
          </a:p>
        </p:txBody>
      </p:sp>
      <p:pic>
        <p:nvPicPr>
          <p:cNvPr id="3" name="Picture 2">
            <a:extLst>
              <a:ext uri="{FF2B5EF4-FFF2-40B4-BE49-F238E27FC236}">
                <a16:creationId xmlns:a16="http://schemas.microsoft.com/office/drawing/2014/main" id="{6DC4D08A-78B5-4FA5-A45E-824B356F67CF}"/>
              </a:ext>
            </a:extLst>
          </p:cNvPr>
          <p:cNvPicPr>
            <a:picLocks noChangeAspect="1"/>
          </p:cNvPicPr>
          <p:nvPr/>
        </p:nvPicPr>
        <p:blipFill>
          <a:blip r:embed="rId4"/>
          <a:stretch>
            <a:fillRect/>
          </a:stretch>
        </p:blipFill>
        <p:spPr>
          <a:xfrm>
            <a:off x="8386915" y="3857045"/>
            <a:ext cx="1971675" cy="2600325"/>
          </a:xfrm>
          <a:prstGeom prst="rect">
            <a:avLst/>
          </a:prstGeom>
        </p:spPr>
      </p:pic>
    </p:spTree>
    <p:extLst>
      <p:ext uri="{BB962C8B-B14F-4D97-AF65-F5344CB8AC3E}">
        <p14:creationId xmlns:p14="http://schemas.microsoft.com/office/powerpoint/2010/main" val="128991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2598" y="241070"/>
            <a:ext cx="8911687" cy="1280890"/>
          </a:xfrm>
        </p:spPr>
        <p:txBody>
          <a:bodyPr/>
          <a:lstStyle/>
          <a:p>
            <a:r>
              <a:rPr lang="en-US" dirty="0"/>
              <a:t>What is Soil Health</a:t>
            </a:r>
            <a:r>
              <a:rPr lang="en-US" dirty="0">
                <a:latin typeface="Agency FB" panose="020B0503020202020204" pitchFamily="34" charset="0"/>
              </a:rPr>
              <a:t>?</a:t>
            </a:r>
          </a:p>
        </p:txBody>
      </p:sp>
      <p:sp>
        <p:nvSpPr>
          <p:cNvPr id="3" name="Content Placeholder 2"/>
          <p:cNvSpPr>
            <a:spLocks noGrp="1"/>
          </p:cNvSpPr>
          <p:nvPr>
            <p:ph idx="1"/>
          </p:nvPr>
        </p:nvSpPr>
        <p:spPr>
          <a:xfrm>
            <a:off x="2540972" y="1158278"/>
            <a:ext cx="4992438" cy="5190567"/>
          </a:xfrm>
        </p:spPr>
        <p:txBody>
          <a:bodyPr/>
          <a:lstStyle/>
          <a:p>
            <a:r>
              <a:rPr lang="en-US" sz="2400" dirty="0"/>
              <a:t>The continued capacity of a soil to function as a vital, living ecosystem that sustains the soil, plants, animals and humans. </a:t>
            </a:r>
            <a:endParaRPr lang="en-US" sz="2200" dirty="0"/>
          </a:p>
          <a:p>
            <a:r>
              <a:rPr lang="en-US" sz="2200" dirty="0"/>
              <a:t>Soil function is the result of many physical and biological factors, when combined in different places and at different times yield different results. Collectively I call this Soil Health.</a:t>
            </a:r>
          </a:p>
        </p:txBody>
      </p:sp>
      <p:pic>
        <p:nvPicPr>
          <p:cNvPr id="5" name="Picture 4"/>
          <p:cNvPicPr>
            <a:picLocks noChangeAspect="1"/>
          </p:cNvPicPr>
          <p:nvPr/>
        </p:nvPicPr>
        <p:blipFill>
          <a:blip r:embed="rId3"/>
          <a:stretch>
            <a:fillRect/>
          </a:stretch>
        </p:blipFill>
        <p:spPr>
          <a:xfrm>
            <a:off x="7703683" y="963386"/>
            <a:ext cx="4181475" cy="4343400"/>
          </a:xfrm>
          <a:prstGeom prst="rect">
            <a:avLst/>
          </a:prstGeom>
        </p:spPr>
      </p:pic>
    </p:spTree>
    <p:extLst>
      <p:ext uri="{BB962C8B-B14F-4D97-AF65-F5344CB8AC3E}">
        <p14:creationId xmlns:p14="http://schemas.microsoft.com/office/powerpoint/2010/main" val="1660396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0007" y="182408"/>
            <a:ext cx="10501994" cy="1280890"/>
          </a:xfrm>
        </p:spPr>
        <p:txBody>
          <a:bodyPr>
            <a:normAutofit/>
          </a:bodyPr>
          <a:lstStyle/>
          <a:p>
            <a:r>
              <a:rPr lang="en-US" sz="3200" dirty="0"/>
              <a:t>USDA/NRCS - 4 Soil Health Management Principals</a:t>
            </a:r>
          </a:p>
        </p:txBody>
      </p:sp>
      <p:sp>
        <p:nvSpPr>
          <p:cNvPr id="3" name="Content Placeholder 2"/>
          <p:cNvSpPr>
            <a:spLocks noGrp="1"/>
          </p:cNvSpPr>
          <p:nvPr>
            <p:ph idx="1"/>
          </p:nvPr>
        </p:nvSpPr>
        <p:spPr>
          <a:xfrm>
            <a:off x="2469963" y="881894"/>
            <a:ext cx="8915400" cy="4443845"/>
          </a:xfrm>
        </p:spPr>
        <p:txBody>
          <a:bodyPr>
            <a:normAutofit/>
          </a:bodyPr>
          <a:lstStyle/>
          <a:p>
            <a:r>
              <a:rPr lang="en-US" sz="2400" b="1" dirty="0"/>
              <a:t>1. Keep the soil covered</a:t>
            </a:r>
          </a:p>
          <a:p>
            <a:r>
              <a:rPr lang="en-US" sz="2400" b="1" dirty="0"/>
              <a:t>2. Disturb the soil less or not at all</a:t>
            </a:r>
          </a:p>
          <a:p>
            <a:r>
              <a:rPr lang="en-US" sz="2400" b="1" dirty="0"/>
              <a:t>3. Keep a living root in the soil 10 or more months</a:t>
            </a:r>
          </a:p>
          <a:p>
            <a:r>
              <a:rPr lang="en-US" sz="2400" b="1" dirty="0"/>
              <a:t>4. Allow for lots of plant and root diversity</a:t>
            </a:r>
            <a:endParaRPr lang="en-US"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2907" y="3439886"/>
            <a:ext cx="3866448" cy="290193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2876961"/>
            <a:ext cx="2803383" cy="3737843"/>
          </a:xfrm>
          <a:prstGeom prst="rect">
            <a:avLst/>
          </a:prstGeom>
        </p:spPr>
      </p:pic>
      <p:pic>
        <p:nvPicPr>
          <p:cNvPr id="6" name="Picture 5"/>
          <p:cNvPicPr>
            <a:picLocks noChangeAspect="1"/>
          </p:cNvPicPr>
          <p:nvPr/>
        </p:nvPicPr>
        <p:blipFill>
          <a:blip r:embed="rId5"/>
          <a:stretch>
            <a:fillRect/>
          </a:stretch>
        </p:blipFill>
        <p:spPr>
          <a:xfrm>
            <a:off x="8119387" y="3162947"/>
            <a:ext cx="3752322" cy="3344140"/>
          </a:xfrm>
          <a:prstGeom prst="rect">
            <a:avLst/>
          </a:prstGeom>
        </p:spPr>
      </p:pic>
    </p:spTree>
    <p:extLst>
      <p:ext uri="{BB962C8B-B14F-4D97-AF65-F5344CB8AC3E}">
        <p14:creationId xmlns:p14="http://schemas.microsoft.com/office/powerpoint/2010/main" val="252182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0502" y="116803"/>
            <a:ext cx="8911687" cy="1280890"/>
          </a:xfrm>
        </p:spPr>
        <p:txBody>
          <a:bodyPr/>
          <a:lstStyle/>
          <a:p>
            <a:r>
              <a:rPr lang="en-US" dirty="0"/>
              <a:t>Is the Soil Healthy</a:t>
            </a:r>
            <a:r>
              <a:rPr lang="en-US" dirty="0">
                <a:latin typeface="Agency FB" panose="020B0503020202020204" pitchFamily="34" charset="0"/>
              </a:rPr>
              <a:t>?</a:t>
            </a:r>
          </a:p>
        </p:txBody>
      </p:sp>
      <p:sp>
        <p:nvSpPr>
          <p:cNvPr id="3" name="Content Placeholder 2"/>
          <p:cNvSpPr>
            <a:spLocks noGrp="1"/>
          </p:cNvSpPr>
          <p:nvPr>
            <p:ph idx="1"/>
          </p:nvPr>
        </p:nvSpPr>
        <p:spPr>
          <a:xfrm>
            <a:off x="1690503" y="747476"/>
            <a:ext cx="10382250" cy="4308764"/>
          </a:xfrm>
        </p:spPr>
        <p:txBody>
          <a:bodyPr>
            <a:normAutofit/>
          </a:bodyPr>
          <a:lstStyle/>
          <a:p>
            <a:r>
              <a:rPr lang="en-US" sz="2200" dirty="0"/>
              <a:t>Soil Health is changed through time with Management Practices and Natural Processes.</a:t>
            </a:r>
            <a:endParaRPr lang="en-US" sz="2000" dirty="0"/>
          </a:p>
          <a:p>
            <a:r>
              <a:rPr lang="en-US" sz="2000" dirty="0"/>
              <a:t>Every Soil has Unique Physical Properties which set it’s potential.                             5 Soil Forming Factors: Time, Aspect, Parent Material, Climate, Biology.</a:t>
            </a:r>
          </a:p>
          <a:p>
            <a:r>
              <a:rPr lang="en-US" sz="2000" dirty="0"/>
              <a:t>The functions of the soil are influenced by management which impacts Biology.</a:t>
            </a:r>
          </a:p>
          <a:p>
            <a:r>
              <a:rPr lang="en-US" sz="2000" dirty="0"/>
              <a:t>Supporting the biological activities can reduce or improve the Soils Function up to it’s potential.  </a:t>
            </a:r>
          </a:p>
          <a:p>
            <a:endParaRPr lang="en-US" dirty="0"/>
          </a:p>
          <a:p>
            <a:endParaRPr lang="en-US" dirty="0"/>
          </a:p>
          <a:p>
            <a:endParaRPr lang="en-US" dirty="0"/>
          </a:p>
          <a:p>
            <a:pPr marL="0" indent="0">
              <a:buNone/>
            </a:pPr>
            <a:endParaRPr lang="en-US" dirty="0"/>
          </a:p>
          <a:p>
            <a:endParaRPr lang="en-US" sz="2000" dirty="0"/>
          </a:p>
        </p:txBody>
      </p:sp>
      <p:pic>
        <p:nvPicPr>
          <p:cNvPr id="4" name="Picture 3"/>
          <p:cNvPicPr>
            <a:picLocks noChangeAspect="1"/>
          </p:cNvPicPr>
          <p:nvPr/>
        </p:nvPicPr>
        <p:blipFill>
          <a:blip r:embed="rId3"/>
          <a:stretch>
            <a:fillRect/>
          </a:stretch>
        </p:blipFill>
        <p:spPr>
          <a:xfrm>
            <a:off x="3754375" y="3489378"/>
            <a:ext cx="3580014" cy="3133725"/>
          </a:xfrm>
          <a:prstGeom prst="rect">
            <a:avLst/>
          </a:prstGeom>
        </p:spPr>
      </p:pic>
      <p:pic>
        <p:nvPicPr>
          <p:cNvPr id="6" name="Picture 5"/>
          <p:cNvPicPr>
            <a:picLocks noChangeAspect="1"/>
          </p:cNvPicPr>
          <p:nvPr/>
        </p:nvPicPr>
        <p:blipFill>
          <a:blip r:embed="rId4"/>
          <a:stretch>
            <a:fillRect/>
          </a:stretch>
        </p:blipFill>
        <p:spPr>
          <a:xfrm>
            <a:off x="338137" y="3489379"/>
            <a:ext cx="3200400" cy="3133725"/>
          </a:xfrm>
          <a:prstGeom prst="rect">
            <a:avLst/>
          </a:prstGeom>
        </p:spPr>
      </p:pic>
      <p:pic>
        <p:nvPicPr>
          <p:cNvPr id="13" name="Picture 12"/>
          <p:cNvPicPr>
            <a:picLocks noChangeAspect="1"/>
          </p:cNvPicPr>
          <p:nvPr/>
        </p:nvPicPr>
        <p:blipFill>
          <a:blip r:embed="rId5"/>
          <a:stretch>
            <a:fillRect/>
          </a:stretch>
        </p:blipFill>
        <p:spPr>
          <a:xfrm>
            <a:off x="7554189" y="3531117"/>
            <a:ext cx="2253840" cy="3091987"/>
          </a:xfrm>
          <a:prstGeom prst="rect">
            <a:avLst/>
          </a:prstGeom>
        </p:spPr>
      </p:pic>
      <p:pic>
        <p:nvPicPr>
          <p:cNvPr id="14" name="Picture 13"/>
          <p:cNvPicPr>
            <a:picLocks noChangeAspect="1"/>
          </p:cNvPicPr>
          <p:nvPr/>
        </p:nvPicPr>
        <p:blipFill>
          <a:blip r:embed="rId6"/>
          <a:stretch>
            <a:fillRect/>
          </a:stretch>
        </p:blipFill>
        <p:spPr>
          <a:xfrm>
            <a:off x="10023867" y="3531117"/>
            <a:ext cx="1486785" cy="3091987"/>
          </a:xfrm>
          <a:prstGeom prst="rect">
            <a:avLst/>
          </a:prstGeom>
        </p:spPr>
      </p:pic>
    </p:spTree>
    <p:extLst>
      <p:ext uri="{BB962C8B-B14F-4D97-AF65-F5344CB8AC3E}">
        <p14:creationId xmlns:p14="http://schemas.microsoft.com/office/powerpoint/2010/main" val="2632456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0899" y="361971"/>
            <a:ext cx="8911687" cy="1280890"/>
          </a:xfrm>
        </p:spPr>
        <p:txBody>
          <a:bodyPr/>
          <a:lstStyle/>
          <a:p>
            <a:r>
              <a:rPr lang="en-US" dirty="0"/>
              <a:t>Soil Health based on Soil Properties</a:t>
            </a:r>
          </a:p>
        </p:txBody>
      </p:sp>
      <p:sp>
        <p:nvSpPr>
          <p:cNvPr id="3" name="Content Placeholder 2"/>
          <p:cNvSpPr>
            <a:spLocks noGrp="1"/>
          </p:cNvSpPr>
          <p:nvPr>
            <p:ph idx="1"/>
          </p:nvPr>
        </p:nvSpPr>
        <p:spPr>
          <a:xfrm>
            <a:off x="2108438" y="1002416"/>
            <a:ext cx="9491702" cy="4464627"/>
          </a:xfrm>
        </p:spPr>
        <p:txBody>
          <a:bodyPr>
            <a:normAutofit/>
          </a:bodyPr>
          <a:lstStyle/>
          <a:p>
            <a:r>
              <a:rPr lang="en-US" sz="2200" dirty="0"/>
              <a:t>“Dynamic Soil Properties” or “Soil Health Indicators” </a:t>
            </a:r>
          </a:p>
          <a:p>
            <a:pPr lvl="1"/>
            <a:r>
              <a:rPr lang="en-US" sz="2000" dirty="0"/>
              <a:t>Soil Organic Matter – Humus, Water Storage/Filtering</a:t>
            </a:r>
          </a:p>
          <a:p>
            <a:pPr lvl="1"/>
            <a:r>
              <a:rPr lang="en-US" sz="2000" dirty="0"/>
              <a:t>Bulk Density – Compaction, Stability</a:t>
            </a:r>
          </a:p>
          <a:p>
            <a:pPr lvl="1"/>
            <a:r>
              <a:rPr lang="en-US" sz="2000" dirty="0"/>
              <a:t>Soil Structure – Horizons, Rooting, Water Infiltration, Aggregate Stability</a:t>
            </a:r>
          </a:p>
          <a:p>
            <a:pPr lvl="1"/>
            <a:r>
              <a:rPr lang="en-US" sz="2000" dirty="0"/>
              <a:t>Soil Fertility – Nutrient Cycling/Storage</a:t>
            </a:r>
          </a:p>
          <a:p>
            <a:pPr lvl="1"/>
            <a:r>
              <a:rPr lang="en-US" sz="2000" dirty="0"/>
              <a:t>Soil Biota – Food Web, Organism Diversity, Smell</a:t>
            </a:r>
          </a:p>
          <a:p>
            <a:pPr lvl="1"/>
            <a:endParaRPr lang="en-US" dirty="0"/>
          </a:p>
          <a:p>
            <a:pPr lvl="1"/>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787097" y="3742350"/>
            <a:ext cx="3432626" cy="2574470"/>
          </a:xfrm>
          <a:prstGeom prst="rect">
            <a:avLst/>
          </a:prstGeom>
        </p:spPr>
      </p:pic>
      <p:pic>
        <p:nvPicPr>
          <p:cNvPr id="12" name="Picture 11"/>
          <p:cNvPicPr>
            <a:picLocks noChangeAspect="1"/>
          </p:cNvPicPr>
          <p:nvPr/>
        </p:nvPicPr>
        <p:blipFill>
          <a:blip r:embed="rId4"/>
          <a:stretch>
            <a:fillRect/>
          </a:stretch>
        </p:blipFill>
        <p:spPr>
          <a:xfrm>
            <a:off x="486615" y="3739306"/>
            <a:ext cx="2464990" cy="2807475"/>
          </a:xfrm>
          <a:prstGeom prst="rect">
            <a:avLst/>
          </a:prstGeom>
        </p:spPr>
      </p:pic>
      <p:pic>
        <p:nvPicPr>
          <p:cNvPr id="13" name="Picture 12"/>
          <p:cNvPicPr>
            <a:picLocks noChangeAspect="1"/>
          </p:cNvPicPr>
          <p:nvPr/>
        </p:nvPicPr>
        <p:blipFill>
          <a:blip r:embed="rId5"/>
          <a:stretch>
            <a:fillRect/>
          </a:stretch>
        </p:blipFill>
        <p:spPr>
          <a:xfrm>
            <a:off x="9462839" y="3349103"/>
            <a:ext cx="1894185" cy="3360964"/>
          </a:xfrm>
          <a:prstGeom prst="rect">
            <a:avLst/>
          </a:prstGeom>
        </p:spPr>
      </p:pic>
      <p:pic>
        <p:nvPicPr>
          <p:cNvPr id="5" name="Picture 4"/>
          <p:cNvPicPr>
            <a:picLocks noChangeAspect="1"/>
          </p:cNvPicPr>
          <p:nvPr/>
        </p:nvPicPr>
        <p:blipFill>
          <a:blip r:embed="rId6"/>
          <a:stretch>
            <a:fillRect/>
          </a:stretch>
        </p:blipFill>
        <p:spPr>
          <a:xfrm>
            <a:off x="3077623" y="3739306"/>
            <a:ext cx="2511329" cy="2830286"/>
          </a:xfrm>
          <a:prstGeom prst="rect">
            <a:avLst/>
          </a:prstGeom>
        </p:spPr>
      </p:pic>
    </p:spTree>
    <p:extLst>
      <p:ext uri="{BB962C8B-B14F-4D97-AF65-F5344CB8AC3E}">
        <p14:creationId xmlns:p14="http://schemas.microsoft.com/office/powerpoint/2010/main" val="241335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2433" y="448966"/>
            <a:ext cx="8911687" cy="809835"/>
          </a:xfrm>
        </p:spPr>
        <p:txBody>
          <a:bodyPr>
            <a:normAutofit/>
          </a:bodyPr>
          <a:lstStyle/>
          <a:p>
            <a:r>
              <a:rPr lang="en-US" dirty="0"/>
              <a:t>What Soil Functions do you Expect?</a:t>
            </a:r>
            <a:endParaRPr lang="en-US" dirty="0">
              <a:latin typeface="Agency FB" panose="020B0503020202020204" pitchFamily="34" charset="0"/>
            </a:endParaRPr>
          </a:p>
        </p:txBody>
      </p:sp>
      <p:sp>
        <p:nvSpPr>
          <p:cNvPr id="3" name="Content Placeholder 2"/>
          <p:cNvSpPr>
            <a:spLocks noGrp="1"/>
          </p:cNvSpPr>
          <p:nvPr>
            <p:ph idx="1"/>
          </p:nvPr>
        </p:nvSpPr>
        <p:spPr>
          <a:xfrm>
            <a:off x="1208490" y="1879637"/>
            <a:ext cx="8915400" cy="4560764"/>
          </a:xfrm>
        </p:spPr>
        <p:txBody>
          <a:bodyPr>
            <a:normAutofit/>
          </a:bodyPr>
          <a:lstStyle/>
          <a:p>
            <a:r>
              <a:rPr lang="en-US" sz="2400" dirty="0">
                <a:latin typeface="+mj-lt"/>
              </a:rPr>
              <a:t>Nutrient Cycling</a:t>
            </a:r>
          </a:p>
          <a:p>
            <a:r>
              <a:rPr lang="en-US" sz="2400" dirty="0">
                <a:latin typeface="+mj-lt"/>
              </a:rPr>
              <a:t>Water Infiltration, Storage &amp; Supply</a:t>
            </a:r>
          </a:p>
          <a:p>
            <a:r>
              <a:rPr lang="en-US" sz="2400" dirty="0"/>
              <a:t>Physical Stability and Support</a:t>
            </a:r>
            <a:endParaRPr lang="en-US" sz="2400" dirty="0">
              <a:latin typeface="+mj-lt"/>
            </a:endParaRPr>
          </a:p>
          <a:p>
            <a:r>
              <a:rPr lang="en-US" sz="2400" dirty="0"/>
              <a:t>Water Filtering and Buffering</a:t>
            </a:r>
          </a:p>
          <a:p>
            <a:r>
              <a:rPr lang="en-US" sz="2400" dirty="0"/>
              <a:t>Resiliency to reduce Plant Stress &amp; Disease</a:t>
            </a:r>
            <a:endParaRPr lang="en-US" sz="2400" dirty="0">
              <a:latin typeface="+mj-lt"/>
            </a:endParaRPr>
          </a:p>
          <a:p>
            <a:r>
              <a:rPr lang="en-US" sz="2400" dirty="0"/>
              <a:t>Biological Habitat</a:t>
            </a:r>
          </a:p>
          <a:p>
            <a:endParaRPr lang="en-US" sz="2400" dirty="0">
              <a:latin typeface="+mj-lt"/>
            </a:endParaRPr>
          </a:p>
          <a:p>
            <a:r>
              <a:rPr lang="en-US" sz="2400" dirty="0">
                <a:latin typeface="+mj-lt"/>
              </a:rPr>
              <a:t>90% of all Soil Function is mediated by</a:t>
            </a:r>
          </a:p>
          <a:p>
            <a:pPr marL="457200" lvl="1" indent="0">
              <a:buNone/>
            </a:pPr>
            <a:r>
              <a:rPr lang="en-US" sz="2200" dirty="0">
                <a:latin typeface="+mj-lt"/>
              </a:rPr>
              <a:t>biological activity in the soil.</a:t>
            </a:r>
          </a:p>
        </p:txBody>
      </p:sp>
      <p:pic>
        <p:nvPicPr>
          <p:cNvPr id="4" name="Picture 3"/>
          <p:cNvPicPr>
            <a:picLocks noChangeAspect="1"/>
          </p:cNvPicPr>
          <p:nvPr/>
        </p:nvPicPr>
        <p:blipFill>
          <a:blip r:embed="rId3"/>
          <a:stretch>
            <a:fillRect/>
          </a:stretch>
        </p:blipFill>
        <p:spPr>
          <a:xfrm>
            <a:off x="8010525" y="1258801"/>
            <a:ext cx="3806594" cy="5181600"/>
          </a:xfrm>
          <a:prstGeom prst="rect">
            <a:avLst/>
          </a:prstGeom>
        </p:spPr>
      </p:pic>
    </p:spTree>
    <p:extLst>
      <p:ext uri="{BB962C8B-B14F-4D97-AF65-F5344CB8AC3E}">
        <p14:creationId xmlns:p14="http://schemas.microsoft.com/office/powerpoint/2010/main" val="3317784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4282" y="262444"/>
            <a:ext cx="9481702" cy="1320800"/>
          </a:xfrm>
        </p:spPr>
        <p:txBody>
          <a:bodyPr/>
          <a:lstStyle/>
          <a:p>
            <a:r>
              <a:rPr lang="en-US" dirty="0"/>
              <a:t>Soil Resiliency is achieved by taking </a:t>
            </a:r>
            <a:br>
              <a:rPr lang="en-US" dirty="0"/>
            </a:br>
            <a:r>
              <a:rPr lang="en-US" dirty="0"/>
              <a:t>“Step #1” to care for the Soil’s Health.  </a:t>
            </a:r>
          </a:p>
        </p:txBody>
      </p:sp>
      <p:pic>
        <p:nvPicPr>
          <p:cNvPr id="8" name="Content Placeholder 7"/>
          <p:cNvPicPr>
            <a:picLocks noGrp="1" noChangeAspect="1"/>
          </p:cNvPicPr>
          <p:nvPr>
            <p:ph idx="1"/>
          </p:nvPr>
        </p:nvPicPr>
        <p:blipFill>
          <a:blip r:embed="rId2"/>
          <a:stretch>
            <a:fillRect/>
          </a:stretch>
        </p:blipFill>
        <p:spPr>
          <a:xfrm>
            <a:off x="1558178" y="1493437"/>
            <a:ext cx="10093909" cy="4865316"/>
          </a:xfrm>
          <a:prstGeom prst="rect">
            <a:avLst/>
          </a:prstGeom>
        </p:spPr>
      </p:pic>
      <p:sp>
        <p:nvSpPr>
          <p:cNvPr id="3" name="TextBox 2"/>
          <p:cNvSpPr txBox="1"/>
          <p:nvPr/>
        </p:nvSpPr>
        <p:spPr>
          <a:xfrm>
            <a:off x="9290957" y="1665514"/>
            <a:ext cx="2294164" cy="646331"/>
          </a:xfrm>
          <a:prstGeom prst="rect">
            <a:avLst/>
          </a:prstGeom>
          <a:noFill/>
        </p:spPr>
        <p:txBody>
          <a:bodyPr wrap="square" rtlCol="0">
            <a:spAutoFit/>
          </a:bodyPr>
          <a:lstStyle/>
          <a:p>
            <a:r>
              <a:rPr lang="en-US" dirty="0"/>
              <a:t>10. Resilient, Functioning Soil</a:t>
            </a:r>
          </a:p>
        </p:txBody>
      </p:sp>
    </p:spTree>
    <p:extLst>
      <p:ext uri="{BB962C8B-B14F-4D97-AF65-F5344CB8AC3E}">
        <p14:creationId xmlns:p14="http://schemas.microsoft.com/office/powerpoint/2010/main" val="2866361095"/>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2711</TotalTime>
  <Words>1975</Words>
  <Application>Microsoft Office PowerPoint</Application>
  <PresentationFormat>Widescreen</PresentationFormat>
  <Paragraphs>240</Paragraphs>
  <Slides>27</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Agency FB</vt:lpstr>
      <vt:lpstr>Aharoni</vt:lpstr>
      <vt:lpstr>Arial</vt:lpstr>
      <vt:lpstr>Calibri</vt:lpstr>
      <vt:lpstr>Century Gothic</vt:lpstr>
      <vt:lpstr>Times New Roman</vt:lpstr>
      <vt:lpstr>Wingdings 3</vt:lpstr>
      <vt:lpstr>Wisp</vt:lpstr>
      <vt:lpstr>Understanding Soil Health and the impacts on Soil Function by Dual Purpose Cover Crops</vt:lpstr>
      <vt:lpstr>Weather Extremes </vt:lpstr>
      <vt:lpstr>We also have Tillage Induced Restrictive Layers</vt:lpstr>
      <vt:lpstr>What is Soil Health?</vt:lpstr>
      <vt:lpstr>USDA/NRCS - 4 Soil Health Management Principals</vt:lpstr>
      <vt:lpstr>Is the Soil Healthy?</vt:lpstr>
      <vt:lpstr>Soil Health based on Soil Properties</vt:lpstr>
      <vt:lpstr>What Soil Functions do you Expect?</vt:lpstr>
      <vt:lpstr>Soil Resiliency is achieved by taking  “Step #1” to care for the Soil’s Health.  </vt:lpstr>
      <vt:lpstr>The Work of Cover Crops in the Soil!</vt:lpstr>
      <vt:lpstr>Manage for the Biological Habitat, to form  Wet Stable Aggregates, to increase water infiltration, drainage and aeration which builds Resilient Soil Organic Matter.  </vt:lpstr>
      <vt:lpstr>PowerPoint Presentation</vt:lpstr>
      <vt:lpstr>There is an Accumulation of Benefits! Compounding and Cascading Effects</vt:lpstr>
      <vt:lpstr>A Dual Purpose Cover Crop; Forage/Cover</vt:lpstr>
      <vt:lpstr>Stocking Rates and Grazing Heights</vt:lpstr>
      <vt:lpstr>PowerPoint Presentation</vt:lpstr>
      <vt:lpstr>The Nebraska NRCS Soil Health Initiative</vt:lpstr>
      <vt:lpstr>Demonstration Farms </vt:lpstr>
      <vt:lpstr>PowerPoint Presentation</vt:lpstr>
      <vt:lpstr>In Field Comparisons</vt:lpstr>
      <vt:lpstr>17 In Field Projects – 21 comparisons</vt:lpstr>
      <vt:lpstr>2018 Soybeans Following Winter Killed Cover Crop vs Winter Hardy Cover Crop Nemaha County – Daryl Obermeyer – in Partnership with the University of Nebraska – Lincoln, Field 1A            On Farm Research Network</vt:lpstr>
      <vt:lpstr>Soybeans Following Winter Killed Cover Crop vs Winter Hardy Cover Crop Nemaha County – Daryl Obermeyer – in Partnership with the University of Nebraska – Lincoln, On Farm Research Network</vt:lpstr>
      <vt:lpstr>PowerPoint Presentation</vt:lpstr>
      <vt:lpstr>Final Thoughts</vt:lpstr>
      <vt:lpstr>PowerPoint Presentation</vt:lpstr>
      <vt:lpstr>Contact Info</vt:lpstr>
    </vt:vector>
  </TitlesOfParts>
  <Company>USDA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Soil Health</dc:title>
  <dc:creator>Hird, Aaron - NRCS, Lincoln, NE</dc:creator>
  <cp:lastModifiedBy>Aaron Hird</cp:lastModifiedBy>
  <cp:revision>194</cp:revision>
  <cp:lastPrinted>2017-01-26T18:09:54Z</cp:lastPrinted>
  <dcterms:created xsi:type="dcterms:W3CDTF">2016-07-18T13:24:44Z</dcterms:created>
  <dcterms:modified xsi:type="dcterms:W3CDTF">2019-02-09T19:03:47Z</dcterms:modified>
</cp:coreProperties>
</file>