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76" r:id="rId3"/>
    <p:sldId id="280" r:id="rId4"/>
    <p:sldId id="257" r:id="rId5"/>
    <p:sldId id="281" r:id="rId6"/>
    <p:sldId id="282" r:id="rId7"/>
    <p:sldId id="283" r:id="rId8"/>
    <p:sldId id="284" r:id="rId9"/>
    <p:sldId id="285" r:id="rId10"/>
    <p:sldId id="258" r:id="rId11"/>
    <p:sldId id="260" r:id="rId12"/>
    <p:sldId id="265" r:id="rId13"/>
    <p:sldId id="262" r:id="rId14"/>
    <p:sldId id="263" r:id="rId15"/>
    <p:sldId id="264" r:id="rId16"/>
    <p:sldId id="268" r:id="rId17"/>
    <p:sldId id="277" r:id="rId18"/>
    <p:sldId id="279" r:id="rId19"/>
    <p:sldId id="275" r:id="rId20"/>
    <p:sldId id="266" r:id="rId21"/>
    <p:sldId id="269" r:id="rId22"/>
    <p:sldId id="273" r:id="rId23"/>
    <p:sldId id="270" r:id="rId24"/>
    <p:sldId id="271" r:id="rId25"/>
    <p:sldId id="278" r:id="rId26"/>
    <p:sldId id="25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368D6F-7E73-45CC-A0BA-88EF6592D3EB}">
          <p14:sldIdLst>
            <p14:sldId id="256"/>
            <p14:sldId id="276"/>
            <p14:sldId id="280"/>
            <p14:sldId id="257"/>
            <p14:sldId id="281"/>
            <p14:sldId id="282"/>
            <p14:sldId id="283"/>
            <p14:sldId id="284"/>
            <p14:sldId id="285"/>
            <p14:sldId id="258"/>
            <p14:sldId id="260"/>
            <p14:sldId id="265"/>
            <p14:sldId id="262"/>
            <p14:sldId id="263"/>
            <p14:sldId id="264"/>
            <p14:sldId id="268"/>
            <p14:sldId id="277"/>
            <p14:sldId id="279"/>
            <p14:sldId id="275"/>
            <p14:sldId id="266"/>
            <p14:sldId id="269"/>
            <p14:sldId id="273"/>
            <p14:sldId id="270"/>
            <p14:sldId id="271"/>
            <p14:sldId id="278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70C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-16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32933-3388-4138-B3E3-58DEC8B07216}" type="datetimeFigureOut">
              <a:rPr lang="en-US" smtClean="0"/>
              <a:t>2/13/2019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FF65F-DC1C-4323-8DAD-EACE04859E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7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 with a Kahoot:</a:t>
            </a:r>
            <a:r>
              <a:rPr lang="en-US" baseline="0" dirty="0" smtClean="0"/>
              <a:t>    </a:t>
            </a:r>
            <a:r>
              <a:rPr lang="en-US" dirty="0" smtClean="0"/>
              <a:t>https://create.kahoot.it/k/5c33d183-f9d0-45dc-a106-445b2adbcbab    PIN  931073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57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Nov Soybean</a:t>
            </a:r>
            <a:r>
              <a:rPr lang="en-US" baseline="0" dirty="0" smtClean="0"/>
              <a:t> futures for 2019 is trading around $9.40 now   minus 80 to 90 cent basis = $8.60        compared to total economic cost per bushel of $8.06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77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story and flowchart</a:t>
            </a:r>
          </a:p>
          <a:p>
            <a:r>
              <a:rPr lang="en-US" dirty="0" smtClean="0"/>
              <a:t>Recently prepared representative budgets from</a:t>
            </a:r>
            <a:r>
              <a:rPr lang="en-US" baseline="0" dirty="0" smtClean="0"/>
              <a:t> 5 areas of the State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939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Farm</a:t>
            </a:r>
            <a:r>
              <a:rPr lang="en-US" baseline="0" dirty="0" smtClean="0"/>
              <a:t> stress comes from many angles -  finances, managing property, weather, animals and crop variables.   Handout the Productive Mindset article from MSU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42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7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Provide Background -   Farm Wife / Business</a:t>
            </a:r>
            <a:r>
              <a:rPr lang="en-US" baseline="0" dirty="0" smtClean="0"/>
              <a:t> Partner       # of things in my career -  Early on Farm Business Specialist with the NE Farm Business Assoc.   Taught agri-business at SCC    Lots of small business assistance with planning, loans, marketing                     BACK at UNL as an Extension Educator and Farm &amp; Ranch Management Specialist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1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16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Begin with $32750 (all corn fertilizer)  + add $54521 purchased.  =  $87271</a:t>
            </a:r>
            <a:r>
              <a:rPr lang="en-US" baseline="0" dirty="0" smtClean="0"/>
              <a:t> total in ($15000 of this was for pasture so $72271 for corn less $35000 corn fertilizer left over =  $37,271 corn fertilizer used.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70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1986  20 CROP BUDGETS    </a:t>
            </a:r>
          </a:p>
          <a:p>
            <a:r>
              <a:rPr lang="en-US" baseline="0" dirty="0" smtClean="0"/>
              <a:t>Corn 1986  135 bushels per acre center pivot irrigated   $2.80 cost per bushel         2019   235 bu/acre and $3.60/bu total costs</a:t>
            </a:r>
          </a:p>
          <a:p>
            <a:r>
              <a:rPr lang="en-US" baseline="0" dirty="0" smtClean="0"/>
              <a:t>Soybeans 1986  30 bushel dryland   $5/bushel     2019  40 bu/acre and $8.06/bu total costs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45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Long history of preparing these budgets.</a:t>
            </a:r>
            <a:r>
              <a:rPr lang="en-US" u="sng" baseline="0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u="sng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They </a:t>
            </a:r>
            <a:r>
              <a:rPr lang="en-US" u="sng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gather input prices and determine application amounts each year based on the various crop and the cropping practices outlined</a:t>
            </a:r>
            <a:r>
              <a:rPr lang="en-US" u="sng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endParaRPr lang="en-US" u="sng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Bob</a:t>
            </a:r>
            <a:r>
              <a:rPr lang="en-US" u="sng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crop specialist,  plant </a:t>
            </a:r>
            <a:r>
              <a:rPr lang="en-US" u="sng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pathologists, </a:t>
            </a:r>
            <a:r>
              <a:rPr lang="en-US" u="sng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entomologist, systems engineers and other ag economists.  </a:t>
            </a:r>
            <a:endParaRPr lang="en-US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07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year, </a:t>
            </a:r>
            <a:r>
              <a:rPr lang="en-US" u="sng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majority of the budgets note a single yield </a:t>
            </a:r>
            <a:r>
              <a:rPr lang="en-US" u="sng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goal In</a:t>
            </a:r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past years, a yield goal and then an actual yield were noted in the budget headings. </a:t>
            </a:r>
            <a:r>
              <a:rPr lang="en-US" u="sng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yield goal is used to determine application rates of inputs for the various cropping systems reported in the budgets.</a:t>
            </a:r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1% adjustment to the real estate investment or opportunity cost was made in 2019, going from 4% to 3%.  </a:t>
            </a:r>
            <a:endParaRPr lang="en-US" dirty="0" smtClean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Real Estate tax rate was adjusted slightly upward , however land values used in the budgets were adjusted downward</a:t>
            </a:r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based on information gathered from the latest Nebraska Real Estate Report.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93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 2019 Corn</a:t>
            </a:r>
            <a:r>
              <a:rPr lang="en-US" baseline="0" dirty="0" smtClean="0"/>
              <a:t> futures -  $4.00/bu   minus 40 to 50 cents basis  = $3.50/bushel             Based on total economic costs of $3.60 – projected breakeven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52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     </a:t>
            </a:r>
            <a:r>
              <a:rPr lang="en-US" baseline="0" dirty="0" smtClean="0"/>
              <a:t>1986  20 CROP BUDGETS    </a:t>
            </a:r>
          </a:p>
          <a:p>
            <a:r>
              <a:rPr lang="en-US" baseline="0" dirty="0" smtClean="0"/>
              <a:t>Corn 1986  135 bushels per acre center pivot irrigated   $2.80 cost per bushel         2019   235 bu/acre and $3.60/bu total costs</a:t>
            </a:r>
          </a:p>
          <a:p>
            <a:r>
              <a:rPr lang="en-US" baseline="0" dirty="0" smtClean="0"/>
              <a:t>Soybeans 1986  30 bushel dryland   $5/bushel     2019  40 bu/acre and $8.06/bu total costs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FF65F-DC1C-4323-8DAD-EACE04859ED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4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opwatch.unl.edu/budget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hyperlink" Target="https://agecon.unl.edu/publications/cow-calf-budget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4" Type="http://schemas.openxmlformats.org/officeDocument/2006/relationships/hyperlink" Target="https://agecon.unl.edu/publications/cow-calf-budget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gmcclure3@unl.ed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</a:t>
            </a:r>
            <a:r>
              <a:rPr lang="en-US" dirty="0"/>
              <a:t> </a:t>
            </a:r>
            <a:r>
              <a:rPr lang="en-US" dirty="0" smtClean="0"/>
              <a:t>ENTERPRISE Budgets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91750" y="3503101"/>
            <a:ext cx="9826994" cy="884205"/>
          </a:xfrm>
        </p:spPr>
        <p:txBody>
          <a:bodyPr/>
          <a:lstStyle/>
          <a:p>
            <a:r>
              <a:rPr lang="en-US" sz="3200" dirty="0" smtClean="0"/>
              <a:t>And Your breakeven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8" y="5260258"/>
            <a:ext cx="1154786" cy="742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05" y="4262917"/>
            <a:ext cx="1163634" cy="4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8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1" y="4926227"/>
            <a:ext cx="811068" cy="576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6249" y="486032"/>
            <a:ext cx="9539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Historical Trivia from UNL Crop Budgets</a:t>
            </a:r>
          </a:p>
          <a:p>
            <a:endParaRPr lang="en-US" sz="2400" dirty="0"/>
          </a:p>
          <a:p>
            <a:r>
              <a:rPr lang="en-US" sz="2400" dirty="0" smtClean="0"/>
              <a:t>1986 Center Pivot Irrigated Corn    </a:t>
            </a:r>
          </a:p>
          <a:p>
            <a:endParaRPr lang="en-US" sz="2400" dirty="0"/>
          </a:p>
          <a:p>
            <a:r>
              <a:rPr lang="en-US" sz="2400" u="sng" dirty="0" smtClean="0"/>
              <a:t>#1  YIELD				#2  Cost Per Bushel</a:t>
            </a:r>
          </a:p>
          <a:p>
            <a:endParaRPr lang="en-US" sz="2400" dirty="0"/>
          </a:p>
          <a:p>
            <a:r>
              <a:rPr lang="en-US" sz="2400" dirty="0" smtClean="0"/>
              <a:t>a. 100 bu				        a. $2.80/bu</a:t>
            </a:r>
          </a:p>
          <a:p>
            <a:endParaRPr lang="en-US" sz="2400" dirty="0"/>
          </a:p>
          <a:p>
            <a:r>
              <a:rPr lang="en-US" sz="2400" dirty="0" smtClean="0"/>
              <a:t>b. 135 bu				        b. $1.45/bu</a:t>
            </a:r>
          </a:p>
          <a:p>
            <a:endParaRPr lang="en-US" sz="2400" dirty="0"/>
          </a:p>
          <a:p>
            <a:r>
              <a:rPr lang="en-US" sz="2400" dirty="0" smtClean="0"/>
              <a:t>c. 175 bu				        c. $2.00/bu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393" y="1168886"/>
            <a:ext cx="3671582" cy="27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0" y="4965950"/>
            <a:ext cx="787895" cy="5601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68741" y="352389"/>
            <a:ext cx="90097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Nebraska Crop Budgets are created based on cropping practice norms in Nebraska.  </a:t>
            </a:r>
            <a:endParaRPr lang="en-US" sz="2400" dirty="0" smtClean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C80000"/>
                </a:solidFill>
              </a:rPr>
              <a:t>    For </a:t>
            </a:r>
            <a:r>
              <a:rPr lang="en-US" sz="2400" dirty="0">
                <a:solidFill>
                  <a:srgbClr val="C80000"/>
                </a:solidFill>
              </a:rPr>
              <a:t>2019, 78 crop budgets representing 15 crops. 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C80000"/>
              </a:solidFill>
            </a:endParaRPr>
          </a:p>
          <a:p>
            <a:pPr marL="571500" lvl="0" indent="-5715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C80000"/>
                </a:solidFill>
              </a:rPr>
              <a:t>In Excel Spreadsheet </a:t>
            </a:r>
            <a:r>
              <a:rPr lang="en-US" sz="2400" dirty="0" smtClean="0">
                <a:solidFill>
                  <a:srgbClr val="C80000"/>
                </a:solidFill>
              </a:rPr>
              <a:t>format and pdf files.  </a:t>
            </a:r>
            <a:endParaRPr lang="en-US" sz="2400" dirty="0">
              <a:solidFill>
                <a:srgbClr val="C8000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C8000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C80000"/>
                </a:solidFill>
              </a:rPr>
              <a:t>TOTAL </a:t>
            </a:r>
            <a:r>
              <a:rPr lang="en-US" sz="2400" dirty="0">
                <a:solidFill>
                  <a:srgbClr val="C80000"/>
                </a:solidFill>
              </a:rPr>
              <a:t>Production Cost and Cash Cost per unit of production is calculated. </a:t>
            </a:r>
            <a:endParaRPr lang="en-US" sz="2400" dirty="0" smtClean="0">
              <a:solidFill>
                <a:srgbClr val="C8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Note -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These budgets include Cost Estimates only and Do NOT provide net return or profitability estimates.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94" y="831845"/>
            <a:ext cx="2800524" cy="19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31" y="4917990"/>
            <a:ext cx="845828" cy="601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448" y="1804375"/>
            <a:ext cx="4652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80000"/>
                </a:solidFill>
                <a:hlinkClick r:id="rId3"/>
              </a:rPr>
              <a:t>https://cropwatch.unl.edu/budgets</a:t>
            </a:r>
            <a:endParaRPr lang="en-US" sz="2400" dirty="0">
              <a:solidFill>
                <a:srgbClr val="C8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816" y="113973"/>
            <a:ext cx="4839214" cy="54053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0359" y="604046"/>
            <a:ext cx="4235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80000"/>
                </a:solidFill>
              </a:rPr>
              <a:t>UNL Crop Budgets are found at:</a:t>
            </a:r>
          </a:p>
          <a:p>
            <a:endParaRPr lang="en-US" sz="2400" dirty="0">
              <a:solidFill>
                <a:srgbClr val="C80000"/>
              </a:solidFill>
            </a:endParaRPr>
          </a:p>
          <a:p>
            <a:r>
              <a:rPr lang="en-US" sz="2400" dirty="0" smtClean="0">
                <a:solidFill>
                  <a:srgbClr val="C80000"/>
                </a:solidFill>
              </a:rPr>
              <a:t>			</a:t>
            </a:r>
            <a:endParaRPr lang="en-US" sz="2400" dirty="0">
              <a:solidFill>
                <a:srgbClr val="C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11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1" y="4992131"/>
            <a:ext cx="719075" cy="511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1511" y="302450"/>
            <a:ext cx="867421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80000"/>
                </a:solidFill>
              </a:rPr>
              <a:t>Who does the research for these budgets?  </a:t>
            </a:r>
          </a:p>
          <a:p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Bob Klein and the team of University specialists.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Use as guideline on estimated costs and items that go into a crop budget.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Keep records and know your own costs of production.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Compare your cost estimates to the UNL budgets.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18" y="2724596"/>
            <a:ext cx="3416249" cy="22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579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9" y="4917990"/>
            <a:ext cx="799482" cy="568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8502" y="408087"/>
            <a:ext cx="85399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80000"/>
                </a:solidFill>
              </a:rPr>
              <a:t>What’s different for 2019 vs 2018 crop budgets?  </a:t>
            </a:r>
          </a:p>
          <a:p>
            <a:endParaRPr lang="en-US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Budgets note a single yield </a:t>
            </a:r>
            <a:r>
              <a:rPr lang="en-US" sz="2400" dirty="0" smtClean="0"/>
              <a:t>goal</a:t>
            </a:r>
            <a:endParaRPr lang="en-US" dirty="0" smtClean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/>
            <a:r>
              <a:rPr lang="en-US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yield goal is used to determine application rates of inputs for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various 	cropping systems reported in the budgets. </a:t>
            </a:r>
          </a:p>
          <a:p>
            <a:endParaRPr lang="en-US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A 1% adjustment to the real estate investment or opportunity cost was made in 2019, going from 4% to 3%.  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The Real Estate tax rate was adjusted slightly </a:t>
            </a:r>
            <a:r>
              <a:rPr lang="en-US" sz="2400" dirty="0" smtClean="0"/>
              <a:t>upward 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400" dirty="0" smtClean="0"/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Land </a:t>
            </a:r>
            <a:r>
              <a:rPr lang="en-US" sz="2400" dirty="0"/>
              <a:t>values used in the budgets were adjusted downward </a:t>
            </a:r>
            <a:endParaRPr lang="en-US" sz="2400" dirty="0" smtClean="0"/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Based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information gathered from the latest Nebraska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Real Estate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Report. 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9169167" y="3347207"/>
            <a:ext cx="167780" cy="4362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9756395" y="3993161"/>
            <a:ext cx="159391" cy="486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15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0" y="4876801"/>
            <a:ext cx="845828" cy="601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5072" y="362957"/>
            <a:ext cx="82631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80000"/>
                </a:solidFill>
              </a:rPr>
              <a:t>INPUT COST ADJUSTMENTS </a:t>
            </a:r>
          </a:p>
          <a:p>
            <a:endParaRPr lang="en-US" u="sng" dirty="0" smtClean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u="sng" dirty="0" smtClean="0">
              <a:solidFill>
                <a:srgbClr val="7030A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Nitrogen input costs reflect an approximate 20% increase,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P</a:t>
            </a:r>
            <a:r>
              <a:rPr lang="en-US" sz="2400" dirty="0" smtClean="0"/>
              <a:t>hosphorous increased </a:t>
            </a:r>
            <a:r>
              <a:rPr lang="en-US" sz="2400" dirty="0"/>
              <a:t>by 11% for 2019. 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Fuel costs were increased slightly from $2.45/gal for diesel to $2.49 /gallon for farm delivered diesel.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595" y="3378566"/>
            <a:ext cx="3439500" cy="230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44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3" y="4917990"/>
            <a:ext cx="845828" cy="601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92"/>
            <a:ext cx="3108072" cy="1748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478" y="888214"/>
            <a:ext cx="9815755" cy="44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9" y="4555525"/>
            <a:ext cx="1154786" cy="8210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5680" y="904306"/>
            <a:ext cx="5208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80000"/>
                </a:solidFill>
              </a:rPr>
              <a:t>Money doesn’t buy happiness </a:t>
            </a:r>
          </a:p>
        </p:txBody>
      </p:sp>
      <p:sp>
        <p:nvSpPr>
          <p:cNvPr id="5" name="Rectangle 4"/>
          <p:cNvSpPr/>
          <p:nvPr/>
        </p:nvSpPr>
        <p:spPr>
          <a:xfrm>
            <a:off x="882841" y="2145140"/>
            <a:ext cx="3841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80000"/>
                </a:solidFill>
              </a:rPr>
              <a:t>But </a:t>
            </a:r>
            <a:r>
              <a:rPr lang="en-US" sz="3200" dirty="0">
                <a:solidFill>
                  <a:srgbClr val="C80000"/>
                </a:solidFill>
              </a:rPr>
              <a:t>it</a:t>
            </a:r>
            <a:r>
              <a:rPr lang="en-US" sz="3200" dirty="0" smtClean="0">
                <a:solidFill>
                  <a:srgbClr val="C80000"/>
                </a:solidFill>
              </a:rPr>
              <a:t> buys a combine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62276" y="4555525"/>
            <a:ext cx="9090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Have you ever seen a sad person driving a combine?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87" y="611917"/>
            <a:ext cx="5491435" cy="36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1" y="4769534"/>
            <a:ext cx="1076700" cy="765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87" y="73878"/>
            <a:ext cx="1294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 Irrigated Corn </a:t>
            </a:r>
          </a:p>
          <a:p>
            <a:r>
              <a:rPr lang="en-US" dirty="0" smtClean="0"/>
              <a:t>Budget #32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26" y="1274207"/>
            <a:ext cx="11188335" cy="325155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41152" y="3910519"/>
            <a:ext cx="817124" cy="350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69927" y="4769534"/>
            <a:ext cx="648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Breakeven cost per bushel using total economic cost = $2.91/bu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7" y="4909753"/>
            <a:ext cx="845830" cy="601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6249" y="486032"/>
            <a:ext cx="9539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Historical Trivia from UNL Crop Budgets</a:t>
            </a:r>
          </a:p>
          <a:p>
            <a:endParaRPr lang="en-US" sz="2400" dirty="0"/>
          </a:p>
          <a:p>
            <a:r>
              <a:rPr lang="en-US" sz="2400" dirty="0" smtClean="0"/>
              <a:t>1986 Dryland Soybeans    </a:t>
            </a:r>
          </a:p>
          <a:p>
            <a:endParaRPr lang="en-US" sz="2400" dirty="0"/>
          </a:p>
          <a:p>
            <a:r>
              <a:rPr lang="en-US" sz="2400" u="sng" dirty="0" smtClean="0"/>
              <a:t>#1  YIELD				#2  Cost Per Bushel</a:t>
            </a:r>
          </a:p>
          <a:p>
            <a:endParaRPr lang="en-US" sz="2400" dirty="0"/>
          </a:p>
          <a:p>
            <a:r>
              <a:rPr lang="en-US" sz="2400" dirty="0" smtClean="0"/>
              <a:t>a. 25 bu				        a. $1.75/bu</a:t>
            </a:r>
          </a:p>
          <a:p>
            <a:endParaRPr lang="en-US" sz="2400" dirty="0"/>
          </a:p>
          <a:p>
            <a:r>
              <a:rPr lang="en-US" sz="2400" dirty="0" smtClean="0"/>
              <a:t>b. 45 bu				        b. $6.50/bu</a:t>
            </a:r>
          </a:p>
          <a:p>
            <a:endParaRPr lang="en-US" sz="2400" dirty="0"/>
          </a:p>
          <a:p>
            <a:r>
              <a:rPr lang="en-US" sz="2400" dirty="0" smtClean="0"/>
              <a:t>c. 30 bu				        c. $5.00/bu</a:t>
            </a:r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085" y="1248696"/>
            <a:ext cx="4407887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3241" y="505916"/>
            <a:ext cx="33153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80000"/>
                </a:solidFill>
              </a:rPr>
              <a:t>Woohoo, it’s Friday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1739" y="2784947"/>
            <a:ext cx="247833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Oh wait, </a:t>
            </a:r>
          </a:p>
          <a:p>
            <a:r>
              <a:rPr lang="en-US" sz="3200" dirty="0" smtClean="0"/>
              <a:t>I’m a Farmer!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27" y="86148"/>
            <a:ext cx="4553664" cy="6069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7004" y="5116176"/>
            <a:ext cx="1028571" cy="361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07" y="4976326"/>
            <a:ext cx="806368" cy="5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7" y="4893121"/>
            <a:ext cx="834242" cy="593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53534" cy="259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795" y="1721795"/>
            <a:ext cx="9860428" cy="376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44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5" y="4893277"/>
            <a:ext cx="799482" cy="568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248" y="156726"/>
            <a:ext cx="12941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 Soybean </a:t>
            </a:r>
          </a:p>
          <a:p>
            <a:r>
              <a:rPr lang="en-US" dirty="0" smtClean="0"/>
              <a:t>Budget #56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33" y="1280616"/>
            <a:ext cx="11026570" cy="34121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841152" y="3910519"/>
            <a:ext cx="817124" cy="350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61365" y="4893276"/>
            <a:ext cx="648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Breakeven cost per bushel using total economic cost = $7.48/bu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09" y="4730623"/>
            <a:ext cx="994607" cy="707139"/>
          </a:xfrm>
          <a:prstGeom prst="rect">
            <a:avLst/>
          </a:prstGeom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37" y="0"/>
            <a:ext cx="6249607" cy="9109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6765" y="823392"/>
            <a:ext cx="86014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Revenue</a:t>
            </a:r>
          </a:p>
          <a:p>
            <a:endParaRPr lang="en-US" dirty="0"/>
          </a:p>
          <a:p>
            <a:r>
              <a:rPr lang="en-US" sz="2400" dirty="0"/>
              <a:t>Variable</a:t>
            </a:r>
            <a:r>
              <a:rPr lang="en-US" sz="2400" dirty="0" smtClean="0"/>
              <a:t>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Animal Purchases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Feed  (pasture and stalks rents included 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Other variable costs – labor, fuel, vet,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	Operations Interest</a:t>
            </a:r>
          </a:p>
          <a:p>
            <a:endParaRPr lang="en-US" dirty="0"/>
          </a:p>
          <a:p>
            <a:r>
              <a:rPr lang="en-US" sz="2400" dirty="0" smtClean="0"/>
              <a:t>Fixed Cash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Repairs on buildings, machinery, vehicles</a:t>
            </a:r>
          </a:p>
          <a:p>
            <a:endParaRPr lang="en-US" dirty="0"/>
          </a:p>
          <a:p>
            <a:r>
              <a:rPr lang="en-US" sz="2400" dirty="0" smtClean="0"/>
              <a:t>Overhead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RE Tax,  Insurance, Professional Feeds, Management fee</a:t>
            </a:r>
          </a:p>
          <a:p>
            <a:endParaRPr lang="en-US" dirty="0" smtClean="0"/>
          </a:p>
          <a:p>
            <a:r>
              <a:rPr lang="en-US" sz="2400" dirty="0" smtClean="0"/>
              <a:t>NON-CASH COSTS </a:t>
            </a:r>
            <a:r>
              <a:rPr lang="en-US" dirty="0" smtClean="0"/>
              <a:t>-  Depreciation, Opportunity on Real Estate, Livestock investment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1394" y="998290"/>
            <a:ext cx="1602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80000"/>
                </a:solidFill>
              </a:rPr>
              <a:t>Cow-Calf Budgets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402" y="684928"/>
            <a:ext cx="2737564" cy="41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5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1" y="4885039"/>
            <a:ext cx="834242" cy="593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01" y="369413"/>
            <a:ext cx="8205585" cy="481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7" y="4934466"/>
            <a:ext cx="753135" cy="535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919" y="227375"/>
            <a:ext cx="24144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80000"/>
                </a:solidFill>
                <a:hlinkClick r:id="rId4"/>
              </a:rPr>
              <a:t>Cow-Calf </a:t>
            </a:r>
            <a:r>
              <a:rPr lang="en-US" dirty="0" smtClean="0">
                <a:solidFill>
                  <a:srgbClr val="C80000"/>
                </a:solidFill>
                <a:hlinkClick r:id="rId4"/>
              </a:rPr>
              <a:t>Budgets</a:t>
            </a:r>
            <a:endParaRPr lang="en-US" dirty="0" smtClean="0">
              <a:solidFill>
                <a:srgbClr val="C80000"/>
              </a:solidFill>
            </a:endParaRPr>
          </a:p>
          <a:p>
            <a:r>
              <a:rPr lang="en-US" dirty="0" smtClean="0">
                <a:solidFill>
                  <a:srgbClr val="C80000"/>
                </a:solidFill>
              </a:rPr>
              <a:t>150 cows</a:t>
            </a:r>
          </a:p>
          <a:p>
            <a:r>
              <a:rPr lang="en-US" dirty="0" smtClean="0">
                <a:solidFill>
                  <a:srgbClr val="C80000"/>
                </a:solidFill>
              </a:rPr>
              <a:t>South Central Nebraska</a:t>
            </a:r>
            <a:endParaRPr lang="en-US" dirty="0">
              <a:solidFill>
                <a:srgbClr val="C8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379703"/>
              </p:ext>
            </p:extLst>
          </p:nvPr>
        </p:nvGraphicFramePr>
        <p:xfrm>
          <a:off x="3547658" y="0"/>
          <a:ext cx="5972175" cy="631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Worksheet" r:id="rId5" imgW="5972197" imgH="6315075" progId="Excel.Sheet.12">
                  <p:embed/>
                </p:oleObj>
              </mc:Choice>
              <mc:Fallback>
                <p:oleObj name="Worksheet" r:id="rId5" imgW="5972197" imgH="63150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7658" y="0"/>
                        <a:ext cx="5972175" cy="631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85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088" y="710119"/>
            <a:ext cx="10384593" cy="502669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AGRICULTURE IS A STRESSFUL OCCUPATION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important that we Learn to Manage our Stress levels and </a:t>
            </a:r>
            <a:r>
              <a:rPr lang="en-US" sz="2700" cap="non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700" cap="non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cap="non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recognize </a:t>
            </a:r>
            <a:r>
              <a:rPr lang="en-US" sz="2700" cap="non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stress levels in others </a:t>
            </a:r>
            <a:r>
              <a:rPr lang="en-US" sz="3600" cap="none" dirty="0">
                <a:solidFill>
                  <a:srgbClr val="C80000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3600" cap="none" dirty="0">
                <a:solidFill>
                  <a:srgbClr val="C80000"/>
                </a:solidFill>
                <a:latin typeface="+mn-lt"/>
                <a:ea typeface="+mn-ea"/>
                <a:cs typeface="+mn-cs"/>
              </a:rPr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2700" dirty="0" smtClean="0">
                <a:solidFill>
                  <a:schemeClr val="tx1"/>
                </a:solidFill>
              </a:rPr>
              <a:t>Nebraska Rural RESPONSE Hotline: </a:t>
            </a:r>
            <a:r>
              <a:rPr lang="en-US" sz="2700" dirty="0">
                <a:solidFill>
                  <a:schemeClr val="tx1"/>
                </a:solidFill>
              </a:rPr>
              <a:t>1-800-464-0258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National suicide prevention lifeline:  1-800-273-TALK (8255)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/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0568396" y="5097842"/>
            <a:ext cx="1028571" cy="36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70" y="4938968"/>
            <a:ext cx="806781" cy="520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338" y="1654280"/>
            <a:ext cx="3744421" cy="24994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29015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9581" y="778067"/>
            <a:ext cx="685388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Presented by:</a:t>
            </a:r>
          </a:p>
          <a:p>
            <a:endParaRPr lang="en-US" sz="3200" dirty="0"/>
          </a:p>
          <a:p>
            <a:r>
              <a:rPr lang="en-US" sz="3200" dirty="0" smtClean="0"/>
              <a:t>Glennis McClure, Extension Ag Economist / Farm &amp; Ranch Management Analyst</a:t>
            </a:r>
          </a:p>
          <a:p>
            <a:endParaRPr lang="en-US" sz="3200" dirty="0" smtClean="0"/>
          </a:p>
          <a:p>
            <a:r>
              <a:rPr lang="en-US" sz="3200" dirty="0" smtClean="0">
                <a:hlinkClick r:id="rId3"/>
              </a:rPr>
              <a:t>gmcclure3@unl.edu</a:t>
            </a:r>
            <a:endParaRPr lang="en-US" sz="3200" dirty="0" smtClean="0"/>
          </a:p>
          <a:p>
            <a:r>
              <a:rPr lang="en-US" sz="3200" dirty="0" smtClean="0"/>
              <a:t>402.472.0661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79" y="2951619"/>
            <a:ext cx="3186908" cy="2122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2122" y="5182986"/>
            <a:ext cx="1028571" cy="361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22" y="4982067"/>
            <a:ext cx="871917" cy="56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7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332" y="301557"/>
            <a:ext cx="6345302" cy="1634247"/>
          </a:xfrm>
        </p:spPr>
        <p:txBody>
          <a:bodyPr>
            <a:normAutofit/>
          </a:bodyPr>
          <a:lstStyle/>
          <a:p>
            <a:r>
              <a:rPr lang="en-US" dirty="0" smtClean="0"/>
              <a:t>WELCOME!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Session Agenda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85800" y="2140405"/>
            <a:ext cx="6345302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Adjustments to Schedule F Accounting while getting to         Real Net Farm </a:t>
            </a:r>
            <a:r>
              <a:rPr lang="en-US" dirty="0" smtClean="0"/>
              <a:t>Income:  Joe and Jane Doe example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2.     Enterprise </a:t>
            </a:r>
            <a:r>
              <a:rPr lang="en-US" dirty="0" smtClean="0"/>
              <a:t>Accounting:  W</a:t>
            </a:r>
            <a:r>
              <a:rPr lang="en-US" dirty="0" smtClean="0"/>
              <a:t>hat’s your</a:t>
            </a:r>
            <a:r>
              <a:rPr lang="en-US" dirty="0" smtClean="0"/>
              <a:t> breakeven?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3.     Exploring UNL Crop Budgets </a:t>
            </a:r>
          </a:p>
          <a:p>
            <a:endParaRPr lang="en-US" dirty="0" smtClean="0"/>
          </a:p>
          <a:p>
            <a:pPr marL="342900" indent="-342900">
              <a:buAutoNum type="arabicPeriod" startAt="4"/>
            </a:pPr>
            <a:r>
              <a:rPr lang="en-US" dirty="0" smtClean="0"/>
              <a:t>UNL Livestock Budgets – Cow/Calf Example  </a:t>
            </a:r>
          </a:p>
          <a:p>
            <a:endParaRPr lang="en-US" dirty="0"/>
          </a:p>
          <a:p>
            <a:r>
              <a:rPr lang="en-US" dirty="0" smtClean="0"/>
              <a:t>5.     End with </a:t>
            </a:r>
            <a:r>
              <a:rPr lang="en-US" dirty="0" smtClean="0"/>
              <a:t>Kahoot.it – Review</a:t>
            </a:r>
            <a:endParaRPr lang="en-US" dirty="0"/>
          </a:p>
        </p:txBody>
      </p:sp>
      <p:pic>
        <p:nvPicPr>
          <p:cNvPr id="4098" name="Picture 2" descr="https://media-public.canva.com/MADGvv4y_fM/7/screen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r="18957"/>
          <a:stretch>
            <a:fillRect/>
          </a:stretch>
        </p:blipFill>
        <p:spPr bwMode="auto">
          <a:xfrm>
            <a:off x="7638005" y="285421"/>
            <a:ext cx="3598146" cy="50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9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" y="4876800"/>
            <a:ext cx="880589" cy="626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3318" y="1895444"/>
            <a:ext cx="46522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80000"/>
                </a:solidFill>
              </a:rPr>
              <a:t>UNL CROP BUDGETS --- </a:t>
            </a:r>
          </a:p>
          <a:p>
            <a:r>
              <a:rPr lang="en-US" sz="2400" dirty="0" smtClean="0"/>
              <a:t>https</a:t>
            </a:r>
            <a:r>
              <a:rPr lang="en-US" sz="2400" dirty="0"/>
              <a:t>://cropwatch.unl.edu/budgets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3318" y="3201874"/>
            <a:ext cx="691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80000"/>
                </a:solidFill>
              </a:rPr>
              <a:t>UNL LIVESTOCK BUDGETS </a:t>
            </a:r>
            <a:r>
              <a:rPr lang="en-US" sz="2400" dirty="0" smtClean="0">
                <a:solidFill>
                  <a:srgbClr val="C80000"/>
                </a:solidFill>
              </a:rPr>
              <a:t>-</a:t>
            </a:r>
            <a:endParaRPr lang="en-US" sz="2400" dirty="0">
              <a:solidFill>
                <a:srgbClr val="C80000"/>
              </a:solidFill>
            </a:endParaRPr>
          </a:p>
          <a:p>
            <a:r>
              <a:rPr lang="en-US" sz="2400" dirty="0"/>
              <a:t>https://agecon.unl.edu/publications/cattle-budgets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3318" y="589014"/>
            <a:ext cx="4905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80000"/>
                </a:solidFill>
              </a:rPr>
              <a:t>UNL Custom Rates Report ---</a:t>
            </a:r>
          </a:p>
          <a:p>
            <a:r>
              <a:rPr lang="en-US" sz="2400" dirty="0" smtClean="0"/>
              <a:t>https</a:t>
            </a:r>
            <a:r>
              <a:rPr lang="en-US" sz="2400" dirty="0"/>
              <a:t>://agecon.unl.edu/custom-rates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37" y="269332"/>
            <a:ext cx="2659727" cy="1994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791" y="3982898"/>
            <a:ext cx="2296110" cy="15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562" y="3795804"/>
            <a:ext cx="2122871" cy="1592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450" y="372762"/>
            <a:ext cx="10291850" cy="862914"/>
          </a:xfrm>
        </p:spPr>
        <p:txBody>
          <a:bodyPr/>
          <a:lstStyle/>
          <a:p>
            <a:r>
              <a:rPr lang="en-US" dirty="0" smtClean="0"/>
              <a:t>  VS “Real” Net Farm Income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27414" y="1474197"/>
            <a:ext cx="6866019" cy="243833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Schedule F Net Farm Profit - </a:t>
            </a:r>
            <a:r>
              <a:rPr lang="en-US" sz="2400" dirty="0" smtClean="0">
                <a:solidFill>
                  <a:srgbClr val="C00000"/>
                </a:solidFill>
              </a:rPr>
              <a:t>(See Example)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3200" dirty="0" smtClean="0"/>
              <a:t>$81,968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2400" cap="none" dirty="0" smtClean="0"/>
              <a:t>What </a:t>
            </a:r>
            <a:r>
              <a:rPr lang="en-US" sz="2400" cap="none" dirty="0"/>
              <a:t>is Different from the Farm Income Statement?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271253" y="1357465"/>
            <a:ext cx="5086538" cy="3311189"/>
          </a:xfrm>
        </p:spPr>
        <p:txBody>
          <a:bodyPr>
            <a:normAutofit/>
          </a:bodyPr>
          <a:lstStyle/>
          <a:p>
            <a:r>
              <a:rPr lang="en-US" sz="2400" cap="none" dirty="0"/>
              <a:t>Details on Income and Expense </a:t>
            </a:r>
            <a:r>
              <a:rPr lang="en-US" sz="2400" cap="none" dirty="0" smtClean="0"/>
              <a:t>Categories</a:t>
            </a:r>
          </a:p>
          <a:p>
            <a:pPr lvl="1"/>
            <a:r>
              <a:rPr lang="en-US" sz="2400" cap="none" dirty="0" smtClean="0"/>
              <a:t> line 2 – Sales</a:t>
            </a:r>
          </a:p>
          <a:p>
            <a:pPr lvl="1"/>
            <a:r>
              <a:rPr lang="en-US" sz="2400" cap="none" dirty="0" smtClean="0"/>
              <a:t>Line 11 – Chemicals  </a:t>
            </a:r>
          </a:p>
          <a:p>
            <a:pPr lvl="1"/>
            <a:r>
              <a:rPr lang="en-US" sz="2400" cap="none" dirty="0" smtClean="0"/>
              <a:t>Line 17 – Fertilizer</a:t>
            </a:r>
            <a:endParaRPr lang="en-US" sz="2400" cap="none" dirty="0"/>
          </a:p>
          <a:p>
            <a:r>
              <a:rPr lang="en-US" sz="2400" cap="none" dirty="0" smtClean="0"/>
              <a:t>Depreciation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41" y="295790"/>
            <a:ext cx="2491791" cy="93988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1" y="4926227"/>
            <a:ext cx="811068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3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907" y="182503"/>
            <a:ext cx="3502449" cy="1159476"/>
          </a:xfrm>
        </p:spPr>
        <p:txBody>
          <a:bodyPr/>
          <a:lstStyle/>
          <a:p>
            <a:r>
              <a:rPr lang="en-US" dirty="0" smtClean="0"/>
              <a:t>Accrual Adjustments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0702" y="1416908"/>
            <a:ext cx="4126861" cy="4085967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Lead to “Real” Net Farm Income</a:t>
            </a:r>
          </a:p>
          <a:p>
            <a:r>
              <a:rPr lang="en-US" u="sng" dirty="0" smtClean="0"/>
              <a:t>Account for Inventories</a:t>
            </a:r>
          </a:p>
          <a:p>
            <a:r>
              <a:rPr lang="en-US" cap="none" dirty="0" smtClean="0"/>
              <a:t>Beginning Balance </a:t>
            </a:r>
          </a:p>
          <a:p>
            <a:r>
              <a:rPr lang="en-US" cap="none" dirty="0" smtClean="0"/>
              <a:t>+ (plus)</a:t>
            </a:r>
          </a:p>
          <a:p>
            <a:r>
              <a:rPr lang="en-US" cap="none" dirty="0" smtClean="0"/>
              <a:t>Purchases /Deposits</a:t>
            </a:r>
          </a:p>
          <a:p>
            <a:r>
              <a:rPr lang="en-US" cap="none" dirty="0" smtClean="0"/>
              <a:t>- (minus)</a:t>
            </a:r>
          </a:p>
          <a:p>
            <a:r>
              <a:rPr lang="en-US" cap="none" dirty="0" smtClean="0"/>
              <a:t>Sales /Withdrawals</a:t>
            </a:r>
          </a:p>
          <a:p>
            <a:r>
              <a:rPr lang="en-US" cap="none" dirty="0" smtClean="0"/>
              <a:t>= (equal)</a:t>
            </a:r>
          </a:p>
          <a:p>
            <a:r>
              <a:rPr lang="en-US" cap="none" dirty="0" smtClean="0"/>
              <a:t>Ending Inventory</a:t>
            </a:r>
            <a:endParaRPr lang="en-US" cap="none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13583"/>
              </p:ext>
            </p:extLst>
          </p:nvPr>
        </p:nvGraphicFramePr>
        <p:xfrm>
          <a:off x="4383898" y="456358"/>
          <a:ext cx="6846078" cy="4766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3" imgW="6334074" imgH="4410075" progId="Excel.Sheet.12">
                  <p:embed/>
                </p:oleObj>
              </mc:Choice>
              <mc:Fallback>
                <p:oleObj name="Worksheet" r:id="rId3" imgW="6334074" imgH="44100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83898" y="456358"/>
                        <a:ext cx="6846078" cy="4766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1" y="4926227"/>
            <a:ext cx="811068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575" y="4118540"/>
            <a:ext cx="10394708" cy="588846"/>
          </a:xfrm>
        </p:spPr>
        <p:txBody>
          <a:bodyPr/>
          <a:lstStyle/>
          <a:p>
            <a:r>
              <a:rPr lang="en-US" dirty="0" smtClean="0"/>
              <a:t>How do you know it’s Real Net Farm Income? 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5355" y="4707386"/>
            <a:ext cx="10394728" cy="68247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Statement of Owner’s Equity   and   Statement of cash flows cross checks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03" y="98854"/>
            <a:ext cx="5360618" cy="3887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9" y="4965138"/>
            <a:ext cx="811068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35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51" y="125627"/>
            <a:ext cx="11016049" cy="673444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Why care about accrual adjustments to our cash expenses for the year?  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914400"/>
            <a:ext cx="6345301" cy="4324865"/>
          </a:xfrm>
        </p:spPr>
        <p:txBody>
          <a:bodyPr>
            <a:normAutofit fontScale="92500" lnSpcReduction="20000"/>
          </a:bodyPr>
          <a:lstStyle/>
          <a:p>
            <a:r>
              <a:rPr lang="en-US" sz="2000" u="sng" dirty="0" smtClean="0"/>
              <a:t>See Prepaid Expenses for Example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cap="none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cap="none" dirty="0" smtClean="0"/>
              <a:t>$32,750 Beginning of Year – </a:t>
            </a: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Let’s figure this is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all Fertilizer for Corn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200" cap="none" dirty="0" smtClean="0"/>
          </a:p>
          <a:p>
            <a:r>
              <a:rPr lang="en-US" sz="2200" dirty="0" smtClean="0"/>
              <a:t>+ </a:t>
            </a:r>
            <a:r>
              <a:rPr lang="en-US" sz="2200" cap="none" dirty="0" smtClean="0"/>
              <a:t>bought $54,521 Fertilizer during </a:t>
            </a:r>
            <a:r>
              <a:rPr lang="en-US" sz="2200" cap="none" dirty="0"/>
              <a:t>2018</a:t>
            </a:r>
            <a:r>
              <a:rPr lang="en-US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Includes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$15,000 </a:t>
            </a:r>
            <a:r>
              <a:rPr lang="en-US" sz="2200" cap="none" dirty="0">
                <a:latin typeface="Arial" panose="020B0604020202020204" pitchFamily="34" charset="0"/>
                <a:cs typeface="Arial" panose="020B0604020202020204" pitchFamily="34" charset="0"/>
              </a:rPr>
              <a:t>for pasture, rent for corn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cap="none" dirty="0" smtClean="0"/>
              <a:t>- Minus ending inventory of fertilizer value $35,000</a:t>
            </a:r>
          </a:p>
          <a:p>
            <a:pPr>
              <a:spcBef>
                <a:spcPts val="0"/>
              </a:spcBef>
            </a:pPr>
            <a:r>
              <a:rPr lang="en-US" sz="2200" cap="none" dirty="0" smtClean="0"/>
              <a:t>= actual fertilizer used $52,271</a:t>
            </a:r>
          </a:p>
          <a:p>
            <a:endParaRPr lang="en-US" sz="2200" dirty="0" smtClean="0">
              <a:solidFill>
                <a:srgbClr val="C00000"/>
              </a:solidFill>
            </a:endParaRPr>
          </a:p>
          <a:p>
            <a:r>
              <a:rPr lang="en-US" sz="2200" cap="none" dirty="0" smtClean="0">
                <a:solidFill>
                  <a:srgbClr val="C00000"/>
                </a:solidFill>
              </a:rPr>
              <a:t>$37,271 would be the amount charged to corn and $15,000 to pasture for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33" y="1492078"/>
            <a:ext cx="3911767" cy="2700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1" y="4926227"/>
            <a:ext cx="811068" cy="5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04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929345"/>
              </p:ext>
            </p:extLst>
          </p:nvPr>
        </p:nvGraphicFramePr>
        <p:xfrm>
          <a:off x="946334" y="716016"/>
          <a:ext cx="4927246" cy="3592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Worksheet" r:id="rId3" imgW="2390856" imgH="1743075" progId="Excel.Sheet.12">
                  <p:embed/>
                </p:oleObj>
              </mc:Choice>
              <mc:Fallback>
                <p:oleObj name="Worksheet" r:id="rId3" imgW="2390856" imgH="17430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6334" y="716016"/>
                        <a:ext cx="4927246" cy="3592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>
            <a:endCxn id="13" idx="1"/>
          </p:cNvCxnSpPr>
          <p:nvPr/>
        </p:nvCxnSpPr>
        <p:spPr>
          <a:xfrm flipV="1">
            <a:off x="5873580" y="807308"/>
            <a:ext cx="1968841" cy="46132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873580" y="1183852"/>
            <a:ext cx="2042982" cy="16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73580" y="2011755"/>
            <a:ext cx="1664042" cy="46131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6" idx="1"/>
          </p:cNvCxnSpPr>
          <p:nvPr/>
        </p:nvCxnSpPr>
        <p:spPr>
          <a:xfrm flipV="1">
            <a:off x="5873580" y="2427080"/>
            <a:ext cx="1672279" cy="130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42421" y="622642"/>
            <a:ext cx="246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Corn seed $46,021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16562" y="984070"/>
            <a:ext cx="2884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Soybean seed $44,100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37622" y="1797079"/>
            <a:ext cx="334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Crop insurance -corn $12,400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5859" y="2242414"/>
            <a:ext cx="3995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Crop insurance -soybeans $10,012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873580" y="1536410"/>
            <a:ext cx="2084172" cy="1758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957752" y="1390574"/>
            <a:ext cx="294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See prior slide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25161" y="4607840"/>
            <a:ext cx="11016049" cy="6734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Keep Record of Expenses for each Enterprise  </a:t>
            </a:r>
            <a:endParaRPr lang="en-US" sz="2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20" y="4944562"/>
            <a:ext cx="810838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73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in Event">
    <a:dk1>
      <a:sysClr val="windowText" lastClr="000000"/>
    </a:dk1>
    <a:lt1>
      <a:sysClr val="window" lastClr="FFFFFF"/>
    </a:lt1>
    <a:dk2>
      <a:srgbClr val="424242"/>
    </a:dk2>
    <a:lt2>
      <a:srgbClr val="C8C8C8"/>
    </a:lt2>
    <a:accent1>
      <a:srgbClr val="B80E0F"/>
    </a:accent1>
    <a:accent2>
      <a:srgbClr val="A6987D"/>
    </a:accent2>
    <a:accent3>
      <a:srgbClr val="7F9A71"/>
    </a:accent3>
    <a:accent4>
      <a:srgbClr val="64969F"/>
    </a:accent4>
    <a:accent5>
      <a:srgbClr val="9B75B2"/>
    </a:accent5>
    <a:accent6>
      <a:srgbClr val="80737A"/>
    </a:accent6>
    <a:hlink>
      <a:srgbClr val="F21213"/>
    </a:hlink>
    <a:folHlink>
      <a:srgbClr val="B6A39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</TotalTime>
  <Words>972</Words>
  <Application>Microsoft Office PowerPoint</Application>
  <PresentationFormat>Widescreen</PresentationFormat>
  <Paragraphs>197</Paragraphs>
  <Slides>26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Impact</vt:lpstr>
      <vt:lpstr>Times New Roman</vt:lpstr>
      <vt:lpstr>Wingdings</vt:lpstr>
      <vt:lpstr>Main Event</vt:lpstr>
      <vt:lpstr>Worksheet</vt:lpstr>
      <vt:lpstr>UNDERSTANDING  ENTERPRISE Budgets</vt:lpstr>
      <vt:lpstr>PowerPoint Presentation</vt:lpstr>
      <vt:lpstr>WELCOME!    Session Agenda</vt:lpstr>
      <vt:lpstr>PowerPoint Presentation</vt:lpstr>
      <vt:lpstr>  VS “Real” Net Farm Income</vt:lpstr>
      <vt:lpstr>Accrual Adjustments</vt:lpstr>
      <vt:lpstr>How do you know it’s Real Net Farm Income?  </vt:lpstr>
      <vt:lpstr>Why care about accrual adjustments to our cash expenses for the year?  </vt:lpstr>
      <vt:lpstr>Keep Record of Expenses for each Enterprise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AGRICULTURE IS A STRESSFUL OCCUPATION It is important that we Learn to Manage our Stress levels and  recognize high stress levels in others      Nebraska Rural RESPONSE Hotline: 1-800-464-0258  National suicide prevention lifeline:  1-800-273-TALK (8255)   </vt:lpstr>
      <vt:lpstr>PowerPoint Presentation</vt:lpstr>
    </vt:vector>
  </TitlesOfParts>
  <Company>University of Nebraska-Lincoln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Establishing Crop &amp; Livestock Budgets</dc:title>
  <dc:creator>Glennis McClure</dc:creator>
  <cp:lastModifiedBy>Glennis McClure</cp:lastModifiedBy>
  <cp:revision>77</cp:revision>
  <dcterms:created xsi:type="dcterms:W3CDTF">2018-11-30T19:52:22Z</dcterms:created>
  <dcterms:modified xsi:type="dcterms:W3CDTF">2019-02-13T14:57:25Z</dcterms:modified>
</cp:coreProperties>
</file>