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handoutMasterIdLst>
    <p:handoutMasterId r:id="rId58"/>
  </p:handoutMasterIdLst>
  <p:sldIdLst>
    <p:sldId id="471" r:id="rId2"/>
    <p:sldId id="258" r:id="rId3"/>
    <p:sldId id="338" r:id="rId4"/>
    <p:sldId id="339" r:id="rId5"/>
    <p:sldId id="340" r:id="rId6"/>
    <p:sldId id="341" r:id="rId7"/>
    <p:sldId id="342" r:id="rId8"/>
    <p:sldId id="429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8" r:id="rId18"/>
    <p:sldId id="359" r:id="rId19"/>
    <p:sldId id="472" r:id="rId20"/>
    <p:sldId id="423" r:id="rId21"/>
    <p:sldId id="361" r:id="rId22"/>
    <p:sldId id="362" r:id="rId23"/>
    <p:sldId id="363" r:id="rId24"/>
    <p:sldId id="364" r:id="rId25"/>
    <p:sldId id="473" r:id="rId26"/>
    <p:sldId id="424" r:id="rId27"/>
    <p:sldId id="366" r:id="rId28"/>
    <p:sldId id="367" r:id="rId29"/>
    <p:sldId id="368" r:id="rId30"/>
    <p:sldId id="425" r:id="rId31"/>
    <p:sldId id="369" r:id="rId32"/>
    <p:sldId id="474" r:id="rId33"/>
    <p:sldId id="382" r:id="rId34"/>
    <p:sldId id="383" r:id="rId35"/>
    <p:sldId id="384" r:id="rId36"/>
    <p:sldId id="385" r:id="rId37"/>
    <p:sldId id="386" r:id="rId38"/>
    <p:sldId id="387" r:id="rId39"/>
    <p:sldId id="388" r:id="rId40"/>
    <p:sldId id="371" r:id="rId41"/>
    <p:sldId id="399" r:id="rId42"/>
    <p:sldId id="462" r:id="rId43"/>
    <p:sldId id="403" r:id="rId44"/>
    <p:sldId id="461" r:id="rId45"/>
    <p:sldId id="464" r:id="rId46"/>
    <p:sldId id="405" r:id="rId47"/>
    <p:sldId id="297" r:id="rId48"/>
    <p:sldId id="470" r:id="rId49"/>
    <p:sldId id="469" r:id="rId50"/>
    <p:sldId id="413" r:id="rId51"/>
    <p:sldId id="414" r:id="rId52"/>
    <p:sldId id="419" r:id="rId53"/>
    <p:sldId id="475" r:id="rId54"/>
    <p:sldId id="476" r:id="rId55"/>
    <p:sldId id="477" r:id="rId56"/>
  </p:sldIdLst>
  <p:sldSz cx="12192000" cy="6858000"/>
  <p:notesSz cx="6858000" cy="9144000"/>
  <p:custDataLst>
    <p:tags r:id="rId5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73" d="100"/>
          <a:sy n="73" d="100"/>
        </p:scale>
        <p:origin x="624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517146-B001-4BDB-A028-3F9C463A03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07CF6F-D633-42C7-83C7-E4302463A8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097E6-8566-4CC8-8985-E559BDE12F9D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A5C3E-BA59-4C43-8A6D-E6BDC9739C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20A92E-8333-48AF-BE66-F836893CAF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3FCD3-C0E6-4EE9-95C2-D9DBBCA747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457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A3DB1-2440-437E-865F-94FBC57B69CA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22AFB-2699-41A8-B025-493D64E586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585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1A978-8AB4-45B6-A8D5-0A35EF047C26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233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1A978-8AB4-45B6-A8D5-0A35EF047C26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232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1A978-8AB4-45B6-A8D5-0A35EF047C26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48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1A978-8AB4-45B6-A8D5-0A35EF047C26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199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1A978-8AB4-45B6-A8D5-0A35EF047C26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487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10030" y="6356352"/>
            <a:ext cx="2171369" cy="365125"/>
          </a:xfrm>
        </p:spPr>
        <p:txBody>
          <a:bodyPr/>
          <a:lstStyle/>
          <a:p>
            <a:fld id="{44C26DB0-A18F-454C-9E8D-5877FA74AD1F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949F-DD7D-4EA1-85AE-1B5A0D7DEF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629232" y="763325"/>
            <a:ext cx="9562769" cy="995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-5303"/>
            <a:ext cx="9562769" cy="995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968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6DB0-A18F-454C-9E8D-5877FA74AD1F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949F-DD7D-4EA1-85AE-1B5A0D7DEF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9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6DB0-A18F-454C-9E8D-5877FA74AD1F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949F-DD7D-4EA1-85AE-1B5A0D7DEF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2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30303"/>
            <a:ext cx="10515600" cy="760386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75007" y="930303"/>
            <a:ext cx="180229" cy="58680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629232" y="763325"/>
            <a:ext cx="9562769" cy="995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" y="-5303"/>
            <a:ext cx="9562769" cy="995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3810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6DB0-A18F-454C-9E8D-5877FA74AD1F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949F-DD7D-4EA1-85AE-1B5A0D7DEF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501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6DB0-A18F-454C-9E8D-5877FA74AD1F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949F-DD7D-4EA1-85AE-1B5A0D7DEF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74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54157"/>
            <a:ext cx="10515600" cy="736532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6DB0-A18F-454C-9E8D-5877FA74AD1F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949F-DD7D-4EA1-85AE-1B5A0D7DEF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76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6DB0-A18F-454C-9E8D-5877FA74AD1F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949F-DD7D-4EA1-85AE-1B5A0D7DEF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156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6DB0-A18F-454C-9E8D-5877FA74AD1F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949F-DD7D-4EA1-85AE-1B5A0D7DEF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101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6DB0-A18F-454C-9E8D-5877FA74AD1F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949F-DD7D-4EA1-85AE-1B5A0D7DEF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848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6DB0-A18F-454C-9E8D-5877FA74AD1F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949F-DD7D-4EA1-85AE-1B5A0D7DEF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663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91149"/>
            <a:ext cx="10515600" cy="799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B949F-DD7D-4EA1-85AE-1B5A0D7DEF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629232" y="779653"/>
            <a:ext cx="9562769" cy="995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" y="-5303"/>
            <a:ext cx="9562769" cy="995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5007" y="930303"/>
            <a:ext cx="180229" cy="58680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1936765" y="4319337"/>
            <a:ext cx="176463" cy="24790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9562769" y="6677449"/>
            <a:ext cx="2373995" cy="1243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21" y="270992"/>
            <a:ext cx="1552628" cy="457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4F9134-E73B-45FA-B3E5-3C950EFC583F}"/>
              </a:ext>
            </a:extLst>
          </p:cNvPr>
          <p:cNvSpPr txBox="1"/>
          <p:nvPr userDrawn="1"/>
        </p:nvSpPr>
        <p:spPr>
          <a:xfrm>
            <a:off x="4315626" y="236875"/>
            <a:ext cx="5997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Trends in Nebraska Cash Rent and Crop Share Leases</a:t>
            </a:r>
          </a:p>
        </p:txBody>
      </p:sp>
    </p:spTree>
    <p:extLst>
      <p:ext uri="{BB962C8B-B14F-4D97-AF65-F5344CB8AC3E}">
        <p14:creationId xmlns:p14="http://schemas.microsoft.com/office/powerpoint/2010/main" val="257676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u="none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jansen4@unl.edu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agecon.unl.edu/realestate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agecon.unl.edu/landmanageme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D3887-2296-4E09-9436-6377BF26D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1719260"/>
          </a:xfrm>
        </p:spPr>
        <p:txBody>
          <a:bodyPr/>
          <a:lstStyle/>
          <a:p>
            <a:pPr algn="ctr"/>
            <a:r>
              <a:rPr lang="en-US" b="1" dirty="0"/>
              <a:t>Trends in Nebraska Cash Rent and </a:t>
            </a:r>
            <a:br>
              <a:rPr lang="en-US" b="1" dirty="0"/>
            </a:br>
            <a:r>
              <a:rPr lang="en-US" b="1" dirty="0"/>
              <a:t>Crop Share Leases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23C85-28A5-4911-AA78-8043DB1F5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6895" y="3920067"/>
            <a:ext cx="3958210" cy="233045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Jim Jansen</a:t>
            </a:r>
          </a:p>
          <a:p>
            <a:pPr algn="ctr"/>
            <a:r>
              <a:rPr lang="en-US" sz="2800" dirty="0"/>
              <a:t>Extension Economist</a:t>
            </a:r>
          </a:p>
          <a:p>
            <a:pPr algn="ctr"/>
            <a:r>
              <a:rPr lang="en-US" sz="2800" dirty="0"/>
              <a:t>Email: </a:t>
            </a:r>
            <a:r>
              <a:rPr lang="en-US" sz="2800" dirty="0">
                <a:hlinkClick r:id="rId2"/>
              </a:rPr>
              <a:t>jjansen4@unl.edu</a:t>
            </a:r>
            <a:endParaRPr lang="en-US" sz="2800" dirty="0"/>
          </a:p>
          <a:p>
            <a:pPr algn="ctr"/>
            <a:r>
              <a:rPr lang="en-US" sz="2800" dirty="0"/>
              <a:t>Phone: (402) 261-7572</a:t>
            </a:r>
          </a:p>
        </p:txBody>
      </p:sp>
    </p:spTree>
    <p:extLst>
      <p:ext uri="{BB962C8B-B14F-4D97-AF65-F5344CB8AC3E}">
        <p14:creationId xmlns:p14="http://schemas.microsoft.com/office/powerpoint/2010/main" val="4096758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494" y="986166"/>
            <a:ext cx="7886700" cy="760386"/>
          </a:xfrm>
        </p:spPr>
        <p:txBody>
          <a:bodyPr>
            <a:noAutofit/>
          </a:bodyPr>
          <a:lstStyle/>
          <a:p>
            <a:r>
              <a:rPr lang="en-US" sz="3600" dirty="0"/>
              <a:t>Dryland Cropland (Irrigation Potential) Average Value – Feb. 1, 2018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2650" y="2078358"/>
            <a:ext cx="7886700" cy="38458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1318" y="2708322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$1,985/ac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0032" y="3043777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Northwest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$730/ac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86771" y="4545551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Southwest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$1,635/ac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9815" y="3978942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$3,095/ac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41138" y="2818388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$5,800/ac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75032" y="4055145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$6,280/ac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3553" y="4973372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$5,345/ac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0383" y="4982069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$3,620/ac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3159" y="4809703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$4,115/ac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-3%</a:t>
            </a:r>
          </a:p>
        </p:txBody>
      </p:sp>
    </p:spTree>
    <p:extLst>
      <p:ext uri="{BB962C8B-B14F-4D97-AF65-F5344CB8AC3E}">
        <p14:creationId xmlns:p14="http://schemas.microsoft.com/office/powerpoint/2010/main" val="2868461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928"/>
            <a:ext cx="10515600" cy="760386"/>
          </a:xfrm>
        </p:spPr>
        <p:txBody>
          <a:bodyPr>
            <a:noAutofit/>
          </a:bodyPr>
          <a:lstStyle/>
          <a:p>
            <a:r>
              <a:rPr lang="en-US" sz="3600" dirty="0"/>
              <a:t>Grazing Land (Tillable) </a:t>
            </a:r>
            <a:br>
              <a:rPr lang="en-US" sz="3600" dirty="0"/>
            </a:br>
            <a:r>
              <a:rPr lang="en-US" sz="3600" dirty="0"/>
              <a:t>Average Value – Feb. 1, 2018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2650" y="2078358"/>
            <a:ext cx="7886700" cy="38458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1318" y="2708322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$1,075/ac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0032" y="3043777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Northwest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$510/ac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86771" y="4545551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Southwest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$950/ac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9815" y="3978942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$1,935/ac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41138" y="2818388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$3,330/ac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-9%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75032" y="4055145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$3,335/ac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-11%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3553" y="4973372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$2,845/ac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0383" y="4982069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$1,950/ac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3159" y="4809703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$1,250/ac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-6%</a:t>
            </a:r>
          </a:p>
        </p:txBody>
      </p:sp>
    </p:spTree>
    <p:extLst>
      <p:ext uri="{BB962C8B-B14F-4D97-AF65-F5344CB8AC3E}">
        <p14:creationId xmlns:p14="http://schemas.microsoft.com/office/powerpoint/2010/main" val="3115238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928"/>
            <a:ext cx="10515600" cy="760386"/>
          </a:xfrm>
        </p:spPr>
        <p:txBody>
          <a:bodyPr>
            <a:noAutofit/>
          </a:bodyPr>
          <a:lstStyle/>
          <a:p>
            <a:r>
              <a:rPr lang="en-US" sz="3600" dirty="0"/>
              <a:t>Grazing Land (Nontillable) </a:t>
            </a:r>
            <a:br>
              <a:rPr lang="en-US" sz="3600" dirty="0"/>
            </a:br>
            <a:r>
              <a:rPr lang="en-US" sz="3600" dirty="0"/>
              <a:t>Average Value – Feb. 1, 2018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2650" y="2078358"/>
            <a:ext cx="7886700" cy="38458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1318" y="2708322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$640/ac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-9%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0032" y="3043777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Northwest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$435/ac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86771" y="4545551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Southwest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$785/ac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9815" y="3978942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$1,545/ac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41138" y="2818388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$2,135/ac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75032" y="4055145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$2,345/ac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3553" y="4973372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$2,045/ac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0383" y="4982069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$1,460/ac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3159" y="4809703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$835/ac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-7%</a:t>
            </a:r>
          </a:p>
        </p:txBody>
      </p:sp>
    </p:spTree>
    <p:extLst>
      <p:ext uri="{BB962C8B-B14F-4D97-AF65-F5344CB8AC3E}">
        <p14:creationId xmlns:p14="http://schemas.microsoft.com/office/powerpoint/2010/main" val="492590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928"/>
            <a:ext cx="10515600" cy="760386"/>
          </a:xfrm>
        </p:spPr>
        <p:txBody>
          <a:bodyPr>
            <a:noAutofit/>
          </a:bodyPr>
          <a:lstStyle/>
          <a:p>
            <a:r>
              <a:rPr lang="en-US" sz="3600" dirty="0"/>
              <a:t>Hayland </a:t>
            </a:r>
            <a:br>
              <a:rPr lang="en-US" sz="3600" dirty="0"/>
            </a:br>
            <a:r>
              <a:rPr lang="en-US" sz="3600" dirty="0"/>
              <a:t>Average Value – Feb. 1, 2018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2650" y="2078358"/>
            <a:ext cx="7886700" cy="38458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1318" y="2708322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$1,265/ac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0032" y="3043777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Northwest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$765/ac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86771" y="4545551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Southwest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$1,365/ac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9815" y="3978942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$1,980/ac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-9%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41138" y="2818388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$3,155/ac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75032" y="4055145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$2,990/ac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3553" y="4973372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$2,615/ac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0383" y="4982069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$2,060/ac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3159" y="4809703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$1,710/ac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-6%</a:t>
            </a:r>
          </a:p>
        </p:txBody>
      </p:sp>
    </p:spTree>
    <p:extLst>
      <p:ext uri="{BB962C8B-B14F-4D97-AF65-F5344CB8AC3E}">
        <p14:creationId xmlns:p14="http://schemas.microsoft.com/office/powerpoint/2010/main" val="3641850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928"/>
            <a:ext cx="10515600" cy="760386"/>
          </a:xfrm>
        </p:spPr>
        <p:txBody>
          <a:bodyPr>
            <a:noAutofit/>
          </a:bodyPr>
          <a:lstStyle/>
          <a:p>
            <a:r>
              <a:rPr lang="en-US" sz="3600" dirty="0"/>
              <a:t>Gravity Irrigated Cropland</a:t>
            </a:r>
            <a:br>
              <a:rPr lang="en-US" sz="3600" dirty="0"/>
            </a:br>
            <a:r>
              <a:rPr lang="en-US" sz="3600" dirty="0"/>
              <a:t>Average Value – Feb. 1, 2018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2650" y="2078358"/>
            <a:ext cx="7886700" cy="38458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1318" y="2708322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$3,645/ac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0032" y="3043777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Northwest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$2,340/ac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-9%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86771" y="4545551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Southwest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$3,910/ac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9815" y="3978942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$5,775/ac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41138" y="2818388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$6,680/ac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75032" y="4055145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$7,455/ac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3553" y="4973372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$6,295/ac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0383" y="4982069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$5,795/ac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3159" y="4809703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$5,795/ac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-5%</a:t>
            </a:r>
          </a:p>
        </p:txBody>
      </p:sp>
    </p:spTree>
    <p:extLst>
      <p:ext uri="{BB962C8B-B14F-4D97-AF65-F5344CB8AC3E}">
        <p14:creationId xmlns:p14="http://schemas.microsoft.com/office/powerpoint/2010/main" val="24926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928"/>
            <a:ext cx="10515600" cy="760386"/>
          </a:xfrm>
        </p:spPr>
        <p:txBody>
          <a:bodyPr>
            <a:noAutofit/>
          </a:bodyPr>
          <a:lstStyle/>
          <a:p>
            <a:r>
              <a:rPr lang="en-US" sz="3600" dirty="0"/>
              <a:t>Center Pivot Irrigated Cropland</a:t>
            </a:r>
            <a:br>
              <a:rPr lang="en-US" sz="3600" dirty="0"/>
            </a:br>
            <a:r>
              <a:rPr lang="en-US" sz="3600" dirty="0"/>
              <a:t>Average Value – Feb. 1, 2018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2650" y="2078358"/>
            <a:ext cx="7886700" cy="38458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1318" y="2708322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$4,020/ac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0032" y="3043777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Northwest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$2,700/ac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86771" y="4545551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Southwest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$4,265/ac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9815" y="3978942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$6,510/ac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41138" y="2818388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$7,310/ac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75032" y="4055145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$8,645/ac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3553" y="4973372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$7,720/ac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0383" y="4982069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$6,520/ac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3159" y="4809703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$6,130/ac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-3%</a:t>
            </a:r>
          </a:p>
        </p:txBody>
      </p:sp>
    </p:spTree>
    <p:extLst>
      <p:ext uri="{BB962C8B-B14F-4D97-AF65-F5344CB8AC3E}">
        <p14:creationId xmlns:p14="http://schemas.microsoft.com/office/powerpoint/2010/main" val="2624835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921" y="873700"/>
            <a:ext cx="8866158" cy="628638"/>
          </a:xfrm>
        </p:spPr>
        <p:txBody>
          <a:bodyPr>
            <a:normAutofit/>
          </a:bodyPr>
          <a:lstStyle/>
          <a:p>
            <a:r>
              <a:rPr lang="en-US" sz="2400" b="1" dirty="0"/>
              <a:t>Rating of Factors Influencing Agricultural Land Values in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1C79F8-8817-4598-80DB-660EFFDF7961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502338"/>
            <a:ext cx="7772400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19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NEBRASKA CASH RENTAL RATES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Dryland Cropland</a:t>
            </a:r>
          </a:p>
          <a:p>
            <a:r>
              <a:rPr lang="en-US" sz="3600" dirty="0"/>
              <a:t>Rental Rates</a:t>
            </a:r>
          </a:p>
        </p:txBody>
      </p:sp>
    </p:spTree>
    <p:extLst>
      <p:ext uri="{BB962C8B-B14F-4D97-AF65-F5344CB8AC3E}">
        <p14:creationId xmlns:p14="http://schemas.microsoft.com/office/powerpoint/2010/main" val="3472870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88" y="1332032"/>
            <a:ext cx="7886700" cy="760386"/>
          </a:xfrm>
        </p:spPr>
        <p:txBody>
          <a:bodyPr>
            <a:noAutofit/>
          </a:bodyPr>
          <a:lstStyle/>
          <a:p>
            <a:r>
              <a:rPr lang="en-US" sz="2800" dirty="0"/>
              <a:t>Dryland Cropland</a:t>
            </a:r>
            <a:br>
              <a:rPr lang="en-US" sz="2800" dirty="0"/>
            </a:br>
            <a:r>
              <a:rPr lang="en-US" sz="2800" dirty="0"/>
              <a:t>Average Rental Rates – 2018 Season</a:t>
            </a:r>
            <a:br>
              <a:rPr lang="en-US" sz="2800" dirty="0"/>
            </a:br>
            <a:r>
              <a:rPr lang="en-US" sz="2800" dirty="0"/>
              <a:t>(Nebraska Farm Real Estate Survey)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9068" y="2561578"/>
            <a:ext cx="7886700" cy="38458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1318" y="3137692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$53/ac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0032" y="3473147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Northwest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$28/ac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86771" y="4974921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Southwest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$41/ac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9815" y="4408312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$89/ac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41138" y="3247758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$210/ac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75032" y="4484515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$190/ac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3553" y="5402742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$160/ac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45162" y="5447940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$76/ac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6%</a:t>
            </a:r>
          </a:p>
        </p:txBody>
      </p:sp>
    </p:spTree>
    <p:extLst>
      <p:ext uri="{BB962C8B-B14F-4D97-AF65-F5344CB8AC3E}">
        <p14:creationId xmlns:p14="http://schemas.microsoft.com/office/powerpoint/2010/main" val="2082461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415" y="1120457"/>
            <a:ext cx="7886700" cy="760386"/>
          </a:xfrm>
        </p:spPr>
        <p:txBody>
          <a:bodyPr>
            <a:noAutofit/>
          </a:bodyPr>
          <a:lstStyle/>
          <a:p>
            <a:r>
              <a:rPr lang="en-US" sz="2400" dirty="0"/>
              <a:t>Dryland Cropland </a:t>
            </a:r>
            <a:br>
              <a:rPr lang="en-US" sz="2400" dirty="0"/>
            </a:br>
            <a:r>
              <a:rPr lang="en-US" sz="2400" dirty="0"/>
              <a:t>Rental Rate Ranges – 2018 Season</a:t>
            </a:r>
            <a:br>
              <a:rPr lang="en-US" sz="2400" dirty="0"/>
            </a:br>
            <a:r>
              <a:rPr lang="en-US" sz="2400" dirty="0"/>
              <a:t>(Nebraska Farm Real Estate Survey)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2650" y="2078358"/>
            <a:ext cx="7886700" cy="38458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12660" y="2457306"/>
            <a:ext cx="13880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H: $87/ac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$53/ac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$28/ac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81836" y="2855511"/>
            <a:ext cx="1339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Northwest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H: $42/ac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$28/ac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$21/ac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4802" y="4393145"/>
            <a:ext cx="13346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Southwest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H: $56/ac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$41/ac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$35/ac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9815" y="3790676"/>
            <a:ext cx="13254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H: $115ac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$89/ac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$72/ac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87348" y="2567367"/>
            <a:ext cx="13084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Northeast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H: $255/ac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$210/ac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$175/ac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75031" y="3768264"/>
            <a:ext cx="1437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East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H: $230/ac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$190/ac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$150/ac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47785" y="4809702"/>
            <a:ext cx="15733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Region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Grade (H)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(A)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Grade (L)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5613092" y="5458992"/>
            <a:ext cx="1558852" cy="1118696"/>
          </a:xfrm>
          <a:prstGeom prst="wedgeRoundRectCallout">
            <a:avLst>
              <a:gd name="adj1" fmla="val -3005"/>
              <a:gd name="adj2" fmla="val -7052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H: $100/ac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$76/ac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$53/ac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7553542" y="5470363"/>
            <a:ext cx="1671141" cy="1118696"/>
          </a:xfrm>
          <a:prstGeom prst="wedgeRoundRectCallout">
            <a:avLst>
              <a:gd name="adj1" fmla="val 3896"/>
              <a:gd name="adj2" fmla="val -66518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Southeast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H: $205/ac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$160/ac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$125/ac</a:t>
            </a:r>
          </a:p>
        </p:txBody>
      </p:sp>
    </p:spTree>
    <p:extLst>
      <p:ext uri="{BB962C8B-B14F-4D97-AF65-F5344CB8AC3E}">
        <p14:creationId xmlns:p14="http://schemas.microsoft.com/office/powerpoint/2010/main" val="4005884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NEBRASKA LAND VALUES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196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416" y="1120457"/>
            <a:ext cx="7886700" cy="760386"/>
          </a:xfrm>
        </p:spPr>
        <p:txBody>
          <a:bodyPr>
            <a:noAutofit/>
          </a:bodyPr>
          <a:lstStyle/>
          <a:p>
            <a:r>
              <a:rPr lang="en-US" sz="2400" dirty="0"/>
              <a:t>Dryland Cropland </a:t>
            </a:r>
            <a:br>
              <a:rPr lang="en-US" sz="2400" dirty="0"/>
            </a:br>
            <a:r>
              <a:rPr lang="en-US" sz="2400" dirty="0"/>
              <a:t>Rental Rates – 2017 Season</a:t>
            </a:r>
            <a:br>
              <a:rPr lang="en-US" sz="2400" dirty="0"/>
            </a:br>
            <a:r>
              <a:rPr lang="en-US" sz="2400" dirty="0"/>
              <a:t>(USDA-NASS Survey – Sept. 8, 2017)</a:t>
            </a:r>
          </a:p>
        </p:txBody>
      </p:sp>
      <p:pic>
        <p:nvPicPr>
          <p:cNvPr id="14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5059" y="2083872"/>
            <a:ext cx="8820422" cy="446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30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NEBRASKA CASH RENTAL RATES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Irrigated Cropland </a:t>
            </a:r>
          </a:p>
          <a:p>
            <a:r>
              <a:rPr lang="en-US" sz="3600" dirty="0"/>
              <a:t>Rental Rates</a:t>
            </a:r>
          </a:p>
        </p:txBody>
      </p:sp>
    </p:spTree>
    <p:extLst>
      <p:ext uri="{BB962C8B-B14F-4D97-AF65-F5344CB8AC3E}">
        <p14:creationId xmlns:p14="http://schemas.microsoft.com/office/powerpoint/2010/main" val="1449001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40" y="1276031"/>
            <a:ext cx="7886700" cy="760386"/>
          </a:xfrm>
        </p:spPr>
        <p:txBody>
          <a:bodyPr>
            <a:noAutofit/>
          </a:bodyPr>
          <a:lstStyle/>
          <a:p>
            <a:r>
              <a:rPr lang="en-US" sz="2800" dirty="0"/>
              <a:t>Gravity Irrigated Cropland</a:t>
            </a:r>
            <a:br>
              <a:rPr lang="en-US" sz="2800" dirty="0"/>
            </a:br>
            <a:r>
              <a:rPr lang="en-US" sz="2800" dirty="0"/>
              <a:t>Average Rental Rates – 2018 Season</a:t>
            </a:r>
            <a:br>
              <a:rPr lang="en-US" sz="2800" dirty="0"/>
            </a:br>
            <a:r>
              <a:rPr lang="en-US" sz="2800" dirty="0"/>
              <a:t>(Nebraska Farm Real Estate Survey)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3515" y="2517181"/>
            <a:ext cx="7886700" cy="38458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1318" y="3169498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$170/ac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0032" y="3504953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Northwest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$115/ac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86771" y="5006727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Southwest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$165/ac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9815" y="4440118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$205/ac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41138" y="3279564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$250/ac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75032" y="4516321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$255/ac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3553" y="5434548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$225/ac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0383" y="5443245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$200/ac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-2%</a:t>
            </a:r>
          </a:p>
        </p:txBody>
      </p:sp>
    </p:spTree>
    <p:extLst>
      <p:ext uri="{BB962C8B-B14F-4D97-AF65-F5344CB8AC3E}">
        <p14:creationId xmlns:p14="http://schemas.microsoft.com/office/powerpoint/2010/main" val="1686207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49" y="1128877"/>
            <a:ext cx="7886700" cy="760386"/>
          </a:xfrm>
        </p:spPr>
        <p:txBody>
          <a:bodyPr>
            <a:noAutofit/>
          </a:bodyPr>
          <a:lstStyle/>
          <a:p>
            <a:r>
              <a:rPr lang="en-US" sz="2800" dirty="0"/>
              <a:t>Gravity Irrigated Cropland</a:t>
            </a:r>
            <a:br>
              <a:rPr lang="en-US" sz="2800" dirty="0"/>
            </a:br>
            <a:r>
              <a:rPr lang="en-US" sz="2800" dirty="0"/>
              <a:t>Rental Rate Ranges – 2018 Season</a:t>
            </a:r>
            <a:br>
              <a:rPr lang="en-US" sz="2800" dirty="0"/>
            </a:br>
            <a:r>
              <a:rPr lang="en-US" sz="2800" dirty="0"/>
              <a:t>(Nebraska Farm Real Estate Survey)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2650" y="2078358"/>
            <a:ext cx="7886700" cy="38458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12660" y="2560673"/>
            <a:ext cx="13880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H: $200/ac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$170/ac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$130/ac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81836" y="2958878"/>
            <a:ext cx="1339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Northwest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H: $140/ac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$115/ac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$96/ac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4802" y="4496512"/>
            <a:ext cx="13346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Southwest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H: $200/ac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$165/ac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$130/ac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9815" y="3894043"/>
            <a:ext cx="13254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H: $235/ac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$205/ac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$175/ac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87348" y="2670734"/>
            <a:ext cx="13084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Northeast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H: $285/ac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$250/ac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$220/ac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75031" y="3871631"/>
            <a:ext cx="1437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East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H: $300/ac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$255/ac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$220/ac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56023" y="4913069"/>
            <a:ext cx="1565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Region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Grade (H)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(A)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Grade (L)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5613092" y="5562359"/>
            <a:ext cx="1558852" cy="1118696"/>
          </a:xfrm>
          <a:prstGeom prst="wedgeRoundRectCallout">
            <a:avLst>
              <a:gd name="adj1" fmla="val -3005"/>
              <a:gd name="adj2" fmla="val -7052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H: $245/ac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$200/ac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$175/ac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7553542" y="5573730"/>
            <a:ext cx="1671141" cy="1118696"/>
          </a:xfrm>
          <a:prstGeom prst="wedgeRoundRectCallout">
            <a:avLst>
              <a:gd name="adj1" fmla="val 3896"/>
              <a:gd name="adj2" fmla="val -66518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Southeast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H: $265/ac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$225/ac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$200/ac</a:t>
            </a:r>
          </a:p>
        </p:txBody>
      </p:sp>
    </p:spTree>
    <p:extLst>
      <p:ext uri="{BB962C8B-B14F-4D97-AF65-F5344CB8AC3E}">
        <p14:creationId xmlns:p14="http://schemas.microsoft.com/office/powerpoint/2010/main" val="305478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296" y="1188566"/>
            <a:ext cx="7886700" cy="760386"/>
          </a:xfrm>
        </p:spPr>
        <p:txBody>
          <a:bodyPr>
            <a:noAutofit/>
          </a:bodyPr>
          <a:lstStyle/>
          <a:p>
            <a:r>
              <a:rPr lang="en-US" sz="3200" dirty="0"/>
              <a:t>Center Pivot Irrigated Cropland</a:t>
            </a:r>
            <a:br>
              <a:rPr lang="en-US" sz="3200" dirty="0"/>
            </a:br>
            <a:r>
              <a:rPr lang="en-US" sz="3200" dirty="0"/>
              <a:t>Average Rental Rates – 2018 Season</a:t>
            </a:r>
            <a:br>
              <a:rPr lang="en-US" sz="3200" dirty="0"/>
            </a:br>
            <a:r>
              <a:rPr lang="en-US" sz="3200" dirty="0"/>
              <a:t>(Nebraska Farm Real Estate Survey)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5186" y="2452069"/>
            <a:ext cx="7886700" cy="38458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43854" y="3082033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$200/ac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52568" y="3417488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Northwest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$150/ac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99307" y="4919262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Southwest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$190/ac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42351" y="4352653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$220/ac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53674" y="3192099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$290/ac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87568" y="4428856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$280/ac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16089" y="5347083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$260/ac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82919" y="5355780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$215/ac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-4%</a:t>
            </a:r>
          </a:p>
        </p:txBody>
      </p:sp>
    </p:spTree>
    <p:extLst>
      <p:ext uri="{BB962C8B-B14F-4D97-AF65-F5344CB8AC3E}">
        <p14:creationId xmlns:p14="http://schemas.microsoft.com/office/powerpoint/2010/main" val="442582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52" y="756556"/>
            <a:ext cx="7886700" cy="1325563"/>
          </a:xfrm>
        </p:spPr>
        <p:txBody>
          <a:bodyPr>
            <a:noAutofit/>
          </a:bodyPr>
          <a:lstStyle/>
          <a:p>
            <a:r>
              <a:rPr lang="en-US" sz="2800" dirty="0"/>
              <a:t>Center Pivot Irrigated Cropland</a:t>
            </a:r>
            <a:br>
              <a:rPr lang="en-US" sz="2800" dirty="0"/>
            </a:br>
            <a:r>
              <a:rPr lang="en-US" sz="2800" dirty="0"/>
              <a:t>Rental Rate Ranges – 2018 Season</a:t>
            </a:r>
            <a:br>
              <a:rPr lang="en-US" sz="2800" dirty="0"/>
            </a:br>
            <a:r>
              <a:rPr lang="en-US" sz="2800" dirty="0"/>
              <a:t>(Nebraska Farm Real Estate Survey)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2650" y="2078358"/>
            <a:ext cx="7886700" cy="38458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12660" y="2528867"/>
            <a:ext cx="13880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H: $240/ac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$200/ac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$145/ac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81836" y="2927072"/>
            <a:ext cx="1339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Northwest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H: $190/ac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$150/ac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$115/ac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4802" y="4464706"/>
            <a:ext cx="13346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Southwest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H: $215/ac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$190/ac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$165/ac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9815" y="3862237"/>
            <a:ext cx="13254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H: $255/ac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$220/ac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$195/ac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87348" y="2638928"/>
            <a:ext cx="13084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Northeast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H: $330/ac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$290/ac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$245/ac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75031" y="3839825"/>
            <a:ext cx="1437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East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H: $315/ac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$280/ac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$245/ac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75647" y="4881263"/>
            <a:ext cx="1545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Region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(H)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(A)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(L)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5613092" y="5530553"/>
            <a:ext cx="1558852" cy="1118696"/>
          </a:xfrm>
          <a:prstGeom prst="wedgeRoundRectCallout">
            <a:avLst>
              <a:gd name="adj1" fmla="val -3005"/>
              <a:gd name="adj2" fmla="val -7052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H: $255/ac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$215/ac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$180/ac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7553542" y="5541924"/>
            <a:ext cx="1671141" cy="1118696"/>
          </a:xfrm>
          <a:prstGeom prst="wedgeRoundRectCallout">
            <a:avLst>
              <a:gd name="adj1" fmla="val 3896"/>
              <a:gd name="adj2" fmla="val -66518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Southeast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H: $310/ac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$260/ac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$215/ac</a:t>
            </a:r>
          </a:p>
        </p:txBody>
      </p:sp>
    </p:spTree>
    <p:extLst>
      <p:ext uri="{BB962C8B-B14F-4D97-AF65-F5344CB8AC3E}">
        <p14:creationId xmlns:p14="http://schemas.microsoft.com/office/powerpoint/2010/main" val="420120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416" y="1120457"/>
            <a:ext cx="7886700" cy="760386"/>
          </a:xfrm>
        </p:spPr>
        <p:txBody>
          <a:bodyPr>
            <a:noAutofit/>
          </a:bodyPr>
          <a:lstStyle/>
          <a:p>
            <a:r>
              <a:rPr lang="en-US" sz="2400" dirty="0"/>
              <a:t>Irrigated Cropland </a:t>
            </a:r>
            <a:br>
              <a:rPr lang="en-US" sz="2400" dirty="0"/>
            </a:br>
            <a:r>
              <a:rPr lang="en-US" sz="2400" dirty="0"/>
              <a:t>Rental Rates – 2017 Season</a:t>
            </a:r>
            <a:br>
              <a:rPr lang="en-US" sz="2400" dirty="0"/>
            </a:br>
            <a:r>
              <a:rPr lang="en-US" sz="2400" dirty="0"/>
              <a:t>(USDA-NASS Survey – Sept. 8, 2017)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3282" y="2067673"/>
            <a:ext cx="856543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39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NEBRASKA CASH RENTAL RATES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Pasture and Cow-Calf Pairs </a:t>
            </a:r>
          </a:p>
          <a:p>
            <a:r>
              <a:rPr lang="en-US" sz="3600" dirty="0"/>
              <a:t>Rental Rates</a:t>
            </a:r>
          </a:p>
        </p:txBody>
      </p:sp>
    </p:spTree>
    <p:extLst>
      <p:ext uri="{BB962C8B-B14F-4D97-AF65-F5344CB8AC3E}">
        <p14:creationId xmlns:p14="http://schemas.microsoft.com/office/powerpoint/2010/main" val="3034977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40" y="1280610"/>
            <a:ext cx="7886700" cy="760386"/>
          </a:xfrm>
        </p:spPr>
        <p:txBody>
          <a:bodyPr>
            <a:noAutofit/>
          </a:bodyPr>
          <a:lstStyle/>
          <a:p>
            <a:r>
              <a:rPr lang="en-US" sz="3200" dirty="0"/>
              <a:t>Pasture per Acre</a:t>
            </a:r>
            <a:br>
              <a:rPr lang="en-US" sz="3200" dirty="0"/>
            </a:br>
            <a:r>
              <a:rPr lang="en-US" sz="3200" dirty="0"/>
              <a:t>Average Rental Rates – 2018 Season</a:t>
            </a:r>
            <a:br>
              <a:rPr lang="en-US" sz="3200" dirty="0"/>
            </a:br>
            <a:r>
              <a:rPr lang="en-US" sz="3200" dirty="0"/>
              <a:t>(Nebraska Farm Real Estate Survey)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2495" y="2588743"/>
            <a:ext cx="7886700" cy="38458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1318" y="3241060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$26/ac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0032" y="3576515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Northwest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86771" y="5078289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Southwest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$21/ac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9815" y="4511680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$33/ac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41138" y="3351126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$61/ac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75032" y="4587883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$49/ac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3553" y="5506110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$47/ac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39011" y="5474925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$36/ac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</a:p>
        </p:txBody>
      </p:sp>
    </p:spTree>
    <p:extLst>
      <p:ext uri="{BB962C8B-B14F-4D97-AF65-F5344CB8AC3E}">
        <p14:creationId xmlns:p14="http://schemas.microsoft.com/office/powerpoint/2010/main" val="2525703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54" y="1197623"/>
            <a:ext cx="7886700" cy="760386"/>
          </a:xfrm>
        </p:spPr>
        <p:txBody>
          <a:bodyPr>
            <a:noAutofit/>
          </a:bodyPr>
          <a:lstStyle/>
          <a:p>
            <a:r>
              <a:rPr lang="en-US" sz="2800" dirty="0"/>
              <a:t>Pasture per Acre</a:t>
            </a:r>
            <a:br>
              <a:rPr lang="en-US" sz="2800" dirty="0"/>
            </a:br>
            <a:r>
              <a:rPr lang="en-US" sz="2800" dirty="0"/>
              <a:t>Rental Rate Ranges – 2018 Season</a:t>
            </a:r>
            <a:br>
              <a:rPr lang="en-US" sz="2800" dirty="0"/>
            </a:br>
            <a:r>
              <a:rPr lang="en-US" sz="2800" dirty="0"/>
              <a:t>(Nebraska Farm Real Estate Survey)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2650" y="2078358"/>
            <a:ext cx="7886700" cy="38458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12660" y="2584527"/>
            <a:ext cx="13880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H: $37/ac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$26/ac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$15/ac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81836" y="2982732"/>
            <a:ext cx="1339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Northwest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H: $19/ac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$10/ac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$7/ac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4802" y="4520366"/>
            <a:ext cx="13346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Southwest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H: $28/ac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$21/ac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$17/ac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9815" y="3917897"/>
            <a:ext cx="13254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H: $47/ac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$33/ac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$29/ac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87348" y="2694588"/>
            <a:ext cx="13084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Northeast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H: $82/ac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$61/ac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$48/ac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75031" y="3895485"/>
            <a:ext cx="1437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East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H: $74/ac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$49/ac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$38/ac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56023" y="4936923"/>
            <a:ext cx="1565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Region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Grade (H)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(A)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Grade (L)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5613092" y="5586213"/>
            <a:ext cx="1558852" cy="1118696"/>
          </a:xfrm>
          <a:prstGeom prst="wedgeRoundRectCallout">
            <a:avLst>
              <a:gd name="adj1" fmla="val -3005"/>
              <a:gd name="adj2" fmla="val -7052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H: $45/ac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$36/ac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$23/ac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7553542" y="5597584"/>
            <a:ext cx="1671141" cy="1118696"/>
          </a:xfrm>
          <a:prstGeom prst="wedgeRoundRectCallout">
            <a:avLst>
              <a:gd name="adj1" fmla="val 3896"/>
              <a:gd name="adj2" fmla="val -66518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Southeast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H: $66/ac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$47/ac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$38/ac</a:t>
            </a:r>
          </a:p>
        </p:txBody>
      </p:sp>
    </p:spTree>
    <p:extLst>
      <p:ext uri="{BB962C8B-B14F-4D97-AF65-F5344CB8AC3E}">
        <p14:creationId xmlns:p14="http://schemas.microsoft.com/office/powerpoint/2010/main" val="1363928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Nebraska Farm Real Estate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Annual survey conducted since 1978 of Nebraska agricultural appraisers, professional farm managers, and bankers engaged in the land industry.	</a:t>
            </a:r>
          </a:p>
          <a:p>
            <a:pPr lvl="1"/>
            <a:r>
              <a:rPr lang="en-US" dirty="0"/>
              <a:t>Preliminary results for land values and rental rates published the second week of March.</a:t>
            </a:r>
          </a:p>
          <a:p>
            <a:pPr lvl="1"/>
            <a:r>
              <a:rPr lang="en-US" dirty="0"/>
              <a:t>Full report published the following June. </a:t>
            </a:r>
          </a:p>
          <a:p>
            <a:r>
              <a:rPr lang="en-US" dirty="0"/>
              <a:t>Nebraska Farm Real Estate website full access to these resources: </a:t>
            </a:r>
            <a:r>
              <a:rPr lang="en-US" dirty="0">
                <a:hlinkClick r:id="rId2"/>
              </a:rPr>
              <a:t>https://agecon.unl.edu/realestate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5225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059" y="2083872"/>
            <a:ext cx="8820422" cy="4473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415" y="1120457"/>
            <a:ext cx="7886700" cy="760386"/>
          </a:xfrm>
        </p:spPr>
        <p:txBody>
          <a:bodyPr>
            <a:noAutofit/>
          </a:bodyPr>
          <a:lstStyle/>
          <a:p>
            <a:r>
              <a:rPr lang="en-US" sz="2400" dirty="0"/>
              <a:t>Pasture per Acre</a:t>
            </a:r>
            <a:br>
              <a:rPr lang="en-US" sz="2400" dirty="0"/>
            </a:br>
            <a:r>
              <a:rPr lang="en-US" sz="2400" dirty="0"/>
              <a:t>Rental Rates – 2017 Season</a:t>
            </a:r>
            <a:br>
              <a:rPr lang="en-US" sz="2400" dirty="0"/>
            </a:br>
            <a:r>
              <a:rPr lang="en-US" sz="2400" dirty="0"/>
              <a:t>(USDA-NASS Survey – Sept. 8, 2017)</a:t>
            </a:r>
          </a:p>
        </p:txBody>
      </p:sp>
    </p:spTree>
    <p:extLst>
      <p:ext uri="{BB962C8B-B14F-4D97-AF65-F5344CB8AC3E}">
        <p14:creationId xmlns:p14="http://schemas.microsoft.com/office/powerpoint/2010/main" val="3853169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55" y="1296986"/>
            <a:ext cx="7886700" cy="760386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Cow-Calf Pairs </a:t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Average </a:t>
            </a:r>
            <a:r>
              <a:rPr lang="en-US" sz="3200" dirty="0"/>
              <a:t>Rental Rates – 2018 Monthly</a:t>
            </a:r>
            <a:br>
              <a:rPr lang="en-US" sz="3200" dirty="0"/>
            </a:br>
            <a:r>
              <a:rPr lang="en-US" sz="3200" dirty="0"/>
              <a:t>(Nebraska Farm Real Estate Survey)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2650" y="2501278"/>
            <a:ext cx="7886700" cy="38458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1318" y="3153595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$58.95/pair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0032" y="3489050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Northwest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$35.65/pair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86771" y="4990824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Southwest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$49.50/pair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9815" y="4424215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$52.30/pair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41138" y="3263661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$52.55/pair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75032" y="4500418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$48.25/pair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3553" y="5371510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$47.05/pair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0383" y="5399061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$46.45/pair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-2%</a:t>
            </a:r>
          </a:p>
        </p:txBody>
      </p:sp>
    </p:spTree>
    <p:extLst>
      <p:ext uri="{BB962C8B-B14F-4D97-AF65-F5344CB8AC3E}">
        <p14:creationId xmlns:p14="http://schemas.microsoft.com/office/powerpoint/2010/main" val="24704954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50" y="1165186"/>
            <a:ext cx="7886700" cy="76038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Cow-Calf Pairs 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/>
              <a:t>Rental Rate Ranges – 2018 Monthly</a:t>
            </a:r>
            <a:br>
              <a:rPr lang="en-US" sz="2800" dirty="0"/>
            </a:br>
            <a:r>
              <a:rPr lang="en-US" sz="2800" dirty="0"/>
              <a:t>(Nebraska Farm Real Estate Survey)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2650" y="2078358"/>
            <a:ext cx="7886700" cy="38458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12660" y="2560673"/>
            <a:ext cx="14469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</a:t>
            </a: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H: $71.40/pair A: $58.95/pair L: $47.10/pair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81835" y="2958878"/>
            <a:ext cx="14702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Northwest</a:t>
            </a: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H: $47.55/pair</a:t>
            </a: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$35.65/pair</a:t>
            </a: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L: $29.25/pair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4802" y="4496512"/>
            <a:ext cx="1473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Southwest</a:t>
            </a: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H: $61.15/pair</a:t>
            </a: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$49.50/pair</a:t>
            </a: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L: $42.35/pair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9482" y="3894043"/>
            <a:ext cx="1452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H: $65.00/pair</a:t>
            </a: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$52.30/pair</a:t>
            </a: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L: $42.30/pair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72865" y="2670734"/>
            <a:ext cx="14484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Northeast</a:t>
            </a: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H: $64.30/pair</a:t>
            </a: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$52.55/pair</a:t>
            </a: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L: $43.55/pair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75031" y="3871631"/>
            <a:ext cx="14803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East</a:t>
            </a: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H: $65.70/pair</a:t>
            </a: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$48.25/pair</a:t>
            </a: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L: $40.55/pair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56023" y="4913069"/>
            <a:ext cx="1565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Region</a:t>
            </a: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Grade (H)</a:t>
            </a: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(A)</a:t>
            </a: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Grade (L)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5613092" y="5562359"/>
            <a:ext cx="1558852" cy="1118696"/>
          </a:xfrm>
          <a:prstGeom prst="wedgeRoundRectCallout">
            <a:avLst>
              <a:gd name="adj1" fmla="val -3005"/>
              <a:gd name="adj2" fmla="val -7052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</a:t>
            </a: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H: $59.70/pair</a:t>
            </a: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$46.45/pair</a:t>
            </a: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L: $39.25/pair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7553542" y="5573730"/>
            <a:ext cx="1671141" cy="1118696"/>
          </a:xfrm>
          <a:prstGeom prst="wedgeRoundRectCallout">
            <a:avLst>
              <a:gd name="adj1" fmla="val 3896"/>
              <a:gd name="adj2" fmla="val -66518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Southeast</a:t>
            </a: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H: $57.35/pair</a:t>
            </a: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$47.05/pair</a:t>
            </a: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L: $39.55/pair</a:t>
            </a:r>
          </a:p>
        </p:txBody>
      </p:sp>
    </p:spTree>
    <p:extLst>
      <p:ext uri="{BB962C8B-B14F-4D97-AF65-F5344CB8AC3E}">
        <p14:creationId xmlns:p14="http://schemas.microsoft.com/office/powerpoint/2010/main" val="30159970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TRENDS IN AGRICULTURAL </a:t>
            </a:r>
            <a:br>
              <a:rPr lang="en-US" dirty="0"/>
            </a:br>
            <a:r>
              <a:rPr lang="en-US" dirty="0"/>
              <a:t>LAND LEASES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Setting Cash Rental Rates</a:t>
            </a:r>
          </a:p>
        </p:txBody>
      </p:sp>
    </p:spTree>
    <p:extLst>
      <p:ext uri="{BB962C8B-B14F-4D97-AF65-F5344CB8AC3E}">
        <p14:creationId xmlns:p14="http://schemas.microsoft.com/office/powerpoint/2010/main" val="9239105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Cash Rental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Setting a cash rental rate needs to be </a:t>
            </a:r>
            <a:r>
              <a:rPr lang="en-US" u="sng" dirty="0"/>
              <a:t>viable</a:t>
            </a:r>
            <a:r>
              <a:rPr lang="en-US" dirty="0"/>
              <a:t> given the needs of the landlord and tenant.</a:t>
            </a:r>
          </a:p>
          <a:p>
            <a:r>
              <a:rPr lang="en-US" dirty="0"/>
              <a:t>Rates may be set according to:</a:t>
            </a:r>
          </a:p>
          <a:p>
            <a:pPr lvl="1"/>
            <a:r>
              <a:rPr lang="en-US" dirty="0"/>
              <a:t>Fixed amount per acre for all acres on the farm.</a:t>
            </a:r>
          </a:p>
          <a:p>
            <a:pPr lvl="1"/>
            <a:r>
              <a:rPr lang="en-US" dirty="0"/>
              <a:t>Fixed amount per cropland acre.</a:t>
            </a:r>
          </a:p>
          <a:p>
            <a:r>
              <a:rPr lang="en-US" dirty="0"/>
              <a:t>Different methods may be used to calculate a rental rate, but all methods must arrive at a </a:t>
            </a:r>
            <a:r>
              <a:rPr lang="en-US" u="sng" dirty="0"/>
              <a:t>viable</a:t>
            </a:r>
            <a:r>
              <a:rPr lang="en-US" dirty="0"/>
              <a:t> rate. </a:t>
            </a:r>
          </a:p>
        </p:txBody>
      </p:sp>
    </p:spTree>
    <p:extLst>
      <p:ext uri="{BB962C8B-B14F-4D97-AF65-F5344CB8AC3E}">
        <p14:creationId xmlns:p14="http://schemas.microsoft.com/office/powerpoint/2010/main" val="797363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Methods for Setting Cash Rental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447" y="2286801"/>
            <a:ext cx="7886700" cy="2690716"/>
          </a:xfrm>
        </p:spPr>
        <p:txBody>
          <a:bodyPr/>
          <a:lstStyle/>
          <a:p>
            <a:r>
              <a:rPr lang="en-US" dirty="0"/>
              <a:t>Basic methods for estimating a cash rental rate:</a:t>
            </a:r>
          </a:p>
          <a:p>
            <a:pPr lvl="1"/>
            <a:r>
              <a:rPr lang="en-US" dirty="0"/>
              <a:t>Adjusting survey data.</a:t>
            </a:r>
          </a:p>
          <a:p>
            <a:pPr lvl="1"/>
            <a:r>
              <a:rPr lang="en-US" dirty="0"/>
              <a:t>Cash equivalent from crop share.</a:t>
            </a:r>
          </a:p>
          <a:p>
            <a:pPr lvl="1"/>
            <a:r>
              <a:rPr lang="en-US" dirty="0"/>
              <a:t>Return on investment.</a:t>
            </a:r>
          </a:p>
        </p:txBody>
      </p:sp>
    </p:spTree>
    <p:extLst>
      <p:ext uri="{BB962C8B-B14F-4D97-AF65-F5344CB8AC3E}">
        <p14:creationId xmlns:p14="http://schemas.microsoft.com/office/powerpoint/2010/main" val="41719652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Estimating Cash Rental Rates by Adjusting Survey Data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Land rental rate survey data:</a:t>
            </a:r>
          </a:p>
          <a:p>
            <a:pPr lvl="1"/>
            <a:r>
              <a:rPr lang="en-US" dirty="0"/>
              <a:t>Evaluate available cash rental survey data to establish a baseline in the landlord and tenant negotiation process.</a:t>
            </a:r>
          </a:p>
          <a:p>
            <a:r>
              <a:rPr lang="en-US" dirty="0"/>
              <a:t>Average yields: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ABC4ED-E9AA-49B0-A54B-DF682B07A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612" y="4001294"/>
            <a:ext cx="6758776" cy="20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993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Cash Equivalent From Crop Share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Rent paid to landlord by tenant based off owner’s share of net returns per acre.</a:t>
            </a:r>
          </a:p>
          <a:p>
            <a:pPr lvl="1"/>
            <a:r>
              <a:rPr lang="en-US" dirty="0"/>
              <a:t>Example 50/50 split: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1C6328-7698-450E-98DB-DC1F3504D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587" y="3429000"/>
            <a:ext cx="5256826" cy="280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092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on Investment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Multiply the estimated current market value by the expected rate of return to determine the rental rate per acre.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25039" y="5276466"/>
            <a:ext cx="6941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***Estimated net rates of return by land type are available in Table 5 </a:t>
            </a:r>
          </a:p>
          <a:p>
            <a:r>
              <a:rPr lang="en-US" dirty="0">
                <a:latin typeface="Times New Roman" panose="02020603050405020304" pitchFamily="18" charset="0"/>
              </a:rPr>
              <a:t>of the Nebraska Farm Real Estate Market Highlights Report 2017-2018.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F3753B-66F0-471F-8308-2283DD14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612" y="3041174"/>
            <a:ext cx="5748775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666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on Investment (continued)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Selecting an appropriate market value and rate of return are key to estimating reasonable rental rates.</a:t>
            </a:r>
          </a:p>
          <a:p>
            <a:r>
              <a:rPr lang="en-US" dirty="0"/>
              <a:t>Nebraska Farm Real Estate Survey provides estimated annual net rates of return (returns after landownership expenses – i.e. land taxes).</a:t>
            </a:r>
          </a:p>
          <a:p>
            <a:r>
              <a:rPr lang="en-US" dirty="0"/>
              <a:t>Summaries provided in the land report estimate net rates of return for irrigated cropland, dryland cropland, and grazing land.</a:t>
            </a:r>
          </a:p>
        </p:txBody>
      </p:sp>
    </p:spTree>
    <p:extLst>
      <p:ext uri="{BB962C8B-B14F-4D97-AF65-F5344CB8AC3E}">
        <p14:creationId xmlns:p14="http://schemas.microsoft.com/office/powerpoint/2010/main" val="1274663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Nebraska Agricultural </a:t>
            </a:r>
            <a:br>
              <a:rPr lang="en-US" dirty="0"/>
            </a:br>
            <a:r>
              <a:rPr lang="en-US" dirty="0"/>
              <a:t>Statistics Districts</a:t>
            </a:r>
          </a:p>
        </p:txBody>
      </p:sp>
      <p:pic>
        <p:nvPicPr>
          <p:cNvPr id="5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1880030"/>
            <a:ext cx="7886700" cy="4242529"/>
          </a:xfrm>
        </p:spPr>
      </p:pic>
    </p:spTree>
    <p:extLst>
      <p:ext uri="{BB962C8B-B14F-4D97-AF65-F5344CB8AC3E}">
        <p14:creationId xmlns:p14="http://schemas.microsoft.com/office/powerpoint/2010/main" val="3756083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TRENDS IN AGRICULTURAL </a:t>
            </a:r>
            <a:br>
              <a:rPr lang="en-US" dirty="0"/>
            </a:br>
            <a:r>
              <a:rPr lang="en-US" dirty="0"/>
              <a:t>LAND LEASES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Lease Arrangement Trends</a:t>
            </a:r>
          </a:p>
        </p:txBody>
      </p:sp>
    </p:spTree>
    <p:extLst>
      <p:ext uri="{BB962C8B-B14F-4D97-AF65-F5344CB8AC3E}">
        <p14:creationId xmlns:p14="http://schemas.microsoft.com/office/powerpoint/2010/main" val="28015552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47" y="971493"/>
            <a:ext cx="10323921" cy="76038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Cropland Lease Arrangements in Nebraska by District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6944" y="1731879"/>
            <a:ext cx="7278110" cy="46535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9297" y="6385395"/>
            <a:ext cx="53134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UNL Nebraska Farm Real Estate Survey, 2015</a:t>
            </a:r>
          </a:p>
        </p:txBody>
      </p:sp>
    </p:spTree>
    <p:extLst>
      <p:ext uri="{BB962C8B-B14F-4D97-AF65-F5344CB8AC3E}">
        <p14:creationId xmlns:p14="http://schemas.microsoft.com/office/powerpoint/2010/main" val="20474697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54" y="760551"/>
            <a:ext cx="8103459" cy="1325563"/>
          </a:xfrm>
        </p:spPr>
        <p:txBody>
          <a:bodyPr>
            <a:normAutofit/>
          </a:bodyPr>
          <a:lstStyle/>
          <a:p>
            <a:r>
              <a:rPr lang="en-US" dirty="0"/>
              <a:t>Expenses Paid by the Landlord to the Tenant in Common Crop Share Leases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22962" y="6353965"/>
            <a:ext cx="53628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UNL Nebraska Farm Real Estate Survey,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570" y="2162639"/>
            <a:ext cx="632961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808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50" y="1022629"/>
            <a:ext cx="11428250" cy="799541"/>
          </a:xfrm>
        </p:spPr>
        <p:txBody>
          <a:bodyPr>
            <a:normAutofit fontScale="90000"/>
          </a:bodyPr>
          <a:lstStyle/>
          <a:p>
            <a:r>
              <a:rPr lang="en-US" dirty="0"/>
              <a:t>Entity Responsible for Maintaining Irrigation </a:t>
            </a:r>
            <a:br>
              <a:rPr lang="en-US" dirty="0"/>
            </a:br>
            <a:r>
              <a:rPr lang="en-US" dirty="0"/>
              <a:t>System as Part of Cash Lease in Nebraska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22962" y="5925589"/>
            <a:ext cx="53628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UNL Nebraska Farm Real Estate Survey, 2018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3B0347-F6A2-4FD5-8C67-70B639A5C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108" y="2108238"/>
            <a:ext cx="4332540" cy="3474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62585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50" y="1022629"/>
            <a:ext cx="11428250" cy="799541"/>
          </a:xfrm>
        </p:spPr>
        <p:txBody>
          <a:bodyPr>
            <a:normAutofit fontScale="90000"/>
          </a:bodyPr>
          <a:lstStyle/>
          <a:p>
            <a:r>
              <a:rPr lang="en-US" dirty="0"/>
              <a:t>Discount on Cash Rent per Acre When Tenant Owns Pivot for Irrigation System in Nebraska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22962" y="5925589"/>
            <a:ext cx="53628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UNL Nebraska Farm Real Estate Survey,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3FEBA0-8685-49FA-A4C6-41EE44B5F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999" y="2182239"/>
            <a:ext cx="4542757" cy="3383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25982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50" y="1022629"/>
            <a:ext cx="11428250" cy="799541"/>
          </a:xfrm>
        </p:spPr>
        <p:txBody>
          <a:bodyPr>
            <a:normAutofit fontScale="90000"/>
          </a:bodyPr>
          <a:lstStyle/>
          <a:p>
            <a:r>
              <a:rPr lang="en-US" dirty="0"/>
              <a:t>Discount on Cash Rent per Acre When Tenant Owns Power Unit for Irrigation System in Nebraska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22962" y="5925589"/>
            <a:ext cx="53628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UNL Nebraska Farm Real Estate Survey,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9D63BC-E115-4832-A81E-A4D88638A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501" y="2959479"/>
            <a:ext cx="932375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884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1688767"/>
            <a:ext cx="9144000" cy="8896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" y="777026"/>
            <a:ext cx="7886700" cy="911740"/>
          </a:xfrm>
        </p:spPr>
        <p:txBody>
          <a:bodyPr>
            <a:normAutofit/>
          </a:bodyPr>
          <a:lstStyle/>
          <a:p>
            <a:r>
              <a:rPr lang="en-US" sz="3600" b="1" dirty="0"/>
              <a:t>Fillable PDF Leases – AgLease101.org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501979" y="2241721"/>
            <a:ext cx="1252151" cy="856735"/>
          </a:xfrm>
          <a:prstGeom prst="wedgeRoundRectCallout">
            <a:avLst>
              <a:gd name="adj1" fmla="val -47992"/>
              <a:gd name="adj2" fmla="val -68966"/>
              <a:gd name="adj3" fmla="val 16667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Document Library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71785" y="1830573"/>
            <a:ext cx="1260389" cy="228894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962" y="3131406"/>
            <a:ext cx="5986076" cy="3400865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9208704" y="3436631"/>
            <a:ext cx="1240993" cy="856735"/>
          </a:xfrm>
          <a:prstGeom prst="wedgeRoundRectCallout">
            <a:avLst>
              <a:gd name="adj1" fmla="val -54571"/>
              <a:gd name="adj2" fmla="val 92572"/>
              <a:gd name="adj3" fmla="val 16667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Fillable PDF Forms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359612" y="3420154"/>
            <a:ext cx="2748605" cy="2843378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1556951" y="3657601"/>
            <a:ext cx="1420810" cy="631643"/>
          </a:xfrm>
          <a:prstGeom prst="wedgeRoundRectCallout">
            <a:avLst>
              <a:gd name="adj1" fmla="val 52646"/>
              <a:gd name="adj2" fmla="val 105840"/>
              <a:gd name="adj3" fmla="val 16667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Lease Publications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035648" y="3407794"/>
            <a:ext cx="3282775" cy="3215087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6811089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IN AGRICULTURAL </a:t>
            </a:r>
            <a:br>
              <a:rPr lang="en-US" dirty="0"/>
            </a:br>
            <a:r>
              <a:rPr lang="en-US" dirty="0"/>
              <a:t>LAND LEASES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Considerations for Absentee Landowners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9879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8DE55-62B9-40DC-B6A8-4AB4C4132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BEGINNING FARMER </a:t>
            </a:r>
            <a:br>
              <a:rPr lang="en-US" dirty="0"/>
            </a:br>
            <a:r>
              <a:rPr lang="en-US" dirty="0"/>
              <a:t>&amp; RANCHER PROGRAMS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10632-76B8-4E4B-8301-C81A7DB181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341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39388-1F29-4687-980A-78B80EB38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for beginning farmers and ranchers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F40C9-F482-4899-B205-00225B5E8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Nebraska Department of Agriculture</a:t>
            </a:r>
          </a:p>
          <a:p>
            <a:pPr lvl="1"/>
            <a:r>
              <a:rPr lang="en-US" sz="2800" dirty="0"/>
              <a:t>Beginning farmer tax credit for landlords</a:t>
            </a:r>
          </a:p>
          <a:p>
            <a:r>
              <a:rPr lang="en-US" sz="3200" dirty="0"/>
              <a:t>Farm Credit Services of America</a:t>
            </a:r>
          </a:p>
          <a:p>
            <a:r>
              <a:rPr lang="en-US" sz="3200" dirty="0"/>
              <a:t>Nebraska Investment Finance Authority</a:t>
            </a:r>
          </a:p>
          <a:p>
            <a:r>
              <a:rPr lang="en-US" sz="3200" dirty="0"/>
              <a:t>Nebraska Department of Revenue</a:t>
            </a:r>
          </a:p>
          <a:p>
            <a:r>
              <a:rPr lang="en-US" sz="3200" dirty="0"/>
              <a:t>Farm Service Agency – variety of loans</a:t>
            </a:r>
          </a:p>
          <a:p>
            <a:pPr lvl="1"/>
            <a:r>
              <a:rPr lang="en-US" sz="2800" dirty="0"/>
              <a:t>Livestock, buildings/bins, equipment, land</a:t>
            </a:r>
          </a:p>
          <a:p>
            <a:pPr lvl="1"/>
            <a:r>
              <a:rPr lang="en-US" sz="2800" dirty="0"/>
              <a:t>Operating loans</a:t>
            </a:r>
          </a:p>
        </p:txBody>
      </p:sp>
    </p:spTree>
    <p:extLst>
      <p:ext uri="{BB962C8B-B14F-4D97-AF65-F5344CB8AC3E}">
        <p14:creationId xmlns:p14="http://schemas.microsoft.com/office/powerpoint/2010/main" val="3472753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Nebraska </a:t>
            </a:r>
            <a:br>
              <a:rPr lang="en-US" dirty="0"/>
            </a:br>
            <a:r>
              <a:rPr lang="en-US" dirty="0"/>
              <a:t>Land Values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Land Averages and Annual Percent Changes</a:t>
            </a:r>
          </a:p>
        </p:txBody>
      </p:sp>
    </p:spTree>
    <p:extLst>
      <p:ext uri="{BB962C8B-B14F-4D97-AF65-F5344CB8AC3E}">
        <p14:creationId xmlns:p14="http://schemas.microsoft.com/office/powerpoint/2010/main" val="37601913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Beginning farmer tax credit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Nebraska Department of Ag</a:t>
            </a:r>
          </a:p>
          <a:p>
            <a:pPr lvl="1"/>
            <a:r>
              <a:rPr lang="en-US" sz="2800" dirty="0"/>
              <a:t>Beginning Farmer Tax Credit Program</a:t>
            </a:r>
          </a:p>
          <a:p>
            <a:pPr lvl="2"/>
            <a:r>
              <a:rPr lang="en-US" sz="2400" dirty="0"/>
              <a:t>Offers a refundable tax credit to existing farmer/livestock producers who agree to rent to beginning farmers/ranchers</a:t>
            </a:r>
          </a:p>
          <a:p>
            <a:pPr lvl="2"/>
            <a:r>
              <a:rPr lang="en-US" sz="2400" dirty="0"/>
              <a:t>Must be a three-year lease</a:t>
            </a:r>
          </a:p>
          <a:p>
            <a:pPr lvl="2"/>
            <a:r>
              <a:rPr lang="en-US" sz="2400" dirty="0"/>
              <a:t>Credit is equal to 10% of the cash rent or 15% of share rent (to include livestock)</a:t>
            </a:r>
          </a:p>
          <a:p>
            <a:pPr lvl="1"/>
            <a:r>
              <a:rPr lang="en-US" sz="2800" dirty="0"/>
              <a:t>Personal Property Tax Exemption</a:t>
            </a:r>
          </a:p>
          <a:p>
            <a:pPr lvl="2"/>
            <a:r>
              <a:rPr lang="en-US" sz="2400" dirty="0"/>
              <a:t>Up to $100K of personal property used in production may be exempt from personal property tax</a:t>
            </a:r>
          </a:p>
          <a:p>
            <a:pPr lvl="2"/>
            <a:r>
              <a:rPr lang="en-US" sz="2400" dirty="0"/>
              <a:t>Must apply by Nov. 1 of the year prior to credit sought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836" y="1161939"/>
            <a:ext cx="1327371" cy="132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003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Beginning farmer tax credit -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Nebraska Department of Ag</a:t>
            </a:r>
          </a:p>
          <a:p>
            <a:pPr lvl="1"/>
            <a:r>
              <a:rPr lang="en-US" sz="2800" dirty="0"/>
              <a:t>Beginning Farmer Tax Credit Program - tenant</a:t>
            </a:r>
          </a:p>
          <a:p>
            <a:pPr lvl="2"/>
            <a:r>
              <a:rPr lang="en-US" sz="2400" dirty="0"/>
              <a:t>Must be a resident of Nebraska</a:t>
            </a:r>
          </a:p>
          <a:p>
            <a:pPr lvl="2"/>
            <a:r>
              <a:rPr lang="en-US" sz="2400" dirty="0"/>
              <a:t>Must have farmed for less that 10 of the last 15 years</a:t>
            </a:r>
          </a:p>
          <a:p>
            <a:pPr lvl="2"/>
            <a:r>
              <a:rPr lang="en-US" sz="2400" dirty="0"/>
              <a:t>Net worth less than $200K</a:t>
            </a:r>
          </a:p>
          <a:p>
            <a:pPr lvl="2"/>
            <a:r>
              <a:rPr lang="en-US" sz="2400" dirty="0"/>
              <a:t>Must participate in an approved financial management program</a:t>
            </a:r>
          </a:p>
          <a:p>
            <a:pPr lvl="1"/>
            <a:r>
              <a:rPr lang="en-US" sz="2800" dirty="0"/>
              <a:t>Beginning Farmer Tax Credit Program – owner</a:t>
            </a:r>
          </a:p>
          <a:p>
            <a:pPr lvl="2"/>
            <a:r>
              <a:rPr lang="en-US" sz="2400" dirty="0"/>
              <a:t>Must have ownership</a:t>
            </a:r>
          </a:p>
          <a:p>
            <a:pPr lvl="2"/>
            <a:r>
              <a:rPr lang="en-US" sz="2400" dirty="0"/>
              <a:t>If a close relative, must attend an approved succession workshop and the asset included in the resultant plan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6612" y="1690689"/>
            <a:ext cx="1327371" cy="132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411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Assistance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NRCS – water, soil, and wildlife conservation programs with funded assistance on desired activities</a:t>
            </a:r>
          </a:p>
          <a:p>
            <a:r>
              <a:rPr lang="en-US" dirty="0"/>
              <a:t>Legal Aid of Nebraska – works to provide guidance for estate and transition plans, business organization, support programs, financial statements, and other legal issues</a:t>
            </a:r>
          </a:p>
          <a:p>
            <a:r>
              <a:rPr lang="en-US" dirty="0"/>
              <a:t>Nebraska Sustainable Ag Society – educational training and support to those wanting to evaluate and plan the farm enterprise from a sustainable 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2385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8DE55-62B9-40DC-B6A8-4AB4C4132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LAND MANAGEMENT MEETINGS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10632-76B8-4E4B-8301-C81A7DB181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52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Landlord &amp; Tenant Cash Rent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1" dirty="0"/>
              <a:t>Feb. 25, 2019 — David City, </a:t>
            </a:r>
            <a:r>
              <a:rPr lang="en-US" sz="2600" dirty="0"/>
              <a:t>Butler County Events Center, Butler County Fairgrounds. Please register by calling 402-367-7410 by Feb. 21 </a:t>
            </a:r>
          </a:p>
          <a:p>
            <a:pPr lvl="1"/>
            <a:r>
              <a:rPr lang="en-US" sz="2600" dirty="0"/>
              <a:t>Contact: Melissa Bartels, mbartels6@unl.edu </a:t>
            </a:r>
          </a:p>
          <a:p>
            <a:r>
              <a:rPr lang="en-US" sz="2600" b="1" dirty="0"/>
              <a:t>Feb. 28, 2019 — St. Paul, </a:t>
            </a:r>
            <a:r>
              <a:rPr lang="en-US" sz="2600" dirty="0"/>
              <a:t>St. Paul Public Library, 1301 Howard Ave. Please register by calling (308) 754-5422. </a:t>
            </a:r>
          </a:p>
          <a:p>
            <a:pPr lvl="1"/>
            <a:r>
              <a:rPr lang="en-US" sz="2600" dirty="0"/>
              <a:t>Contact: Troy Ingram, tingram5@unl.edu </a:t>
            </a:r>
          </a:p>
          <a:p>
            <a:r>
              <a:rPr lang="en-US" sz="2600" b="1" dirty="0"/>
              <a:t>March 14, 2019 — Lincoln, </a:t>
            </a:r>
            <a:r>
              <a:rPr lang="en-US" sz="2600" dirty="0"/>
              <a:t>Lancaster County Extension Office. Please register by calling (402) 441-7180 by March 11. </a:t>
            </a:r>
          </a:p>
          <a:p>
            <a:pPr lvl="1"/>
            <a:r>
              <a:rPr lang="en-US" sz="2600" dirty="0"/>
              <a:t>Contact: Tyler Williams, tyler.williams@unl.edu</a:t>
            </a:r>
          </a:p>
        </p:txBody>
      </p:sp>
    </p:spTree>
    <p:extLst>
      <p:ext uri="{BB962C8B-B14F-4D97-AF65-F5344CB8AC3E}">
        <p14:creationId xmlns:p14="http://schemas.microsoft.com/office/powerpoint/2010/main" val="17341836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Upcoming Webinar: Ag Land </a:t>
            </a:r>
            <a:r>
              <a:rPr lang="en-US"/>
              <a:t>Management Quarterly II </a:t>
            </a:r>
            <a:r>
              <a:rPr lang="en-US" dirty="0"/>
              <a:t>Monday, May 20, 2019 at 6:30 PM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Website: </a:t>
            </a:r>
            <a:r>
              <a:rPr lang="en-US" sz="2600" dirty="0">
                <a:hlinkClick r:id="rId3"/>
              </a:rPr>
              <a:t>https://agecon.unl.edu/landmanagement</a:t>
            </a:r>
            <a:endParaRPr lang="en-US" sz="2600" dirty="0"/>
          </a:p>
          <a:p>
            <a:r>
              <a:rPr lang="en-US" sz="2600" dirty="0"/>
              <a:t>Trends in Nebraska Cash Rental Rates and Land Values</a:t>
            </a:r>
          </a:p>
          <a:p>
            <a:pPr lvl="1"/>
            <a:r>
              <a:rPr lang="en-US" sz="2600" dirty="0"/>
              <a:t>Trends in cash rent for 2019 across Nebraska</a:t>
            </a:r>
          </a:p>
          <a:p>
            <a:pPr lvl="1"/>
            <a:r>
              <a:rPr lang="en-US" sz="2600" dirty="0"/>
              <a:t>Financial implications for changes in land values and cash rents</a:t>
            </a:r>
          </a:p>
          <a:p>
            <a:r>
              <a:rPr lang="en-US" sz="2600" dirty="0"/>
              <a:t>Proper Communication and Decision Making for Agricultural Land</a:t>
            </a:r>
          </a:p>
          <a:p>
            <a:pPr lvl="1"/>
            <a:r>
              <a:rPr lang="en-US" sz="2600" dirty="0"/>
              <a:t>Improving communication between landlords, tenants, and family members</a:t>
            </a:r>
          </a:p>
          <a:p>
            <a:pPr lvl="1"/>
            <a:r>
              <a:rPr lang="en-US" sz="2600" dirty="0"/>
              <a:t>Short and long-term decision making for agricultural land </a:t>
            </a:r>
          </a:p>
          <a:p>
            <a:r>
              <a:rPr lang="en-US" sz="2600" dirty="0"/>
              <a:t>Ask an Expert</a:t>
            </a:r>
          </a:p>
          <a:p>
            <a:pPr lvl="1"/>
            <a:r>
              <a:rPr lang="en-US" sz="2600" dirty="0"/>
              <a:t>Review of submitted questions and from meeting participants</a:t>
            </a:r>
          </a:p>
          <a:p>
            <a:pPr lvl="1"/>
            <a:r>
              <a:rPr lang="en-US" sz="2600" dirty="0"/>
              <a:t>Upcoming land management workshops and publications</a:t>
            </a:r>
          </a:p>
        </p:txBody>
      </p:sp>
    </p:spTree>
    <p:extLst>
      <p:ext uri="{BB962C8B-B14F-4D97-AF65-F5344CB8AC3E}">
        <p14:creationId xmlns:p14="http://schemas.microsoft.com/office/powerpoint/2010/main" val="2655234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928"/>
            <a:ext cx="10515600" cy="760386"/>
          </a:xfrm>
        </p:spPr>
        <p:txBody>
          <a:bodyPr>
            <a:normAutofit fontScale="90000"/>
          </a:bodyPr>
          <a:lstStyle/>
          <a:p>
            <a:r>
              <a:rPr lang="en-US" dirty="0"/>
              <a:t>Nebraska Agricultural Average </a:t>
            </a:r>
            <a:br>
              <a:rPr lang="en-US" dirty="0"/>
            </a:br>
            <a:r>
              <a:rPr lang="en-US" dirty="0"/>
              <a:t>All Land Values – Feb. 1, 2018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2650" y="2078358"/>
            <a:ext cx="7886700" cy="38458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1318" y="2708322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$1,090/ac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0032" y="3043777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Northwest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$715/ac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86771" y="4545551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Southwest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$1,650/ac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9815" y="3978942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$3,165/ac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41138" y="2818388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$5,395/ac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75032" y="4055145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$6,240/ac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3553" y="4973372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$4,815/ac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0383" y="4982069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$3,750/ac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3159" y="4809703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$2,720/ac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-4%</a:t>
            </a:r>
          </a:p>
        </p:txBody>
      </p:sp>
    </p:spTree>
    <p:extLst>
      <p:ext uri="{BB962C8B-B14F-4D97-AF65-F5344CB8AC3E}">
        <p14:creationId xmlns:p14="http://schemas.microsoft.com/office/powerpoint/2010/main" val="2214498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925" y="852666"/>
            <a:ext cx="11890075" cy="760386"/>
          </a:xfrm>
        </p:spPr>
        <p:txBody>
          <a:bodyPr>
            <a:noAutofit/>
          </a:bodyPr>
          <a:lstStyle/>
          <a:p>
            <a:r>
              <a:rPr lang="en-US" sz="3300" dirty="0"/>
              <a:t>Nebraska Average Land Value &amp; Corn Price 1978-2018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5E2E66-53C6-46C4-A97B-04D8C4F34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613052"/>
            <a:ext cx="8915400" cy="510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98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925" y="852666"/>
            <a:ext cx="11890075" cy="760386"/>
          </a:xfrm>
        </p:spPr>
        <p:txBody>
          <a:bodyPr>
            <a:noAutofit/>
          </a:bodyPr>
          <a:lstStyle/>
          <a:p>
            <a:r>
              <a:rPr lang="en-US" sz="3300" dirty="0"/>
              <a:t>Nebraska Avg. Land Value &amp; 10-year Treasury Bond Rate 1978-2018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576940-AB0D-46CA-A5CF-7D1138A2B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323" y="1613052"/>
            <a:ext cx="8951354" cy="510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28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53" y="977928"/>
            <a:ext cx="8078745" cy="760386"/>
          </a:xfrm>
        </p:spPr>
        <p:txBody>
          <a:bodyPr>
            <a:noAutofit/>
          </a:bodyPr>
          <a:lstStyle/>
          <a:p>
            <a:r>
              <a:rPr lang="en-US" sz="3600" dirty="0"/>
              <a:t>Dryland Cropland (No Irrigation Potential) Average Value – Feb. 1, 2018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2650" y="2078358"/>
            <a:ext cx="7886700" cy="38458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1318" y="2708322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$1,515/ac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0032" y="3043777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Northwest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$670/ac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86771" y="4545551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Southwest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$1,585/ac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9815" y="3978942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$2,720/ac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41138" y="2818388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$5,530/ac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75032" y="4055145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$5,675/ac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3553" y="4973372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$4,205/ac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0383" y="4982069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$2,965/ac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3159" y="4809703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$3,100/ac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-1%</a:t>
            </a:r>
          </a:p>
        </p:txBody>
      </p:sp>
    </p:spTree>
    <p:extLst>
      <p:ext uri="{BB962C8B-B14F-4D97-AF65-F5344CB8AC3E}">
        <p14:creationId xmlns:p14="http://schemas.microsoft.com/office/powerpoint/2010/main" val="9742791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8&quot; unique_id=&quot;15694&quot;&gt;&lt;/object&gt;&lt;object type=&quot;2&quot; unique_id=&quot;15695&quot;&gt;&lt;object type=&quot;3&quot; unique_id=&quot;15696&quot;&gt;&lt;property id=&quot;20148&quot; value=&quot;5&quot;/&gt;&lt;property id=&quot;20300&quot; value=&quot;Slide 1 - &amp;quot;So You’ve Inherited a Farm…Now What?!?&amp;quot;&quot;/&gt;&lt;property id=&quot;20307&quot; value=&quot;256&quot;/&gt;&lt;/object&gt;&lt;object type=&quot;3&quot; unique_id=&quot;15947&quot;&gt;&lt;property id=&quot;20148&quot; value=&quot;5&quot;/&gt;&lt;property id=&quot;20300&quot; value=&quot;Slide 2 - &amp;quot;Agenda&amp;quot;&quot;/&gt;&lt;property id=&quot;20307&quot; value=&quot;257&quot;/&gt;&lt;/object&gt;&lt;object type=&quot;3&quot; unique_id=&quot;15948&quot;&gt;&lt;property id=&quot;20148&quot; value=&quot;5&quot;/&gt;&lt;property id=&quot;20300&quot; value=&quot;Slide 3 - &amp;quot;WHAT IS YOUR LAND WORTH?&amp;quot;&quot;/&gt;&lt;property id=&quot;20307&quot; value=&quot;258&quot;/&gt;&lt;/object&gt;&lt;object type=&quot;3&quot; unique_id=&quot;15950&quot;&gt;&lt;property id=&quot;20148&quot; value=&quot;5&quot;/&gt;&lt;property id=&quot;20300&quot; value=&quot;Slide 19 - &amp;quot;HOW DO YOU APPRAISE YOUR LAND?&amp;quot;&quot;/&gt;&lt;property id=&quot;20307&quot; value=&quot;260&quot;/&gt;&lt;/object&gt;&lt;object type=&quot;3&quot; unique_id=&quot;15952&quot;&gt;&lt;property id=&quot;20148&quot; value=&quot;5&quot;/&gt;&lt;property id=&quot;20300&quot; value=&quot;Slide 25 - &amp;quot;HOW IS YOUR LAND OWNED?&amp;quot;&quot;/&gt;&lt;property id=&quot;20307&quot; value=&quot;262&quot;/&gt;&lt;/object&gt;&lt;object type=&quot;3&quot; unique_id=&quot;15953&quot;&gt;&lt;property id=&quot;20148&quot; value=&quot;5&quot;/&gt;&lt;property id=&quot;20300&quot; value=&quot;Slide 27 - &amp;quot;Fee Simple Ownership&amp;quot;&quot;/&gt;&lt;property id=&quot;20307&quot; value=&quot;263&quot;/&gt;&lt;/object&gt;&lt;object type=&quot;3&quot; unique_id=&quot;15957&quot;&gt;&lt;property id=&quot;20148&quot; value=&quot;5&quot;/&gt;&lt;property id=&quot;20300&quot; value=&quot;Slide 49 - &amp;quot;Thoughts on Power of Attorney&amp;quot;&quot;/&gt;&lt;property id=&quot;20307&quot; value=&quot;311&quot;/&gt;&lt;/object&gt;&lt;object type=&quot;3&quot; unique_id=&quot;15958&quot;&gt;&lt;property id=&quot;20148&quot; value=&quot;5&quot;/&gt;&lt;property id=&quot;20300&quot; value=&quot;Slide 50 - &amp;quot;Communications, family relationships, and having a plan for the land&amp;quot;&quot;/&gt;&lt;property id=&quot;20307&quot; value=&quot;264&quot;/&gt;&lt;/object&gt;&lt;object type=&quot;3&quot; unique_id=&quot;15959&quot;&gt;&lt;property id=&quot;20148&quot; value=&quot;5&quot;/&gt;&lt;property id=&quot;20300&quot; value=&quot;Slide 51 - &amp;quot;Choices, Choices, Choices&amp;quot;&quot;/&gt;&lt;property id=&quot;20307&quot; value=&quot;265&quot;/&gt;&lt;/object&gt;&lt;object type=&quot;3&quot; unique_id=&quot;15960&quot;&gt;&lt;property id=&quot;20148&quot; value=&quot;5&quot;/&gt;&lt;property id=&quot;20300&quot; value=&quot;Slide 52&quot;/&gt;&lt;property id=&quot;20307&quot; value=&quot;266&quot;/&gt;&lt;/object&gt;&lt;object type=&quot;3&quot; unique_id=&quot;15961&quot;&gt;&lt;property id=&quot;20148&quot; value=&quot;5&quot;/&gt;&lt;property id=&quot;20300&quot; value=&quot;Slide 53 - &amp;quot;Communications - Important&amp;quot;&quot;/&gt;&lt;property id=&quot;20307&quot; value=&quot;267&quot;/&gt;&lt;/object&gt;&lt;object type=&quot;3&quot; unique_id=&quot;15962&quot;&gt;&lt;property id=&quot;20148&quot; value=&quot;5&quot;/&gt;&lt;property id=&quot;20300&quot; value=&quot;Slide 54 - &amp;quot;Communicate!&amp;quot;&quot;/&gt;&lt;property id=&quot;20307&quot; value=&quot;268&quot;/&gt;&lt;/object&gt;&lt;object type=&quot;3&quot; unique_id=&quot;15963&quot;&gt;&lt;property id=&quot;20148&quot; value=&quot;5&quot;/&gt;&lt;property id=&quot;20300&quot; value=&quot;Slide 55 - &amp;quot;Communicate&amp;quot;&quot;/&gt;&lt;property id=&quot;20307&quot; value=&quot;269&quot;/&gt;&lt;/object&gt;&lt;object type=&quot;3&quot; unique_id=&quot;15964&quot;&gt;&lt;property id=&quot;20148&quot; value=&quot;5&quot;/&gt;&lt;property id=&quot;20300&quot; value=&quot;Slide 56 - &amp;quot;Generational Values&amp;quot;&quot;/&gt;&lt;property id=&quot;20307&quot; value=&quot;270&quot;/&gt;&lt;/object&gt;&lt;object type=&quot;3&quot; unique_id=&quot;15965&quot;&gt;&lt;property id=&quot;20148&quot; value=&quot;5&quot;/&gt;&lt;property id=&quot;20300&quot; value=&quot;Slide 57 - &amp;quot;Communications, Generations,  and relations&amp;quot;&quot;/&gt;&lt;property id=&quot;20307&quot; value=&quot;271&quot;/&gt;&lt;/object&gt;&lt;object type=&quot;3&quot; unique_id=&quot;15966&quot;&gt;&lt;property id=&quot;20148&quot; value=&quot;5&quot;/&gt;&lt;property id=&quot;20300&quot; value=&quot;Slide 58 - &amp;quot;Communications, Generations,  and Relationships&amp;quot;&quot;/&gt;&lt;property id=&quot;20307&quot; value=&quot;272&quot;/&gt;&lt;/object&gt;&lt;object type=&quot;3&quot; unique_id=&quot;15967&quot;&gt;&lt;property id=&quot;20148&quot; value=&quot;5&quot;/&gt;&lt;property id=&quot;20300&quot; value=&quot;Slide 59 - &amp;quot;Matures – (grew up or lived in depression/WWII, born prior to 1946)&amp;quot;&quot;/&gt;&lt;property id=&quot;20307&quot; value=&quot;273&quot;/&gt;&lt;/object&gt;&lt;object type=&quot;3&quot; unique_id=&quot;15968&quot;&gt;&lt;property id=&quot;20148&quot; value=&quot;5&quot;/&gt;&lt;property id=&quot;20300&quot; value=&quot;Slide 60&quot;/&gt;&lt;property id=&quot;20307&quot; value=&quot;274&quot;/&gt;&lt;/object&gt;&lt;object type=&quot;3&quot; unique_id=&quot;15969&quot;&gt;&lt;property id=&quot;20148&quot; value=&quot;5&quot;/&gt;&lt;property id=&quot;20300&quot; value=&quot;Slide 61 - &amp;quot;Baby boomers (1946-1964)&amp;quot;&quot;/&gt;&lt;property id=&quot;20307&quot; value=&quot;275&quot;/&gt;&lt;/object&gt;&lt;object type=&quot;3&quot; unique_id=&quot;15970&quot;&gt;&lt;property id=&quot;20148&quot; value=&quot;5&quot;/&gt;&lt;property id=&quot;20300&quot; value=&quot;Slide 62 - &amp;quot;Generation X (born 1965-1979)&amp;quot;&quot;/&gt;&lt;property id=&quot;20307&quot; value=&quot;276&quot;/&gt;&lt;/object&gt;&lt;object type=&quot;3&quot; unique_id=&quot;15971&quot;&gt;&lt;property id=&quot;20148&quot; value=&quot;5&quot;/&gt;&lt;property id=&quot;20300&quot; value=&quot;Slide 63 - &amp;quot;Where are the values?&amp;quot;&quot;/&gt;&lt;property id=&quot;20307&quot; value=&quot;277&quot;/&gt;&lt;/object&gt;&lt;object type=&quot;3&quot; unique_id=&quot;15972&quot;&gt;&lt;property id=&quot;20148&quot; value=&quot;5&quot;/&gt;&lt;property id=&quot;20300&quot; value=&quot;Slide 64 - &amp;quot;Millennials - Generation Y (born 1980-2000)&amp;quot;&quot;/&gt;&lt;property id=&quot;20307&quot; value=&quot;278&quot;/&gt;&lt;/object&gt;&lt;object type=&quot;3&quot; unique_id=&quot;15973&quot;&gt;&lt;property id=&quot;20148&quot; value=&quot;5&quot;/&gt;&lt;property id=&quot;20300&quot; value=&quot;Slide 65 - &amp;quot;Working with others&amp;quot;&quot;/&gt;&lt;property id=&quot;20307&quot; value=&quot;279&quot;/&gt;&lt;/object&gt;&lt;object type=&quot;3&quot; unique_id=&quot;15974&quot;&gt;&lt;property id=&quot;20148&quot; value=&quot;5&quot;/&gt;&lt;property id=&quot;20300&quot; value=&quot;Slide 66 - &amp;quot;Working with others&amp;quot;&quot;/&gt;&lt;property id=&quot;20307&quot; value=&quot;280&quot;/&gt;&lt;/object&gt;&lt;object type=&quot;3&quot; unique_id=&quot;15975&quot;&gt;&lt;property id=&quot;20148&quot; value=&quot;5&quot;/&gt;&lt;property id=&quot;20300&quot; value=&quot;Slide 67 - &amp;quot;Farming Heir – and the lease&amp;quot;&quot;/&gt;&lt;property id=&quot;20307&quot; value=&quot;281&quot;/&gt;&lt;/object&gt;&lt;object type=&quot;3&quot; unique_id=&quot;15976&quot;&gt;&lt;property id=&quot;20148&quot; value=&quot;5&quot;/&gt;&lt;property id=&quot;20300&quot; value=&quot;Slide 68 - &amp;quot;More on the Situation….. Fair is not always equal&amp;quot;&quot;/&gt;&lt;property id=&quot;20307&quot; value=&quot;282&quot;/&gt;&lt;/object&gt;&lt;object type=&quot;3&quot; unique_id=&quot;15977&quot;&gt;&lt;property id=&quot;20148&quot; value=&quot;5&quot;/&gt;&lt;property id=&quot;20300&quot; value=&quot;Slide 69 - &amp;quot;Fair vs. Equal&amp;quot;&quot;/&gt;&lt;property id=&quot;20307&quot; value=&quot;283&quot;/&gt;&lt;/object&gt;&lt;object type=&quot;3&quot; unique_id=&quot;15978&quot;&gt;&lt;property id=&quot;20148&quot; value=&quot;5&quot;/&gt;&lt;property id=&quot;20300&quot; value=&quot;Slide 70 - &amp;quot;Contribution = Compensation&amp;quot;&quot;/&gt;&lt;property id=&quot;20307&quot; value=&quot;284&quot;/&gt;&lt;/object&gt;&lt;object type=&quot;3&quot; unique_id=&quot;15979&quot;&gt;&lt;property id=&quot;20148&quot; value=&quot;5&quot;/&gt;&lt;property id=&quot;20300&quot; value=&quot;Slide 71 - &amp;quot;Is the family plan in place?&amp;quot;&quot;/&gt;&lt;property id=&quot;20307&quot; value=&quot;285&quot;/&gt;&lt;/object&gt;&lt;object type=&quot;3&quot; unique_id=&quot;15980&quot;&gt;&lt;property id=&quot;20148&quot; value=&quot;5&quot;/&gt;&lt;property id=&quot;20300&quot; value=&quot;Slide 72 - &amp;quot;Help with the family plans (when we don’t agree)&amp;quot;&quot;/&gt;&lt;property id=&quot;20307&quot; value=&quot;286&quot;/&gt;&lt;/object&gt;&lt;object type=&quot;3&quot; unique_id=&quot;15981&quot;&gt;&lt;property id=&quot;20148&quot; value=&quot;5&quot;/&gt;&lt;property id=&quot;20300&quot; value=&quot;Slide 73 - &amp;quot;Get help when needed:&amp;quot;&quot;/&gt;&lt;property id=&quot;20307&quot; value=&quot;287&quot;/&gt;&lt;/object&gt;&lt;object type=&quot;3&quot; unique_id=&quot;15982&quot;&gt;&lt;property id=&quot;20148&quot; value=&quot;5&quot;/&gt;&lt;property id=&quot;20300&quot; value=&quot;Slide 74 - &amp;quot;More on arbitration…&amp;quot;&quot;/&gt;&lt;property id=&quot;20307&quot; value=&quot;288&quot;/&gt;&lt;/object&gt;&lt;object type=&quot;3&quot; unique_id=&quot;15983&quot;&gt;&lt;property id=&quot;20148&quot; value=&quot;5&quot;/&gt;&lt;property id=&quot;20300&quot; value=&quot;Slide 75 - &amp;quot;Get and use help when needed&amp;quot;&quot;/&gt;&lt;property id=&quot;20307&quot; value=&quot;289&quot;/&gt;&lt;/object&gt;&lt;object type=&quot;3&quot; unique_id=&quot;15984&quot;&gt;&lt;property id=&quot;20148&quot; value=&quot;5&quot;/&gt;&lt;property id=&quot;20300&quot; value=&quot;Slide 76 - &amp;quot;IF YOU SELL THE GROUND&amp;quot;&quot;/&gt;&lt;property id=&quot;20307&quot; value=&quot;290&quot;/&gt;&lt;/object&gt;&lt;object type=&quot;3&quot; unique_id=&quot;15985&quot;&gt;&lt;property id=&quot;20148&quot; value=&quot;5&quot;/&gt;&lt;property id=&quot;20300&quot; value=&quot;Slide 77 - &amp;quot;Your Rights as a Landowner&amp;quot;&quot;/&gt;&lt;property id=&quot;20307&quot; value=&quot;291&quot;/&gt;&lt;/object&gt;&lt;object type=&quot;3&quot; unique_id=&quot;15986&quot;&gt;&lt;property id=&quot;20148&quot; value=&quot;5&quot;/&gt;&lt;property id=&quot;20300&quot; value=&quot;Slide 78 - &amp;quot;Tax Implications of Gifts and Sales&amp;quot;&quot;/&gt;&lt;property id=&quot;20307&quot; value=&quot;292&quot;/&gt;&lt;/object&gt;&lt;object type=&quot;3&quot; unique_id=&quot;15987&quot;&gt;&lt;property id=&quot;20148&quot; value=&quot;5&quot;/&gt;&lt;property id=&quot;20300&quot; value=&quot;Slide 79 - &amp;quot;Your Options Under 1031&amp;quot;&quot;/&gt;&lt;property id=&quot;20307&quot; value=&quot;293&quot;/&gt;&lt;/object&gt;&lt;object type=&quot;3&quot; unique_id=&quot;15988&quot;&gt;&lt;property id=&quot;20148&quot; value=&quot;5&quot;/&gt;&lt;property id=&quot;20300&quot; value=&quot;Slide 80 - &amp;quot;Choosing to Keep the Farm in the Family&amp;quot;&quot;/&gt;&lt;property id=&quot;20307&quot; value=&quot;294&quot;/&gt;&lt;/object&gt;&lt;object type=&quot;3&quot; unique_id=&quot;15991&quot;&gt;&lt;property id=&quot;20148&quot; value=&quot;5&quot;/&gt;&lt;property id=&quot;20300&quot; value=&quot;Slide 107 - &amp;quot;How Will The Farm be Managed?&amp;quot;&quot;/&gt;&lt;property id=&quot;20307&quot; value=&quot;297&quot;/&gt;&lt;/object&gt;&lt;object type=&quot;3&quot; unique_id=&quot;15992&quot;&gt;&lt;property id=&quot;20148&quot; value=&quot;5&quot;/&gt;&lt;property id=&quot;20300&quot; value=&quot;Slide 108 - &amp;quot;Options for keeping&amp;quot;&quot;/&gt;&lt;property id=&quot;20307&quot; value=&quot;298&quot;/&gt;&lt;/object&gt;&lt;object type=&quot;3&quot; unique_id=&quot;15993&quot;&gt;&lt;property id=&quot;20148&quot; value=&quot;5&quot;/&gt;&lt;property id=&quot;20300&quot; value=&quot;Slide 109 - &amp;quot;Professional Farm Manager&amp;quot;&quot;/&gt;&lt;property id=&quot;20307&quot; value=&quot;299&quot;/&gt;&lt;/object&gt;&lt;object type=&quot;3&quot; unique_id=&quot;15994&quot;&gt;&lt;property id=&quot;20148&quot; value=&quot;5&quot;/&gt;&lt;property id=&quot;20300&quot; value=&quot;Slide 110 - &amp;quot;Options for keeping - continued&amp;quot;&quot;/&gt;&lt;property id=&quot;20307&quot; value=&quot;300&quot;/&gt;&lt;/object&gt;&lt;object type=&quot;3&quot; unique_id=&quot;15995&quot;&gt;&lt;property id=&quot;20148&quot; value=&quot;5&quot;/&gt;&lt;property id=&quot;20300&quot; value=&quot;Slide 111 - &amp;quot;Crop Share&amp;quot;&quot;/&gt;&lt;property id=&quot;20307&quot; value=&quot;301&quot;/&gt;&lt;/object&gt;&lt;object type=&quot;3&quot; unique_id=&quot;15996&quot;&gt;&lt;property id=&quot;20148&quot; value=&quot;5&quot;/&gt;&lt;property id=&quot;20300&quot; value=&quot;Slide 112 - &amp;quot;Crop Share&amp;amp;#x09;&amp;quot;&quot;/&gt;&lt;property id=&quot;20307&quot; value=&quot;302&quot;/&gt;&lt;/object&gt;&lt;object type=&quot;3&quot; unique_id=&quot;15997&quot;&gt;&lt;property id=&quot;20148&quot; value=&quot;5&quot;/&gt;&lt;property id=&quot;20300&quot; value=&quot;Slide 113 - &amp;quot;Crop Share&amp;quot;&quot;/&gt;&lt;property id=&quot;20307&quot; value=&quot;303&quot;/&gt;&lt;/object&gt;&lt;object type=&quot;3&quot; unique_id=&quot;15998&quot;&gt;&lt;property id=&quot;20148&quot; value=&quot;5&quot;/&gt;&lt;property id=&quot;20300&quot; value=&quot;Slide 114 - &amp;quot;Crop Share&amp;quot;&quot;/&gt;&lt;property id=&quot;20307&quot; value=&quot;304&quot;/&gt;&lt;/object&gt;&lt;object type=&quot;3&quot; unique_id=&quot;15999&quot;&gt;&lt;property id=&quot;20148&quot; value=&quot;5&quot;/&gt;&lt;property id=&quot;20300&quot; value=&quot;Slide 115 - &amp;quot;Options for keeping - continued&amp;quot;&quot;/&gt;&lt;property id=&quot;20307&quot; value=&quot;305&quot;/&gt;&lt;/object&gt;&lt;object type=&quot;3&quot; unique_id=&quot;16000&quot;&gt;&lt;property id=&quot;20148&quot; value=&quot;5&quot;/&gt;&lt;property id=&quot;20300&quot; value=&quot;Slide 116 - &amp;quot;Written Leases and Lease Provisions&amp;quot;&quot;/&gt;&lt;property id=&quot;20307&quot; value=&quot;306&quot;/&gt;&lt;/object&gt;&lt;object type=&quot;3&quot; unique_id=&quot;16001&quot;&gt;&lt;property id=&quot;20148&quot; value=&quot;5&quot;/&gt;&lt;property id=&quot;20300&quot; value=&quot;Slide 117 - &amp;quot;Written Lease – Must Have’s&amp;quot;&quot;/&gt;&lt;property id=&quot;20307&quot; value=&quot;307&quot;/&gt;&lt;/object&gt;&lt;object type=&quot;3&quot; unique_id=&quot;17820&quot;&gt;&lt;property id=&quot;20148&quot; value=&quot;5&quot;/&gt;&lt;property id=&quot;20300&quot; value=&quot;Slide 26 - &amp;quot;Types of Ownership&amp;quot;&quot;/&gt;&lt;property id=&quot;20307&quot; value=&quot;312&quot;/&gt;&lt;/object&gt;&lt;object type=&quot;3&quot; unique_id=&quot;17821&quot;&gt;&lt;property id=&quot;20148&quot; value=&quot;5&quot;/&gt;&lt;property id=&quot;20300&quot; value=&quot;Slide 28 - &amp;quot;Joint Tenancy&amp;quot;&quot;/&gt;&lt;property id=&quot;20307&quot; value=&quot;313&quot;/&gt;&lt;/object&gt;&lt;object type=&quot;3&quot; unique_id=&quot;17822&quot;&gt;&lt;property id=&quot;20148&quot; value=&quot;5&quot;/&gt;&lt;property id=&quot;20300&quot; value=&quot;Slide 29 - &amp;quot;What does it Mean - JT?&amp;quot;&quot;/&gt;&lt;property id=&quot;20307&quot; value=&quot;314&quot;/&gt;&lt;/object&gt;&lt;object type=&quot;3&quot; unique_id=&quot;17823&quot;&gt;&lt;property id=&quot;20148&quot; value=&quot;5&quot;/&gt;&lt;property id=&quot;20300&quot; value=&quot;Slide 30 - &amp;quot;Pitfalls in JT&amp;quot;&quot;/&gt;&lt;property id=&quot;20307&quot; value=&quot;315&quot;/&gt;&lt;/object&gt;&lt;object type=&quot;3&quot; unique_id=&quot;17824&quot;&gt;&lt;property id=&quot;20148&quot; value=&quot;5&quot;/&gt;&lt;property id=&quot;20300&quot; value=&quot;Slide 31 - &amp;quot;Example&amp;quot;&quot;/&gt;&lt;property id=&quot;20307&quot; value=&quot;316&quot;/&gt;&lt;/object&gt;&lt;object type=&quot;3&quot; unique_id=&quot;17825&quot;&gt;&lt;property id=&quot;20148&quot; value=&quot;5&quot;/&gt;&lt;property id=&quot;20300&quot; value=&quot;Slide 32 - &amp;quot;Example&amp;quot;&quot;/&gt;&lt;property id=&quot;20307&quot; value=&quot;317&quot;/&gt;&lt;/object&gt;&lt;object type=&quot;3&quot; unique_id=&quot;17826&quot;&gt;&lt;property id=&quot;20148&quot; value=&quot;5&quot;/&gt;&lt;property id=&quot;20300&quot; value=&quot;Slide 33 - &amp;quot;Tenancy in Common&amp;quot;&quot;/&gt;&lt;property id=&quot;20307&quot; value=&quot;318&quot;/&gt;&lt;/object&gt;&lt;object type=&quot;3&quot; unique_id=&quot;17827&quot;&gt;&lt;property id=&quot;20148&quot; value=&quot;5&quot;/&gt;&lt;property id=&quot;20300&quot; value=&quot;Slide 34 - &amp;quot;Problems with TIC&amp;quot;&quot;/&gt;&lt;property id=&quot;20307&quot; value=&quot;327&quot;/&gt;&lt;/object&gt;&lt;object type=&quot;3&quot; unique_id=&quot;17828&quot;&gt;&lt;property id=&quot;20148&quot; value=&quot;5&quot;/&gt;&lt;property id=&quot;20300&quot; value=&quot;Slide 35 - &amp;quot;Tenancy in Common&amp;quot;&quot;/&gt;&lt;property id=&quot;20307&quot; value=&quot;319&quot;/&gt;&lt;/object&gt;&lt;object type=&quot;3&quot; unique_id=&quot;17829&quot;&gt;&lt;property id=&quot;20148&quot; value=&quot;5&quot;/&gt;&lt;property id=&quot;20300&quot; value=&quot;Slide 36 - &amp;quot;Accounts and Gifts&amp;quot;&quot;/&gt;&lt;property id=&quot;20307&quot; value=&quot;320&quot;/&gt;&lt;/object&gt;&lt;object type=&quot;3&quot; unique_id=&quot;17830&quot;&gt;&lt;property id=&quot;20148&quot; value=&quot;5&quot;/&gt;&lt;property id=&quot;20300&quot; value=&quot;Slide 37 - &amp;quot;Joint or Common Tenancy…which is best?&amp;quot;&quot;/&gt;&lt;property id=&quot;20307&quot; value=&quot;321&quot;/&gt;&lt;/object&gt;&lt;object type=&quot;3&quot; unique_id=&quot;17831&quot;&gt;&lt;property id=&quot;20148&quot; value=&quot;5&quot;/&gt;&lt;property id=&quot;20300&quot; value=&quot;Slide 38 - &amp;quot;Other Titles&amp;quot;&quot;/&gt;&lt;property id=&quot;20307&quot; value=&quot;322&quot;/&gt;&lt;/object&gt;&lt;object type=&quot;3&quot; unique_id=&quot;17832&quot;&gt;&lt;property id=&quot;20148&quot; value=&quot;5&quot;/&gt;&lt;property id=&quot;20300&quot; value=&quot;Slide 39 - &amp;quot;Life Estate&amp;quot;&quot;/&gt;&lt;property id=&quot;20307&quot; value=&quot;323&quot;/&gt;&lt;/object&gt;&lt;object type=&quot;3&quot; unique_id=&quot;17833&quot;&gt;&lt;property id=&quot;20148&quot; value=&quot;5&quot;/&gt;&lt;property id=&quot;20300&quot; value=&quot;Slide 40 - &amp;quot;Life Estate&amp;quot;&quot;/&gt;&lt;property id=&quot;20307&quot; value=&quot;324&quot;/&gt;&lt;/object&gt;&lt;object type=&quot;3&quot; unique_id=&quot;17834&quot;&gt;&lt;property id=&quot;20148&quot; value=&quot;5&quot;/&gt;&lt;property id=&quot;20300&quot; value=&quot;Slide 41 - &amp;quot;Life Estate&amp;quot;&quot;/&gt;&lt;property id=&quot;20307&quot; value=&quot;325&quot;/&gt;&lt;/object&gt;&lt;object type=&quot;3&quot; unique_id=&quot;17835&quot;&gt;&lt;property id=&quot;20148&quot; value=&quot;5&quot;/&gt;&lt;property id=&quot;20300&quot; value=&quot;Slide 42 - &amp;quot;Life Estate&amp;quot;&quot;/&gt;&lt;property id=&quot;20307&quot; value=&quot;326&quot;/&gt;&lt;/object&gt;&lt;object type=&quot;3&quot; unique_id=&quot;17836&quot;&gt;&lt;property id=&quot;20148&quot; value=&quot;5&quot;/&gt;&lt;property id=&quot;20300&quot; value=&quot;Slide 43 - &amp;quot;Why is this Important?&amp;quot;&quot;/&gt;&lt;property id=&quot;20307&quot; value=&quot;328&quot;/&gt;&lt;/object&gt;&lt;object type=&quot;3&quot; unique_id=&quot;17837&quot;&gt;&lt;property id=&quot;20148&quot; value=&quot;5&quot;/&gt;&lt;property id=&quot;20300&quot; value=&quot;Slide 44 - &amp;quot;Other Types of Structures&amp;quot;&quot;/&gt;&lt;property id=&quot;20307&quot; value=&quot;329&quot;/&gt;&lt;/object&gt;&lt;object type=&quot;3&quot; unique_id=&quot;17838&quot;&gt;&lt;property id=&quot;20148&quot; value=&quot;5&quot;/&gt;&lt;property id=&quot;20300&quot; value=&quot;Slide 45 - &amp;quot;Wills and Trusts&amp;quot;&quot;/&gt;&lt;property id=&quot;20307&quot; value=&quot;335&quot;/&gt;&lt;/object&gt;&lt;object type=&quot;3&quot; unique_id=&quot;17839&quot;&gt;&lt;property id=&quot;20148&quot; value=&quot;5&quot;/&gt;&lt;property id=&quot;20300&quot; value=&quot;Slide 46 - &amp;quot;Durable and Health Care Powers of Attorney&amp;quot;&quot;/&gt;&lt;property id=&quot;20307&quot; value=&quot;330&quot;/&gt;&lt;/object&gt;&lt;object type=&quot;3&quot; unique_id=&quot;17840&quot;&gt;&lt;property id=&quot;20148&quot; value=&quot;5&quot;/&gt;&lt;property id=&quot;20300&quot; value=&quot;Slide 47 - &amp;quot;Powers of Appointment&amp;quot;&quot;/&gt;&lt;property id=&quot;20307&quot; value=&quot;333&quot;/&gt;&lt;/object&gt;&lt;object type=&quot;3&quot; unique_id=&quot;17841&quot;&gt;&lt;property id=&quot;20148&quot; value=&quot;5&quot;/&gt;&lt;property id=&quot;20300&quot; value=&quot;Slide 48 - &amp;quot;Powers of Appointment II&amp;quot;&quot;/&gt;&lt;property id=&quot;20307&quot; value=&quot;334&quot;/&gt;&lt;/object&gt;&lt;object type=&quot;3&quot; unique_id=&quot;21247&quot;&gt;&lt;property id=&quot;20148&quot; value=&quot;5&quot;/&gt;&lt;property id=&quot;20300&quot; value=&quot;Slide 4 - &amp;quot;Disclaimer&amp;quot;&quot;/&gt;&lt;property id=&quot;20307&quot; value=&quot;336&quot;/&gt;&lt;/object&gt;&lt;object type=&quot;3&quot; unique_id=&quot;21248&quot;&gt;&lt;property id=&quot;20148&quot; value=&quot;5&quot;/&gt;&lt;property id=&quot;20300&quot; value=&quot;Slide 5 - &amp;quot;Nebraska 2016 Land Market Presentation Overview&amp;quot;&quot;/&gt;&lt;property id=&quot;20307&quot; value=&quot;337&quot;/&gt;&lt;/object&gt;&lt;object type=&quot;3&quot; unique_id=&quot;21249&quot;&gt;&lt;property id=&quot;20148&quot; value=&quot;5&quot;/&gt;&lt;property id=&quot;20300&quot; value=&quot;Slide 6 - &amp;quot;Nebraska Farm Real Estate Survey&amp;quot;&quot;/&gt;&lt;property id=&quot;20307&quot; value=&quot;338&quot;/&gt;&lt;/object&gt;&lt;object type=&quot;3&quot; unique_id=&quot;21250&quot;&gt;&lt;property id=&quot;20148&quot; value=&quot;5&quot;/&gt;&lt;property id=&quot;20300&quot; value=&quot;Slide 7 - &amp;quot;Nebraska Agricultural  Statistics Districts&amp;quot;&quot;/&gt;&lt;property id=&quot;20307&quot; value=&quot;339&quot;/&gt;&lt;/object&gt;&lt;object type=&quot;3&quot; unique_id=&quot;21251&quot;&gt;&lt;property id=&quot;20148&quot; value=&quot;5&quot;/&gt;&lt;property id=&quot;20300&quot; value=&quot;Slide 8 - &amp;quot;Nebraska  Land Values&amp;quot;&quot;/&gt;&lt;property id=&quot;20307&quot; value=&quot;340&quot;/&gt;&lt;/object&gt;&lt;object type=&quot;3&quot; unique_id=&quot;21252&quot;&gt;&lt;property id=&quot;20148&quot; value=&quot;5&quot;/&gt;&lt;property id=&quot;20300&quot; value=&quot;Slide 9 - &amp;quot;Nebraska Agricultural Average  All Land Values – Feb. 1, 2016&amp;quot;&quot;/&gt;&lt;property id=&quot;20307&quot; value=&quot;341&quot;/&gt;&lt;/object&gt;&lt;object type=&quot;3&quot; unique_id=&quot;21253&quot;&gt;&lt;property id=&quot;20148&quot; value=&quot;5&quot;/&gt;&lt;property id=&quot;20300&quot; value=&quot;Slide 10 - &amp;quot;Historical Nebraska Land Value &amp;amp; Corn Price - 1930-2015&amp;quot;&quot;/&gt;&lt;property id=&quot;20307&quot; value=&quot;342&quot;/&gt;&lt;/object&gt;&lt;object type=&quot;3&quot; unique_id=&quot;21254&quot;&gt;&lt;property id=&quot;20148&quot; value=&quot;5&quot;/&gt;&lt;property id=&quot;20300&quot; value=&quot;Slide 11 - &amp;quot;Dryland Cropland (No Irrigation Potential) Average Value – Feb. 1, 2016&amp;quot;&quot;/&gt;&lt;property id=&quot;20307&quot; value=&quot;343&quot;/&gt;&lt;/object&gt;&lt;object type=&quot;3&quot; unique_id=&quot;21255&quot;&gt;&lt;property id=&quot;20148&quot; value=&quot;5&quot;/&gt;&lt;property id=&quot;20300&quot; value=&quot;Slide 12 - &amp;quot;Dryland Cropland (Irrigation Potential) Average Value – Feb. 1, 2016&amp;quot;&quot;/&gt;&lt;property id=&quot;20307&quot; value=&quot;344&quot;/&gt;&lt;/object&gt;&lt;object type=&quot;3&quot; unique_id=&quot;21256&quot;&gt;&lt;property id=&quot;20148&quot; value=&quot;5&quot;/&gt;&lt;property id=&quot;20300&quot; value=&quot;Slide 13 - &amp;quot;Grazing Land (Tillable)  Average Value – Feb. 1, 2016&amp;quot;&quot;/&gt;&lt;property id=&quot;20307&quot; value=&quot;345&quot;/&gt;&lt;/object&gt;&lt;object type=&quot;3&quot; unique_id=&quot;21257&quot;&gt;&lt;property id=&quot;20148&quot; value=&quot;5&quot;/&gt;&lt;property id=&quot;20300&quot; value=&quot;Slide 14 - &amp;quot;Grazing Land (Nontillable)  Average Value – Feb. 1, 2016&amp;quot;&quot;/&gt;&lt;property id=&quot;20307&quot; value=&quot;346&quot;/&gt;&lt;/object&gt;&lt;object type=&quot;3&quot; unique_id=&quot;21258&quot;&gt;&lt;property id=&quot;20148&quot; value=&quot;5&quot;/&gt;&lt;property id=&quot;20300&quot; value=&quot;Slide 15 - &amp;quot;Hayland  Average Value – Feb. 1, 2016&amp;quot;&quot;/&gt;&lt;property id=&quot;20307&quot; value=&quot;347&quot;/&gt;&lt;/object&gt;&lt;object type=&quot;3&quot; unique_id=&quot;21259&quot;&gt;&lt;property id=&quot;20148&quot; value=&quot;5&quot;/&gt;&lt;property id=&quot;20300&quot; value=&quot;Slide 16 - &amp;quot;Gravity Irrigated Cropland Average Value – Feb. 1, 2016&amp;quot;&quot;/&gt;&lt;property id=&quot;20307&quot; value=&quot;348&quot;/&gt;&lt;/object&gt;&lt;object type=&quot;3&quot; unique_id=&quot;21260&quot;&gt;&lt;property id=&quot;20148&quot; value=&quot;5&quot;/&gt;&lt;property id=&quot;20300&quot; value=&quot;Slide 17 - &amp;quot;Center Pivot Irrigated Cropland Average Value – Feb. 1, 2016&amp;quot;&quot;/&gt;&lt;property id=&quot;20307&quot; value=&quot;349&quot;/&gt;&lt;/object&gt;&lt;object type=&quot;3&quot; unique_id=&quot;21261&quot;&gt;&lt;property id=&quot;20148&quot; value=&quot;5&quot;/&gt;&lt;property id=&quot;20300&quot; value=&quot;Slide 18 - &amp;quot;Rating of Factors Influencing Agricultural Land Values in 2015&amp;quot;&quot;/&gt;&lt;property id=&quot;20307&quot; value=&quot;350&quot;/&gt;&lt;/object&gt;&lt;object type=&quot;3&quot; unique_id=&quot;21269&quot;&gt;&lt;property id=&quot;20148&quot; value=&quot;5&quot;/&gt;&lt;property id=&quot;20300&quot; value=&quot;Slide 81 - &amp;quot;Nebraska Cash Rental Rates&amp;quot;&quot;/&gt;&lt;property id=&quot;20307&quot; value=&quot;358&quot;/&gt;&lt;/object&gt;&lt;object type=&quot;3&quot; unique_id=&quot;21270&quot;&gt;&lt;property id=&quot;20148&quot; value=&quot;5&quot;/&gt;&lt;property id=&quot;20300&quot; value=&quot;Slide 82 - &amp;quot;Dryland Cropland Average Rental Rates – 2016 Season (Nebraska Farm Real Estate Survey)&amp;quot;&quot;/&gt;&lt;property id=&quot;20307&quot; value=&quot;359&quot;/&gt;&lt;/object&gt;&lt;object type=&quot;3&quot; unique_id=&quot;21271&quot;&gt;&lt;property id=&quot;20148&quot; value=&quot;5&quot;/&gt;&lt;property id=&quot;20300&quot; value=&quot;Slide 83 - &amp;quot;Dryland Cropland  Rental Rate Ranges – 2016 Season (Nebraska Farm Real Estate Survey)&amp;quot;&quot;/&gt;&lt;property id=&quot;20307&quot; value=&quot;360&quot;/&gt;&lt;/object&gt;&lt;object type=&quot;3&quot; unique_id=&quot;21272&quot;&gt;&lt;property id=&quot;20148&quot; value=&quot;5&quot;/&gt;&lt;property id=&quot;20300&quot; value=&quot;Slide 84 - &amp;quot;Nebraska Cash Rental Rates&amp;quot;&quot;/&gt;&lt;property id=&quot;20307&quot; value=&quot;361&quot;/&gt;&lt;/object&gt;&lt;object type=&quot;3&quot; unique_id=&quot;21273&quot;&gt;&lt;property id=&quot;20148&quot; value=&quot;5&quot;/&gt;&lt;property id=&quot;20300&quot; value=&quot;Slide 85 - &amp;quot;Gravity Irrigated Cropland Average Rental Rates – 2016 Season (Nebraska Farm Real Estate Survey)&amp;quot;&quot;/&gt;&lt;property id=&quot;20307&quot; value=&quot;362&quot;/&gt;&lt;/object&gt;&lt;object type=&quot;3&quot; unique_id=&quot;21274&quot;&gt;&lt;property id=&quot;20148&quot; value=&quot;5&quot;/&gt;&lt;property id=&quot;20300&quot; value=&quot;Slide 86 - &amp;quot;Gravity Irrigated Cropland Rental Rate Ranges – 2016 Season (Nebraska Farm Real Estate Survey)&amp;quot;&quot;/&gt;&lt;property id=&quot;20307&quot; value=&quot;363&quot;/&gt;&lt;/object&gt;&lt;object type=&quot;3&quot; unique_id=&quot;21275&quot;&gt;&lt;property id=&quot;20148&quot; value=&quot;5&quot;/&gt;&lt;property id=&quot;20300&quot; value=&quot;Slide 87 - &amp;quot;Center Pivot Irrigated Cropland Average Rental Rates – 2016 Season (Nebraska Farm Real Estate Survey)&amp;quot;&quot;/&gt;&lt;property id=&quot;20307&quot; value=&quot;364&quot;/&gt;&lt;/object&gt;&lt;object type=&quot;3&quot; unique_id=&quot;21276&quot;&gt;&lt;property id=&quot;20148&quot; value=&quot;5&quot;/&gt;&lt;property id=&quot;20300&quot; value=&quot;Slide 88 - &amp;quot;Center Pivot Irrigated Cropland Rental Rate Ranges – 2016 Season (Nebraska Farm Real Estate Survey)&amp;quot;&quot;/&gt;&lt;property id=&quot;20307&quot; value=&quot;365&quot;/&gt;&lt;/object&gt;&lt;object type=&quot;3&quot; unique_id=&quot;21277&quot;&gt;&lt;property id=&quot;20148&quot; value=&quot;5&quot;/&gt;&lt;property id=&quot;20300&quot; value=&quot;Slide 89 - &amp;quot;Nebraska Cash Rental Rates&amp;quot;&quot;/&gt;&lt;property id=&quot;20307&quot; value=&quot;366&quot;/&gt;&lt;/object&gt;&lt;object type=&quot;3&quot; unique_id=&quot;21278&quot;&gt;&lt;property id=&quot;20148&quot; value=&quot;5&quot;/&gt;&lt;property id=&quot;20300&quot; value=&quot;Slide 90 - &amp;quot;Pasture per Acre Average Rental Rates – 2016 Season (Nebraska Farm Real Estate Survey)&amp;quot;&quot;/&gt;&lt;property id=&quot;20307&quot; value=&quot;367&quot;/&gt;&lt;/object&gt;&lt;object type=&quot;3&quot; unique_id=&quot;21279&quot;&gt;&lt;property id=&quot;20148&quot; value=&quot;5&quot;/&gt;&lt;property id=&quot;20300&quot; value=&quot;Slide 91 - &amp;quot;Pasture per Acre Rental Rate Ranges – 2016 Season (Nebraska Farm Real Estate Survey)&amp;quot;&quot;/&gt;&lt;property id=&quot;20307&quot; value=&quot;368&quot;/&gt;&lt;/object&gt;&lt;object type=&quot;3&quot; unique_id=&quot;21280&quot;&gt;&lt;property id=&quot;20148&quot; value=&quot;5&quot;/&gt;&lt;property id=&quot;20300&quot; value=&quot;Slide 92 - &amp;quot;Cow-Calf Pairs  Average Rental Rates – 2016 Monthly (Nebraska Farm Real Estate Survey)&amp;quot;&quot;/&gt;&lt;property id=&quot;20307&quot; value=&quot;369&quot;/&gt;&lt;/object&gt;&lt;object type=&quot;3&quot; unique_id=&quot;21281&quot;&gt;&lt;property id=&quot;20148&quot; value=&quot;5&quot;/&gt;&lt;property id=&quot;20300&quot; value=&quot;Slide 93 - &amp;quot;Cow-Calf Pairs  Rental Rate Ranges – 2016 Monthly (Nebraska Farm Real Estate Survey)&amp;quot;&quot;/&gt;&lt;property id=&quot;20307&quot; value=&quot;370&quot;/&gt;&lt;/object&gt;&lt;object type=&quot;3&quot; unique_id=&quot;21282&quot;&gt;&lt;property id=&quot;20148&quot; value=&quot;5&quot;/&gt;&lt;property id=&quot;20300&quot; value=&quot;Slide 102 - &amp;quot;Agricultural Farmland Leases &amp;quot;&quot;/&gt;&lt;property id=&quot;20307&quot; value=&quot;371&quot;/&gt;&lt;/object&gt;&lt;object type=&quot;3&quot; unique_id=&quot;21283&quot;&gt;&lt;property id=&quot;20148&quot; value=&quot;5&quot;/&gt;&lt;property id=&quot;20300&quot; value=&quot;Slide 103 - &amp;quot;Nebraska Farm Real Estate Survey &amp;quot;&quot;/&gt;&lt;property id=&quot;20307&quot; value=&quot;372&quot;/&gt;&lt;/object&gt;&lt;object type=&quot;3&quot; unique_id=&quot;21285&quot;&gt;&lt;property id=&quot;20148&quot; value=&quot;5&quot;/&gt;&lt;property id=&quot;20300&quot; value=&quot;Slide 104 - &amp;quot;Land Lease Arrangements of 2016 Rental Transactions by Region&amp;quot;&quot;/&gt;&lt;property id=&quot;20307&quot; value=&quot;374&quot;/&gt;&lt;/object&gt;&lt;object type=&quot;3&quot; unique_id=&quot;21286&quot;&gt;&lt;property id=&quot;20148&quot; value=&quot;5&quot;/&gt;&lt;property id=&quot;20300&quot; value=&quot;Slide 105 - &amp;quot;Determinants of Flexible Cropland Lease Provisions in Nebraska&amp;quot;&quot;/&gt;&lt;property id=&quot;20307&quot; value=&quot;375&quot;/&gt;&lt;/object&gt;&lt;object type=&quot;3&quot; unique_id=&quot;21287&quot;&gt;&lt;property id=&quot;20148&quot; value=&quot;5&quot;/&gt;&lt;property id=&quot;20300&quot; value=&quot;Slide 106 - &amp;quot;Lease Provisions for Existing Farm Grain Storage as Part of Cropland Rental Arrangements &amp;quot;&quot;/&gt;&lt;property id=&quot;20307&quot; value=&quot;376&quot;/&gt;&lt;/object&gt;&lt;object type=&quot;3&quot; unique_id=&quot;23226&quot;&gt;&lt;property id=&quot;20148&quot; value=&quot;5&quot;/&gt;&lt;property id=&quot;20300&quot; value=&quot;Slide 20 - &amp;quot;Appraising land&amp;quot;&quot;/&gt;&lt;property id=&quot;20307&quot; value=&quot;377&quot;/&gt;&lt;/object&gt;&lt;object type=&quot;3&quot; unique_id=&quot;23227&quot;&gt;&lt;property id=&quot;20148&quot; value=&quot;5&quot;/&gt;&lt;property id=&quot;20300&quot; value=&quot;Slide 21 - &amp;quot;How much does an appraisals cost?&amp;quot;&quot;/&gt;&lt;property id=&quot;20307&quot; value=&quot;378&quot;/&gt;&lt;/object&gt;&lt;object type=&quot;3&quot; unique_id=&quot;23228&quot;&gt;&lt;property id=&quot;20148&quot; value=&quot;5&quot;/&gt;&lt;property id=&quot;20300&quot; value=&quot;Slide 22 - &amp;quot;How to find an appraiser&amp;quot;&quot;/&gt;&lt;property id=&quot;20307&quot; value=&quot;379&quot;/&gt;&lt;/object&gt;&lt;object type=&quot;3&quot; unique_id=&quot;23229&quot;&gt;&lt;property id=&quot;20148&quot; value=&quot;5&quot;/&gt;&lt;property id=&quot;20300&quot; value=&quot;Slide 23 - &amp;quot;How to find an appraiser (continued)&amp;quot;&quot;/&gt;&lt;property id=&quot;20307&quot; value=&quot;380&quot;/&gt;&lt;/object&gt;&lt;object type=&quot;3&quot; unique_id=&quot;23230&quot;&gt;&lt;property id=&quot;20148&quot; value=&quot;5&quot;/&gt;&lt;property id=&quot;20300&quot; value=&quot;Slide 24 - &amp;quot;Qualities of a professional agricultural appraiser&amp;quot;&quot;/&gt;&lt;property id=&quot;20307&quot; value=&quot;381&quot;/&gt;&lt;/object&gt;&lt;object type=&quot;3&quot; unique_id=&quot;23231&quot;&gt;&lt;property id=&quot;20148&quot; value=&quot;5&quot;/&gt;&lt;property id=&quot;20300&quot; value=&quot;Slide 94 - &amp;quot;Agricultural Farmland Leases &amp;quot;&quot;/&gt;&lt;property id=&quot;20307&quot; value=&quot;382&quot;/&gt;&lt;/object&gt;&lt;object type=&quot;3&quot; unique_id=&quot;23232&quot;&gt;&lt;property id=&quot;20148&quot; value=&quot;5&quot;/&gt;&lt;property id=&quot;20300&quot; value=&quot;Slide 96 - &amp;quot;Setting Cash Rental Rates&amp;quot;&quot;/&gt;&lt;property id=&quot;20307&quot; value=&quot;383&quot;/&gt;&lt;/object&gt;&lt;object type=&quot;3&quot; unique_id=&quot;23233&quot;&gt;&lt;property id=&quot;20148&quot; value=&quot;5&quot;/&gt;&lt;property id=&quot;20300&quot; value=&quot;Slide 97 - &amp;quot;Methods for Setting Cash Rental Rates&amp;quot;&quot;/&gt;&lt;property id=&quot;20307&quot; value=&quot;384&quot;/&gt;&lt;/object&gt;&lt;object type=&quot;3&quot; unique_id=&quot;23234&quot;&gt;&lt;property id=&quot;20148&quot; value=&quot;5&quot;/&gt;&lt;property id=&quot;20300&quot; value=&quot;Slide 98 - &amp;quot;Estimating Cash Rental Rates by Adjusting Survey Data &amp;quot;&quot;/&gt;&lt;property id=&quot;20307&quot; value=&quot;385&quot;/&gt;&lt;/object&gt;&lt;object type=&quot;3&quot; unique_id=&quot;23235&quot;&gt;&lt;property id=&quot;20148&quot; value=&quot;5&quot;/&gt;&lt;property id=&quot;20300&quot; value=&quot;Slide 99 - &amp;quot;Cash Equivalent From Crop Share&amp;quot;&quot;/&gt;&lt;property id=&quot;20307&quot; value=&quot;386&quot;/&gt;&lt;/object&gt;&lt;object type=&quot;3&quot; unique_id=&quot;23236&quot;&gt;&lt;property id=&quot;20148&quot; value=&quot;5&quot;/&gt;&lt;property id=&quot;20300&quot; value=&quot;Slide 100 - &amp;quot;Return on Investment&amp;quot;&quot;/&gt;&lt;property id=&quot;20307&quot; value=&quot;387&quot;/&gt;&lt;/object&gt;&lt;object type=&quot;3&quot; unique_id=&quot;23237&quot;&gt;&lt;property id=&quot;20148&quot; value=&quot;5&quot;/&gt;&lt;property id=&quot;20300&quot; value=&quot;Slide 101 - &amp;quot;Return on Investment (continued) &amp;quot;&quot;/&gt;&lt;property id=&quot;20307&quot; value=&quot;388&quot;/&gt;&lt;/object&gt;&lt;object type=&quot;3&quot; unique_id=&quot;23238&quot;&gt;&lt;property id=&quot;20148&quot; value=&quot;5&quot;/&gt;&lt;property id=&quot;20300&quot; value=&quot;Slide 118 - &amp;quot;Terms&amp;quot;&quot;/&gt;&lt;property id=&quot;20307&quot; value=&quot;389&quot;/&gt;&lt;/object&gt;&lt;object type=&quot;3&quot; unique_id=&quot;23239&quot;&gt;&lt;property id=&quot;20148&quot; value=&quot;5&quot;/&gt;&lt;property id=&quot;20300&quot; value=&quot;Slide 119 - &amp;quot;Terms&amp;quot;&quot;/&gt;&lt;property id=&quot;20307&quot; value=&quot;390&quot;/&gt;&lt;/object&gt;&lt;object type=&quot;3&quot; unique_id=&quot;23240&quot;&gt;&lt;property id=&quot;20148&quot; value=&quot;5&quot;/&gt;&lt;property id=&quot;20300&quot; value=&quot;Slide 120 - &amp;quot;Ops and Maintenance&amp;quot;&quot;/&gt;&lt;property id=&quot;20307&quot; value=&quot;391&quot;/&gt;&lt;/object&gt;&lt;object type=&quot;3&quot; unique_id=&quot;23973&quot;&gt;&lt;property id=&quot;20148&quot; value=&quot;5&quot;/&gt;&lt;property id=&quot;20300&quot; value=&quot;Slide 121 - &amp;quot;Critical Issues&amp;quot;&quot;/&gt;&lt;property id=&quot;20307&quot; value=&quot;392&quot;/&gt;&lt;/object&gt;&lt;object type=&quot;3&quot; unique_id=&quot;23974&quot;&gt;&lt;property id=&quot;20148&quot; value=&quot;5&quot;/&gt;&lt;property id=&quot;20300&quot; value=&quot;Slide 122 - &amp;quot;Written Leases&amp;quot;&quot;/&gt;&lt;property id=&quot;20307&quot; value=&quot;393&quot;/&gt;&lt;/object&gt;&lt;object type=&quot;3&quot; unique_id=&quot;23975&quot;&gt;&lt;property id=&quot;20148&quot; value=&quot;5&quot;/&gt;&lt;property id=&quot;20300&quot; value=&quot;Slide 123 - &amp;quot;Summation&amp;quot;&quot;/&gt;&lt;property id=&quot;20307&quot; value=&quot;394&quot;/&gt;&lt;/object&gt;&lt;object type=&quot;3&quot; unique_id=&quot;34376&quot;&gt;&lt;property id=&quot;20148&quot; value=&quot;5&quot;/&gt;&lt;property id=&quot;20300&quot; value=&quot;Slide 124 - &amp;quot;Questions?&amp;quot;&quot;/&gt;&lt;property id=&quot;20307&quot; value=&quot;395&quot;/&gt;&lt;/object&gt;&lt;object type=&quot;3&quot; unique_id=&quot;34377&quot;&gt;&lt;property id=&quot;20148&quot; value=&quot;5&quot;/&gt;&lt;property id=&quot;20300&quot; value=&quot;Slide 125&quot;/&gt;&lt;property id=&quot;20307&quot; value=&quot;396&quot;/&gt;&lt;/object&gt;&lt;object type=&quot;3&quot; unique_id=&quot;34632&quot;&gt;&lt;property id=&quot;20148&quot; value=&quot;5&quot;/&gt;&lt;property id=&quot;20300&quot; value=&quot;Slide 95 - &amp;quot;Types of Cropland Leases&amp;quot;&quot;/&gt;&lt;property id=&quot;20307&quot; value=&quot;39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B93F24C-BE2B-4922-9D21-DCE021F007D0}" vid="{B0300D82-8766-4BDD-8718-ECE3DF7E89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2539</TotalTime>
  <Words>2355</Words>
  <Application>Microsoft Office PowerPoint</Application>
  <PresentationFormat>Widescreen</PresentationFormat>
  <Paragraphs>664</Paragraphs>
  <Slides>55</Slides>
  <Notes>5</Notes>
  <HiddenSlides>10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Calibri</vt:lpstr>
      <vt:lpstr>Times New Roman</vt:lpstr>
      <vt:lpstr>Office Theme</vt:lpstr>
      <vt:lpstr>Trends in Nebraska Cash Rent and  Crop Share Leases</vt:lpstr>
      <vt:lpstr>NEBRASKA LAND VALUES</vt:lpstr>
      <vt:lpstr>Nebraska Farm Real Estate Survey</vt:lpstr>
      <vt:lpstr>Nebraska Agricultural  Statistics Districts</vt:lpstr>
      <vt:lpstr>Nebraska  Land Values</vt:lpstr>
      <vt:lpstr>Nebraska Agricultural Average  All Land Values – Feb. 1, 2018</vt:lpstr>
      <vt:lpstr>Nebraska Average Land Value &amp; Corn Price 1978-2018</vt:lpstr>
      <vt:lpstr>Nebraska Avg. Land Value &amp; 10-year Treasury Bond Rate 1978-2018</vt:lpstr>
      <vt:lpstr>Dryland Cropland (No Irrigation Potential) Average Value – Feb. 1, 2018</vt:lpstr>
      <vt:lpstr>Dryland Cropland (Irrigation Potential) Average Value – Feb. 1, 2018</vt:lpstr>
      <vt:lpstr>Grazing Land (Tillable)  Average Value – Feb. 1, 2018</vt:lpstr>
      <vt:lpstr>Grazing Land (Nontillable)  Average Value – Feb. 1, 2018</vt:lpstr>
      <vt:lpstr>Hayland  Average Value – Feb. 1, 2018</vt:lpstr>
      <vt:lpstr>Gravity Irrigated Cropland Average Value – Feb. 1, 2018</vt:lpstr>
      <vt:lpstr>Center Pivot Irrigated Cropland Average Value – Feb. 1, 2018</vt:lpstr>
      <vt:lpstr>Rating of Factors Influencing Agricultural Land Values in 2018</vt:lpstr>
      <vt:lpstr>NEBRASKA CASH RENTAL RATES</vt:lpstr>
      <vt:lpstr>Dryland Cropland Average Rental Rates – 2018 Season (Nebraska Farm Real Estate Survey)</vt:lpstr>
      <vt:lpstr>Dryland Cropland  Rental Rate Ranges – 2018 Season (Nebraska Farm Real Estate Survey)</vt:lpstr>
      <vt:lpstr>Dryland Cropland  Rental Rates – 2017 Season (USDA-NASS Survey – Sept. 8, 2017)</vt:lpstr>
      <vt:lpstr>NEBRASKA CASH RENTAL RATES</vt:lpstr>
      <vt:lpstr>Gravity Irrigated Cropland Average Rental Rates – 2018 Season (Nebraska Farm Real Estate Survey)</vt:lpstr>
      <vt:lpstr>Gravity Irrigated Cropland Rental Rate Ranges – 2018 Season (Nebraska Farm Real Estate Survey)</vt:lpstr>
      <vt:lpstr>Center Pivot Irrigated Cropland Average Rental Rates – 2018 Season (Nebraska Farm Real Estate Survey)</vt:lpstr>
      <vt:lpstr>Center Pivot Irrigated Cropland Rental Rate Ranges – 2018 Season (Nebraska Farm Real Estate Survey)</vt:lpstr>
      <vt:lpstr>Irrigated Cropland  Rental Rates – 2017 Season (USDA-NASS Survey – Sept. 8, 2017)</vt:lpstr>
      <vt:lpstr>NEBRASKA CASH RENTAL RATES</vt:lpstr>
      <vt:lpstr>Pasture per Acre Average Rental Rates – 2018 Season (Nebraska Farm Real Estate Survey)</vt:lpstr>
      <vt:lpstr>Pasture per Acre Rental Rate Ranges – 2018 Season (Nebraska Farm Real Estate Survey)</vt:lpstr>
      <vt:lpstr>Pasture per Acre Rental Rates – 2017 Season (USDA-NASS Survey – Sept. 8, 2017)</vt:lpstr>
      <vt:lpstr>Cow-Calf Pairs  Average Rental Rates – 2018 Monthly (Nebraska Farm Real Estate Survey)</vt:lpstr>
      <vt:lpstr>Cow-Calf Pairs  Rental Rate Ranges – 2018 Monthly (Nebraska Farm Real Estate Survey)</vt:lpstr>
      <vt:lpstr>TRENDS IN AGRICULTURAL  LAND LEASES</vt:lpstr>
      <vt:lpstr>Setting Cash Rental Rates</vt:lpstr>
      <vt:lpstr>Methods for Setting Cash Rental Rates</vt:lpstr>
      <vt:lpstr>Estimating Cash Rental Rates by Adjusting Survey Data </vt:lpstr>
      <vt:lpstr>Cash Equivalent From Crop Share</vt:lpstr>
      <vt:lpstr>Return on Investment</vt:lpstr>
      <vt:lpstr>Return on Investment (continued) </vt:lpstr>
      <vt:lpstr>TRENDS IN AGRICULTURAL  LAND LEASES</vt:lpstr>
      <vt:lpstr>Cropland Lease Arrangements in Nebraska by District</vt:lpstr>
      <vt:lpstr>Expenses Paid by the Landlord to the Tenant in Common Crop Share Leases</vt:lpstr>
      <vt:lpstr>Entity Responsible for Maintaining Irrigation  System as Part of Cash Lease in Nebraska</vt:lpstr>
      <vt:lpstr>Discount on Cash Rent per Acre When Tenant Owns Pivot for Irrigation System in Nebraska</vt:lpstr>
      <vt:lpstr>Discount on Cash Rent per Acre When Tenant Owns Power Unit for Irrigation System in Nebraska</vt:lpstr>
      <vt:lpstr>Fillable PDF Leases – AgLease101.org</vt:lpstr>
      <vt:lpstr>TRENDS IN AGRICULTURAL  LAND LEASES</vt:lpstr>
      <vt:lpstr>BEGINNING FARMER  &amp; RANCHER PROGRAMS</vt:lpstr>
      <vt:lpstr>Resources for beginning farmers and ranchers</vt:lpstr>
      <vt:lpstr>Beginning farmer tax credit</vt:lpstr>
      <vt:lpstr>Beginning farmer tax credit - continued</vt:lpstr>
      <vt:lpstr>Technical Assistance</vt:lpstr>
      <vt:lpstr>UPCOMING LAND MANAGEMENT MEETINGS</vt:lpstr>
      <vt:lpstr>Landlord &amp; Tenant Cash Rent Meetings</vt:lpstr>
      <vt:lpstr>Upcoming Webinar: Ag Land Management Quarterly II Monday, May 20, 2019 at 6:30 PM</vt:lpstr>
    </vt:vector>
  </TitlesOfParts>
  <Company>University of Nebraska - Lincoln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Lemmons</dc:creator>
  <cp:lastModifiedBy>its-guest</cp:lastModifiedBy>
  <cp:revision>226</cp:revision>
  <cp:lastPrinted>2019-02-20T17:28:26Z</cp:lastPrinted>
  <dcterms:created xsi:type="dcterms:W3CDTF">2016-03-23T19:39:52Z</dcterms:created>
  <dcterms:modified xsi:type="dcterms:W3CDTF">2019-02-21T16:44:12Z</dcterms:modified>
</cp:coreProperties>
</file>