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82" r:id="rId2"/>
    <p:sldId id="302" r:id="rId3"/>
    <p:sldId id="338" r:id="rId4"/>
    <p:sldId id="339" r:id="rId5"/>
    <p:sldId id="342" r:id="rId6"/>
    <p:sldId id="429" r:id="rId7"/>
    <p:sldId id="345" r:id="rId8"/>
    <p:sldId id="341" r:id="rId9"/>
    <p:sldId id="346" r:id="rId10"/>
    <p:sldId id="347" r:id="rId11"/>
    <p:sldId id="430" r:id="rId12"/>
    <p:sldId id="367" r:id="rId13"/>
    <p:sldId id="368" r:id="rId14"/>
    <p:sldId id="425" r:id="rId15"/>
    <p:sldId id="369" r:id="rId16"/>
    <p:sldId id="474" r:id="rId17"/>
    <p:sldId id="475" r:id="rId18"/>
    <p:sldId id="281" r:id="rId19"/>
    <p:sldId id="479" r:id="rId20"/>
    <p:sldId id="478" r:id="rId21"/>
    <p:sldId id="477" r:id="rId22"/>
    <p:sldId id="290" r:id="rId23"/>
    <p:sldId id="301" r:id="rId24"/>
    <p:sldId id="476" r:id="rId25"/>
    <p:sldId id="303" r:id="rId26"/>
    <p:sldId id="486" r:id="rId27"/>
    <p:sldId id="487" r:id="rId28"/>
    <p:sldId id="317" r:id="rId29"/>
    <p:sldId id="322" r:id="rId30"/>
    <p:sldId id="323" r:id="rId31"/>
    <p:sldId id="324" r:id="rId32"/>
    <p:sldId id="325" r:id="rId33"/>
    <p:sldId id="488" r:id="rId34"/>
    <p:sldId id="489" r:id="rId35"/>
    <p:sldId id="490" r:id="rId36"/>
    <p:sldId id="491" r:id="rId37"/>
    <p:sldId id="480" r:id="rId38"/>
    <p:sldId id="482" r:id="rId39"/>
    <p:sldId id="483" r:id="rId40"/>
    <p:sldId id="484" r:id="rId41"/>
    <p:sldId id="485" r:id="rId42"/>
    <p:sldId id="326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Jansen" initials="JJ" lastIdx="2" clrIdx="0">
    <p:extLst>
      <p:ext uri="{19B8F6BF-5375-455C-9EA6-DF929625EA0E}">
        <p15:presenceInfo xmlns:p15="http://schemas.microsoft.com/office/powerpoint/2012/main" userId="Jim Jan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91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ADEA1-051B-46A0-9BF3-A57492027DB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0AD1534-BA46-4B30-96A6-7D73E7C3DCE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</a:rPr>
            <a:t>Spring – 1</a:t>
          </a:r>
          <a:r>
            <a:rPr lang="en-US" baseline="30000" dirty="0">
              <a:latin typeface="Times New Roman" panose="02020603050405020304" pitchFamily="18" charset="0"/>
            </a:rPr>
            <a:t>st</a:t>
          </a:r>
          <a:r>
            <a:rPr lang="en-US" dirty="0">
              <a:latin typeface="Times New Roman" panose="02020603050405020304" pitchFamily="18" charset="0"/>
            </a:rPr>
            <a:t> installment</a:t>
          </a:r>
        </a:p>
      </dgm:t>
    </dgm:pt>
    <dgm:pt modelId="{6A8E5339-3479-46B1-92B2-8C1C8B9AD67F}" type="parTrans" cxnId="{35542073-EF94-4FA9-BFE7-888853E69AFB}">
      <dgm:prSet/>
      <dgm:spPr/>
      <dgm:t>
        <a:bodyPr/>
        <a:lstStyle/>
        <a:p>
          <a:endParaRPr lang="en-US"/>
        </a:p>
      </dgm:t>
    </dgm:pt>
    <dgm:pt modelId="{5BF0B987-A24E-4BB6-9683-7480301916A9}" type="sibTrans" cxnId="{35542073-EF94-4FA9-BFE7-888853E69AFB}">
      <dgm:prSet/>
      <dgm:spPr/>
      <dgm:t>
        <a:bodyPr/>
        <a:lstStyle/>
        <a:p>
          <a:endParaRPr lang="en-US"/>
        </a:p>
      </dgm:t>
    </dgm:pt>
    <dgm:pt modelId="{347F00BE-B2C5-4D2A-A915-8E0193868120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</a:rPr>
            <a:t>Summer – 2</a:t>
          </a:r>
          <a:r>
            <a:rPr lang="en-US" baseline="30000" dirty="0">
              <a:latin typeface="Times New Roman" panose="02020603050405020304" pitchFamily="18" charset="0"/>
            </a:rPr>
            <a:t>nd</a:t>
          </a:r>
          <a:r>
            <a:rPr lang="en-US" dirty="0">
              <a:latin typeface="Times New Roman" panose="02020603050405020304" pitchFamily="18" charset="0"/>
            </a:rPr>
            <a:t> installment</a:t>
          </a:r>
        </a:p>
      </dgm:t>
    </dgm:pt>
    <dgm:pt modelId="{9CC45E7B-657C-4D06-A323-91AE7AF549F5}" type="parTrans" cxnId="{3CEDC5CC-242F-460A-AD82-38B761C4CA26}">
      <dgm:prSet/>
      <dgm:spPr/>
      <dgm:t>
        <a:bodyPr/>
        <a:lstStyle/>
        <a:p>
          <a:endParaRPr lang="en-US"/>
        </a:p>
      </dgm:t>
    </dgm:pt>
    <dgm:pt modelId="{1314C5C9-49D7-470E-8190-6093AF9711BA}" type="sibTrans" cxnId="{3CEDC5CC-242F-460A-AD82-38B761C4CA26}">
      <dgm:prSet/>
      <dgm:spPr/>
      <dgm:t>
        <a:bodyPr/>
        <a:lstStyle/>
        <a:p>
          <a:endParaRPr lang="en-US"/>
        </a:p>
      </dgm:t>
    </dgm:pt>
    <dgm:pt modelId="{0B8730BD-AA70-4E3F-BB92-07D908DE16DA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</a:rPr>
            <a:t>Harvest – 3</a:t>
          </a:r>
          <a:r>
            <a:rPr lang="en-US" baseline="30000" dirty="0">
              <a:latin typeface="Times New Roman" panose="02020603050405020304" pitchFamily="18" charset="0"/>
            </a:rPr>
            <a:t>rd</a:t>
          </a:r>
          <a:r>
            <a:rPr lang="en-US" dirty="0">
              <a:latin typeface="Times New Roman" panose="02020603050405020304" pitchFamily="18" charset="0"/>
            </a:rPr>
            <a:t> installment</a:t>
          </a:r>
        </a:p>
      </dgm:t>
    </dgm:pt>
    <dgm:pt modelId="{BC02CF09-1D20-4312-A80E-A9AAC67C45DB}" type="parTrans" cxnId="{DE727749-6BFD-40E7-9126-0859151C09A4}">
      <dgm:prSet/>
      <dgm:spPr/>
      <dgm:t>
        <a:bodyPr/>
        <a:lstStyle/>
        <a:p>
          <a:endParaRPr lang="en-US"/>
        </a:p>
      </dgm:t>
    </dgm:pt>
    <dgm:pt modelId="{285EE846-D46D-46A3-B17E-D926734470B0}" type="sibTrans" cxnId="{DE727749-6BFD-40E7-9126-0859151C09A4}">
      <dgm:prSet/>
      <dgm:spPr/>
      <dgm:t>
        <a:bodyPr/>
        <a:lstStyle/>
        <a:p>
          <a:endParaRPr lang="en-US"/>
        </a:p>
      </dgm:t>
    </dgm:pt>
    <dgm:pt modelId="{8006B881-3C71-4553-825E-4ABC0EEC6FC6}" type="pres">
      <dgm:prSet presAssocID="{9F1ADEA1-051B-46A0-9BF3-A57492027DB4}" presName="Name0" presStyleCnt="0">
        <dgm:presLayoutVars>
          <dgm:dir/>
          <dgm:animLvl val="lvl"/>
          <dgm:resizeHandles val="exact"/>
        </dgm:presLayoutVars>
      </dgm:prSet>
      <dgm:spPr/>
    </dgm:pt>
    <dgm:pt modelId="{E0849D32-4D33-435C-A69B-FD8A9B63BD93}" type="pres">
      <dgm:prSet presAssocID="{80AD1534-BA46-4B30-96A6-7D73E7C3DCE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62F7FCF-1878-4626-B72B-DEAD7E3C90E7}" type="pres">
      <dgm:prSet presAssocID="{5BF0B987-A24E-4BB6-9683-7480301916A9}" presName="parTxOnlySpace" presStyleCnt="0"/>
      <dgm:spPr/>
    </dgm:pt>
    <dgm:pt modelId="{26FFC52E-651D-49DC-8A1E-0EE22848156C}" type="pres">
      <dgm:prSet presAssocID="{347F00BE-B2C5-4D2A-A915-8E01938681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B6F13BA-F894-40A2-B6EE-069C849B55CE}" type="pres">
      <dgm:prSet presAssocID="{1314C5C9-49D7-470E-8190-6093AF9711BA}" presName="parTxOnlySpace" presStyleCnt="0"/>
      <dgm:spPr/>
    </dgm:pt>
    <dgm:pt modelId="{E238744F-F27E-4F47-B49F-A110394F5849}" type="pres">
      <dgm:prSet presAssocID="{0B8730BD-AA70-4E3F-BB92-07D908DE16D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148040D-3223-4F96-B642-D904C4376651}" type="presOf" srcId="{347F00BE-B2C5-4D2A-A915-8E0193868120}" destId="{26FFC52E-651D-49DC-8A1E-0EE22848156C}" srcOrd="0" destOrd="0" presId="urn:microsoft.com/office/officeart/2005/8/layout/chevron1"/>
    <dgm:cxn modelId="{DE727749-6BFD-40E7-9126-0859151C09A4}" srcId="{9F1ADEA1-051B-46A0-9BF3-A57492027DB4}" destId="{0B8730BD-AA70-4E3F-BB92-07D908DE16DA}" srcOrd="2" destOrd="0" parTransId="{BC02CF09-1D20-4312-A80E-A9AAC67C45DB}" sibTransId="{285EE846-D46D-46A3-B17E-D926734470B0}"/>
    <dgm:cxn modelId="{35542073-EF94-4FA9-BFE7-888853E69AFB}" srcId="{9F1ADEA1-051B-46A0-9BF3-A57492027DB4}" destId="{80AD1534-BA46-4B30-96A6-7D73E7C3DCE2}" srcOrd="0" destOrd="0" parTransId="{6A8E5339-3479-46B1-92B2-8C1C8B9AD67F}" sibTransId="{5BF0B987-A24E-4BB6-9683-7480301916A9}"/>
    <dgm:cxn modelId="{5D02E659-F5E5-4FC3-8309-314C14650348}" type="presOf" srcId="{80AD1534-BA46-4B30-96A6-7D73E7C3DCE2}" destId="{E0849D32-4D33-435C-A69B-FD8A9B63BD93}" srcOrd="0" destOrd="0" presId="urn:microsoft.com/office/officeart/2005/8/layout/chevron1"/>
    <dgm:cxn modelId="{26C65B8B-6B3B-4C55-A8B9-F1DDA0A435D6}" type="presOf" srcId="{0B8730BD-AA70-4E3F-BB92-07D908DE16DA}" destId="{E238744F-F27E-4F47-B49F-A110394F5849}" srcOrd="0" destOrd="0" presId="urn:microsoft.com/office/officeart/2005/8/layout/chevron1"/>
    <dgm:cxn modelId="{3CEDC5CC-242F-460A-AD82-38B761C4CA26}" srcId="{9F1ADEA1-051B-46A0-9BF3-A57492027DB4}" destId="{347F00BE-B2C5-4D2A-A915-8E0193868120}" srcOrd="1" destOrd="0" parTransId="{9CC45E7B-657C-4D06-A323-91AE7AF549F5}" sibTransId="{1314C5C9-49D7-470E-8190-6093AF9711BA}"/>
    <dgm:cxn modelId="{5F0B6DDB-7D0E-4746-A699-047D9D95CD68}" type="presOf" srcId="{9F1ADEA1-051B-46A0-9BF3-A57492027DB4}" destId="{8006B881-3C71-4553-825E-4ABC0EEC6FC6}" srcOrd="0" destOrd="0" presId="urn:microsoft.com/office/officeart/2005/8/layout/chevron1"/>
    <dgm:cxn modelId="{BF30596E-7F46-4043-90F4-A1878638FF87}" type="presParOf" srcId="{8006B881-3C71-4553-825E-4ABC0EEC6FC6}" destId="{E0849D32-4D33-435C-A69B-FD8A9B63BD93}" srcOrd="0" destOrd="0" presId="urn:microsoft.com/office/officeart/2005/8/layout/chevron1"/>
    <dgm:cxn modelId="{D2629C02-F7DC-45B6-8389-CCE992E79E7B}" type="presParOf" srcId="{8006B881-3C71-4553-825E-4ABC0EEC6FC6}" destId="{062F7FCF-1878-4626-B72B-DEAD7E3C90E7}" srcOrd="1" destOrd="0" presId="urn:microsoft.com/office/officeart/2005/8/layout/chevron1"/>
    <dgm:cxn modelId="{3EC975D4-078A-4612-83D7-9E9327DF7092}" type="presParOf" srcId="{8006B881-3C71-4553-825E-4ABC0EEC6FC6}" destId="{26FFC52E-651D-49DC-8A1E-0EE22848156C}" srcOrd="2" destOrd="0" presId="urn:microsoft.com/office/officeart/2005/8/layout/chevron1"/>
    <dgm:cxn modelId="{2A3808ED-A5FE-44B4-A989-4D549986A5CF}" type="presParOf" srcId="{8006B881-3C71-4553-825E-4ABC0EEC6FC6}" destId="{8B6F13BA-F894-40A2-B6EE-069C849B55CE}" srcOrd="3" destOrd="0" presId="urn:microsoft.com/office/officeart/2005/8/layout/chevron1"/>
    <dgm:cxn modelId="{87E230C6-8A3F-46B6-9991-424696094F91}" type="presParOf" srcId="{8006B881-3C71-4553-825E-4ABC0EEC6FC6}" destId="{E238744F-F27E-4F47-B49F-A110394F584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49D32-4D33-435C-A69B-FD8A9B63BD93}">
      <dsp:nvSpPr>
        <dsp:cNvPr id="0" name=""/>
        <dsp:cNvSpPr/>
      </dsp:nvSpPr>
      <dsp:spPr>
        <a:xfrm>
          <a:off x="2265" y="1295723"/>
          <a:ext cx="2760631" cy="1104252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 panose="02020603050405020304" pitchFamily="18" charset="0"/>
            </a:rPr>
            <a:t>Spring – 1</a:t>
          </a:r>
          <a:r>
            <a:rPr lang="en-US" sz="2600" kern="1200" baseline="30000" dirty="0">
              <a:latin typeface="Times New Roman" panose="02020603050405020304" pitchFamily="18" charset="0"/>
            </a:rPr>
            <a:t>st</a:t>
          </a:r>
          <a:r>
            <a:rPr lang="en-US" sz="2600" kern="1200" dirty="0">
              <a:latin typeface="Times New Roman" panose="02020603050405020304" pitchFamily="18" charset="0"/>
            </a:rPr>
            <a:t> installment</a:t>
          </a:r>
        </a:p>
      </dsp:txBody>
      <dsp:txXfrm>
        <a:off x="554391" y="1295723"/>
        <a:ext cx="1656379" cy="1104252"/>
      </dsp:txXfrm>
    </dsp:sp>
    <dsp:sp modelId="{26FFC52E-651D-49DC-8A1E-0EE22848156C}">
      <dsp:nvSpPr>
        <dsp:cNvPr id="0" name=""/>
        <dsp:cNvSpPr/>
      </dsp:nvSpPr>
      <dsp:spPr>
        <a:xfrm>
          <a:off x="2486834" y="1295723"/>
          <a:ext cx="2760631" cy="1104252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 panose="02020603050405020304" pitchFamily="18" charset="0"/>
            </a:rPr>
            <a:t>Summer – 2</a:t>
          </a:r>
          <a:r>
            <a:rPr lang="en-US" sz="2600" kern="1200" baseline="30000" dirty="0">
              <a:latin typeface="Times New Roman" panose="02020603050405020304" pitchFamily="18" charset="0"/>
            </a:rPr>
            <a:t>nd</a:t>
          </a:r>
          <a:r>
            <a:rPr lang="en-US" sz="2600" kern="1200" dirty="0">
              <a:latin typeface="Times New Roman" panose="02020603050405020304" pitchFamily="18" charset="0"/>
            </a:rPr>
            <a:t> installment</a:t>
          </a:r>
        </a:p>
      </dsp:txBody>
      <dsp:txXfrm>
        <a:off x="3038960" y="1295723"/>
        <a:ext cx="1656379" cy="1104252"/>
      </dsp:txXfrm>
    </dsp:sp>
    <dsp:sp modelId="{E238744F-F27E-4F47-B49F-A110394F5849}">
      <dsp:nvSpPr>
        <dsp:cNvPr id="0" name=""/>
        <dsp:cNvSpPr/>
      </dsp:nvSpPr>
      <dsp:spPr>
        <a:xfrm>
          <a:off x="4971402" y="1295723"/>
          <a:ext cx="2760631" cy="1104252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 panose="02020603050405020304" pitchFamily="18" charset="0"/>
            </a:rPr>
            <a:t>Harvest – 3</a:t>
          </a:r>
          <a:r>
            <a:rPr lang="en-US" sz="2600" kern="1200" baseline="30000" dirty="0">
              <a:latin typeface="Times New Roman" panose="02020603050405020304" pitchFamily="18" charset="0"/>
            </a:rPr>
            <a:t>rd</a:t>
          </a:r>
          <a:r>
            <a:rPr lang="en-US" sz="2600" kern="1200" dirty="0">
              <a:latin typeface="Times New Roman" panose="02020603050405020304" pitchFamily="18" charset="0"/>
            </a:rPr>
            <a:t> installment</a:t>
          </a:r>
        </a:p>
      </dsp:txBody>
      <dsp:txXfrm>
        <a:off x="5523528" y="1295723"/>
        <a:ext cx="1656379" cy="1104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9FBC5-F708-40AF-A770-4F9F17F942F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9E9EE-91E4-4B11-BBC9-53883108A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6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29494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6BB9884-A976-4A53-9143-6E33CCACD49A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ED2B708-5006-43CF-BA3F-FDAB0D53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8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6BB9884-A976-4A53-9143-6E33CCACD49A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ED2B708-5006-43CF-BA3F-FDAB0D53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6BB9884-A976-4A53-9143-6E33CCACD49A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ED2B708-5006-43CF-BA3F-FDAB0D53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6BB9884-A976-4A53-9143-6E33CCACD49A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ED2B708-5006-43CF-BA3F-FDAB0D53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8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8348"/>
            <a:ext cx="7170771" cy="1966642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044716"/>
            <a:ext cx="717077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6BB9884-A976-4A53-9143-6E33CCACD49A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ED2B708-5006-43CF-BA3F-FDAB0D53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0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6BB9884-A976-4A53-9143-6E33CCACD49A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ED2B708-5006-43CF-BA3F-FDAB0D53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6BB9884-A976-4A53-9143-6E33CCACD49A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ED2B708-5006-43CF-BA3F-FDAB0D53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0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6BB9884-A976-4A53-9143-6E33CCACD49A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ED2B708-5006-43CF-BA3F-FDAB0D53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0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6BB9884-A976-4A53-9143-6E33CCACD49A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ED2B708-5006-43CF-BA3F-FDAB0D53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6BB9884-A976-4A53-9143-6E33CCACD49A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ED2B708-5006-43CF-BA3F-FDAB0D53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3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6BB9884-A976-4A53-9143-6E33CCACD49A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ED2B708-5006-43CF-BA3F-FDAB0D53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A6BB9884-A976-4A53-9143-6E33CCACD49A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ED2B708-5006-43CF-BA3F-FDAB0D53C6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24319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721477"/>
            <a:ext cx="12192000" cy="121595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Nebraska_N_RGB.png">
            <a:extLst>
              <a:ext uri="{FF2B5EF4-FFF2-40B4-BE49-F238E27FC236}">
                <a16:creationId xmlns:a16="http://schemas.microsoft.com/office/drawing/2014/main" id="{748A60F1-7414-45E8-A3F4-90A294A95CD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218" y="6130950"/>
            <a:ext cx="483564" cy="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jansen4@unl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a.nebraska.gov/promotion/hay/" TargetMode="External"/><Relationship Id="rId2" Type="http://schemas.openxmlformats.org/officeDocument/2006/relationships/hyperlink" Target="https://www.ams.usda.gov/market-news/hay-repor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ms.usda.gov/market-news/hay-report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gecon.unl.edu/realestat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agecon.unl.edu/landmanagement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jjansen4@unl.edu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09958-B891-4335-8FE8-96CFBF198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399"/>
            <a:ext cx="9144000" cy="1766404"/>
          </a:xfrm>
        </p:spPr>
        <p:txBody>
          <a:bodyPr>
            <a:normAutofit/>
          </a:bodyPr>
          <a:lstStyle/>
          <a:p>
            <a:r>
              <a:rPr lang="en-US" sz="4800" b="1" dirty="0"/>
              <a:t>Flexible Grazing Land Leases </a:t>
            </a:r>
            <a:br>
              <a:rPr lang="en-US" sz="4800" b="1" dirty="0"/>
            </a:br>
            <a:r>
              <a:rPr lang="en-US" sz="4800" b="1" dirty="0"/>
              <a:t>and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7C5C2-CD11-467D-AAD4-7BFAC4024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5423" y="3361038"/>
            <a:ext cx="4701153" cy="195319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/>
              <a:t>Jim Jansen</a:t>
            </a:r>
          </a:p>
          <a:p>
            <a:r>
              <a:rPr lang="en-US" sz="3600" dirty="0"/>
              <a:t>Extension Economist</a:t>
            </a:r>
          </a:p>
          <a:p>
            <a:r>
              <a:rPr lang="en-US" sz="3600" dirty="0">
                <a:hlinkClick r:id="rId2"/>
              </a:rPr>
              <a:t>jjansen4@unl.edu</a:t>
            </a:r>
            <a:endParaRPr lang="en-US" sz="3600" dirty="0"/>
          </a:p>
          <a:p>
            <a:r>
              <a:rPr lang="en-US" sz="3600" dirty="0"/>
              <a:t>402-261-7572</a:t>
            </a:r>
          </a:p>
        </p:txBody>
      </p:sp>
    </p:spTree>
    <p:extLst>
      <p:ext uri="{BB962C8B-B14F-4D97-AF65-F5344CB8AC3E}">
        <p14:creationId xmlns:p14="http://schemas.microsoft.com/office/powerpoint/2010/main" val="304871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928"/>
            <a:ext cx="10515600" cy="760386"/>
          </a:xfrm>
        </p:spPr>
        <p:txBody>
          <a:bodyPr>
            <a:noAutofit/>
          </a:bodyPr>
          <a:lstStyle/>
          <a:p>
            <a:r>
              <a:rPr lang="en-US" sz="3600" dirty="0"/>
              <a:t>Hayland </a:t>
            </a:r>
            <a:br>
              <a:rPr lang="en-US" sz="3600" dirty="0"/>
            </a:br>
            <a:r>
              <a:rPr lang="en-US" sz="3600" dirty="0"/>
              <a:t>Average Value – Feb. 1, 2018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0783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270832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$1,265/ac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043777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$765/ac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4545551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$1,365/ac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397894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$1,980/ac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281838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$3,155/ac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05514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$2,990/ac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497337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$2,615/ac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0383" y="4982069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$2,060/ac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3159" y="480970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$1,710/ac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-6%</a:t>
            </a:r>
          </a:p>
        </p:txBody>
      </p:sp>
    </p:spTree>
    <p:extLst>
      <p:ext uri="{BB962C8B-B14F-4D97-AF65-F5344CB8AC3E}">
        <p14:creationId xmlns:p14="http://schemas.microsoft.com/office/powerpoint/2010/main" val="364185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F67-DDAA-4AB8-B7FC-A7A34BCCE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8348"/>
            <a:ext cx="8745747" cy="1966642"/>
          </a:xfrm>
        </p:spPr>
        <p:txBody>
          <a:bodyPr/>
          <a:lstStyle/>
          <a:p>
            <a:r>
              <a:rPr lang="en-US" dirty="0"/>
              <a:t>Nebraska Farm Real Estate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9D59B-ACFC-444A-84F7-D802D80F8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44716"/>
            <a:ext cx="7170771" cy="1500187"/>
          </a:xfrm>
        </p:spPr>
        <p:txBody>
          <a:bodyPr>
            <a:normAutofit/>
          </a:bodyPr>
          <a:lstStyle/>
          <a:p>
            <a:r>
              <a:rPr lang="en-US" sz="4000" dirty="0"/>
              <a:t>Pasture and Cow-Calf Pair </a:t>
            </a:r>
          </a:p>
          <a:p>
            <a:r>
              <a:rPr lang="en-US" sz="4000" dirty="0"/>
              <a:t>Rental Rates</a:t>
            </a:r>
          </a:p>
        </p:txBody>
      </p:sp>
    </p:spTree>
    <p:extLst>
      <p:ext uri="{BB962C8B-B14F-4D97-AF65-F5344CB8AC3E}">
        <p14:creationId xmlns:p14="http://schemas.microsoft.com/office/powerpoint/2010/main" val="2077254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40" y="928185"/>
            <a:ext cx="7886700" cy="760386"/>
          </a:xfrm>
        </p:spPr>
        <p:txBody>
          <a:bodyPr>
            <a:noAutofit/>
          </a:bodyPr>
          <a:lstStyle/>
          <a:p>
            <a:r>
              <a:rPr lang="en-US" sz="3200" dirty="0"/>
              <a:t>Pasture per Acre</a:t>
            </a:r>
            <a:br>
              <a:rPr lang="en-US" sz="3200" dirty="0"/>
            </a:br>
            <a:r>
              <a:rPr lang="en-US" sz="3200" dirty="0"/>
              <a:t>Average Rental Rates – 2018 Season</a:t>
            </a:r>
            <a:br>
              <a:rPr lang="en-US" sz="3200" dirty="0"/>
            </a:br>
            <a:r>
              <a:rPr lang="en-US" sz="3200" dirty="0"/>
              <a:t>(Nebraska Farm Real Estate Survey)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2495" y="223631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288863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$26/ac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224090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4725864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$21/ac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415925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$33/ac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2998701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$61/ac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23545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$49/ac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515368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$47/ac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9011" y="5122500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$36/ac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2525703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740423"/>
            <a:ext cx="7886700" cy="760386"/>
          </a:xfrm>
        </p:spPr>
        <p:txBody>
          <a:bodyPr>
            <a:noAutofit/>
          </a:bodyPr>
          <a:lstStyle/>
          <a:p>
            <a:r>
              <a:rPr lang="en-US" sz="2800" dirty="0"/>
              <a:t>Pasture per Acre</a:t>
            </a:r>
            <a:br>
              <a:rPr lang="en-US" sz="2800" dirty="0"/>
            </a:br>
            <a:r>
              <a:rPr lang="en-US" sz="2800" dirty="0"/>
              <a:t>Rental Rate Ranges – 2018 Season</a:t>
            </a:r>
            <a:br>
              <a:rPr lang="en-US" sz="2800" dirty="0"/>
            </a:br>
            <a:r>
              <a:rPr lang="en-US" sz="2800" dirty="0"/>
              <a:t>(Nebraska Farm Real Estate Survey)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17354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2660" y="2241627"/>
            <a:ext cx="1388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$37/ac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$26/ac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$15/ac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1836" y="2639832"/>
            <a:ext cx="13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$19/ac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$10/ac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$7/ac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2" y="4177466"/>
            <a:ext cx="1334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$28/ac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$21/ac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$17/ac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3574997"/>
            <a:ext cx="1325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$47/ac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$33/ac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$29/ac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7348" y="2351688"/>
            <a:ext cx="1308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$82/ac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$61/ac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$48/ac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1" y="3552585"/>
            <a:ext cx="1437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$74/ac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$49/ac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$38/ac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56023" y="4594023"/>
            <a:ext cx="1565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Region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Grade (H)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(A)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Grade (L)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613092" y="5243313"/>
            <a:ext cx="1558852" cy="1118696"/>
          </a:xfrm>
          <a:prstGeom prst="wedgeRoundRectCallout">
            <a:avLst>
              <a:gd name="adj1" fmla="val -3005"/>
              <a:gd name="adj2" fmla="val -7052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$45/ac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$36/ac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$23/ac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7553542" y="5254684"/>
            <a:ext cx="1671141" cy="1118696"/>
          </a:xfrm>
          <a:prstGeom prst="wedgeRoundRectCallout">
            <a:avLst>
              <a:gd name="adj1" fmla="val 3896"/>
              <a:gd name="adj2" fmla="val -6651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 $66/ac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$47/ac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$38/ac</a:t>
            </a:r>
          </a:p>
        </p:txBody>
      </p:sp>
    </p:spTree>
    <p:extLst>
      <p:ext uri="{BB962C8B-B14F-4D97-AF65-F5344CB8AC3E}">
        <p14:creationId xmlns:p14="http://schemas.microsoft.com/office/powerpoint/2010/main" val="136392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059" y="1664772"/>
            <a:ext cx="8820422" cy="447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415" y="701357"/>
            <a:ext cx="7886700" cy="760386"/>
          </a:xfrm>
        </p:spPr>
        <p:txBody>
          <a:bodyPr>
            <a:noAutofit/>
          </a:bodyPr>
          <a:lstStyle/>
          <a:p>
            <a:r>
              <a:rPr lang="en-US" sz="2400" dirty="0"/>
              <a:t>Pasture per Acre</a:t>
            </a:r>
            <a:br>
              <a:rPr lang="en-US" sz="2400" dirty="0"/>
            </a:br>
            <a:r>
              <a:rPr lang="en-US" sz="2400" dirty="0"/>
              <a:t>Rental Rates – 2017 Season</a:t>
            </a:r>
            <a:br>
              <a:rPr lang="en-US" sz="2400" dirty="0"/>
            </a:br>
            <a:r>
              <a:rPr lang="en-US" sz="2400" dirty="0"/>
              <a:t>(USDA-NASS Survey – Sept. 8, 2017)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2D92C-723F-4FFF-89A3-C08A61FDD18A}"/>
              </a:ext>
            </a:extLst>
          </p:cNvPr>
          <p:cNvSpPr txBox="1"/>
          <p:nvPr/>
        </p:nvSpPr>
        <p:spPr>
          <a:xfrm>
            <a:off x="841415" y="6228047"/>
            <a:ext cx="1043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Website: </a:t>
            </a:r>
            <a:r>
              <a:rPr lang="en-US" dirty="0"/>
              <a:t>https://www.nass.usda.gov/Statistics_by_State/Nebraska/Publications/County_Estimates/index.php</a:t>
            </a:r>
          </a:p>
        </p:txBody>
      </p:sp>
    </p:spTree>
    <p:extLst>
      <p:ext uri="{BB962C8B-B14F-4D97-AF65-F5344CB8AC3E}">
        <p14:creationId xmlns:p14="http://schemas.microsoft.com/office/powerpoint/2010/main" val="385316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5" y="925511"/>
            <a:ext cx="7886700" cy="76038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Cow-Calf Pairs 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Average </a:t>
            </a:r>
            <a:r>
              <a:rPr lang="en-US" sz="3200" dirty="0"/>
              <a:t>Rental Rates – 2018 Monthly</a:t>
            </a:r>
            <a:br>
              <a:rPr lang="en-US" sz="3200" dirty="0"/>
            </a:br>
            <a:r>
              <a:rPr lang="en-US" sz="3200" dirty="0"/>
              <a:t>(Nebraska Farm Real Estate Survey)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129803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2782120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$58.95/pair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11757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$35.65/pair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4619349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$49.50/pair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4052740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$52.30/pair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2892186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$52.55/pair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12894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$48.25/pair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498098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$47.05/pair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0383" y="5008536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$46.45/pair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</p:spTree>
    <p:extLst>
      <p:ext uri="{BB962C8B-B14F-4D97-AF65-F5344CB8AC3E}">
        <p14:creationId xmlns:p14="http://schemas.microsoft.com/office/powerpoint/2010/main" val="2470495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0" y="765136"/>
            <a:ext cx="7886700" cy="76038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Cow-Calf Pairs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/>
              <a:t>Rental Rate Ranges – 2018 Monthly</a:t>
            </a:r>
            <a:br>
              <a:rPr lang="en-US" sz="2800" dirty="0"/>
            </a:br>
            <a:r>
              <a:rPr lang="en-US" sz="2800" dirty="0"/>
              <a:t>(Nebraska Farm Real Estate Survey)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175450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2660" y="2236823"/>
            <a:ext cx="1446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$71.40/pair A: $58.95/pair L: $47.10/pair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1835" y="2635028"/>
            <a:ext cx="1470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$47.55/pair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$35.65/pair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L: $29.25/pair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2" y="4172662"/>
            <a:ext cx="1473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$61.15/pair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$49.50/pair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L: $42.35/pair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9482" y="3570193"/>
            <a:ext cx="145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$65.00/pair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$52.30/pair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L: $42.30/pair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2865" y="2346884"/>
            <a:ext cx="1448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$64.30/pair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$52.55/pair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L: $43.55/pair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1" y="3547781"/>
            <a:ext cx="1480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$65.70/pair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$48.25/pair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L: $40.55/pair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56023" y="4589219"/>
            <a:ext cx="1565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Region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Grade (H)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(A)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Grade (L)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613092" y="5238509"/>
            <a:ext cx="1558852" cy="1118696"/>
          </a:xfrm>
          <a:prstGeom prst="wedgeRoundRectCallout">
            <a:avLst>
              <a:gd name="adj1" fmla="val -3005"/>
              <a:gd name="adj2" fmla="val -7052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$59.70/pair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$46.45/pair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L: $39.25/pair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7553542" y="5249880"/>
            <a:ext cx="1671141" cy="1118696"/>
          </a:xfrm>
          <a:prstGeom prst="wedgeRoundRectCallout">
            <a:avLst>
              <a:gd name="adj1" fmla="val 3896"/>
              <a:gd name="adj2" fmla="val -6651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$57.35/pair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$47.05/pair</a:t>
            </a:r>
          </a:p>
          <a:p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L: $39.55/pair</a:t>
            </a:r>
          </a:p>
        </p:txBody>
      </p:sp>
    </p:spTree>
    <p:extLst>
      <p:ext uri="{BB962C8B-B14F-4D97-AF65-F5344CB8AC3E}">
        <p14:creationId xmlns:p14="http://schemas.microsoft.com/office/powerpoint/2010/main" val="3015997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F67-DDAA-4AB8-B7FC-A7A34BCCE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8348"/>
            <a:ext cx="8745747" cy="1966642"/>
          </a:xfrm>
        </p:spPr>
        <p:txBody>
          <a:bodyPr/>
          <a:lstStyle/>
          <a:p>
            <a:r>
              <a:rPr lang="en-US" dirty="0"/>
              <a:t>Nebraska Farm Real Estate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9D59B-ACFC-444A-84F7-D802D80F8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44716"/>
            <a:ext cx="7170771" cy="1500187"/>
          </a:xfrm>
        </p:spPr>
        <p:txBody>
          <a:bodyPr>
            <a:normAutofit/>
          </a:bodyPr>
          <a:lstStyle/>
          <a:p>
            <a:r>
              <a:rPr lang="en-US" sz="4000" dirty="0"/>
              <a:t>Setting Hayland Rental Rates</a:t>
            </a:r>
          </a:p>
        </p:txBody>
      </p:sp>
    </p:spTree>
    <p:extLst>
      <p:ext uri="{BB962C8B-B14F-4D97-AF65-F5344CB8AC3E}">
        <p14:creationId xmlns:p14="http://schemas.microsoft.com/office/powerpoint/2010/main" val="2580354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59689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Nebraska Alfalfa Hay Yields – Tons/Acre - 2017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E3FCE-4F80-4312-9EC7-18D18AC4F4AE}"/>
              </a:ext>
            </a:extLst>
          </p:cNvPr>
          <p:cNvSpPr txBox="1"/>
          <p:nvPr/>
        </p:nvSpPr>
        <p:spPr>
          <a:xfrm>
            <a:off x="838200" y="6308207"/>
            <a:ext cx="1043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Website: </a:t>
            </a:r>
            <a:r>
              <a:rPr lang="en-US" dirty="0"/>
              <a:t>https://www.nass.usda.gov/Statistics_by_State/Nebraska/Publications/County_Estimates/index.php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D9DEC-2A71-401F-9559-9AE318147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803" y="1190625"/>
            <a:ext cx="901639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35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596898"/>
          </a:xfrm>
        </p:spPr>
        <p:txBody>
          <a:bodyPr>
            <a:noAutofit/>
          </a:bodyPr>
          <a:lstStyle/>
          <a:p>
            <a:r>
              <a:rPr lang="en-US" sz="3200" dirty="0"/>
              <a:t>Nebraska Hay (Excluding Alfalfa) Yields – Tons/Acre - 2017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E3FCE-4F80-4312-9EC7-18D18AC4F4AE}"/>
              </a:ext>
            </a:extLst>
          </p:cNvPr>
          <p:cNvSpPr txBox="1"/>
          <p:nvPr/>
        </p:nvSpPr>
        <p:spPr>
          <a:xfrm>
            <a:off x="838200" y="6308207"/>
            <a:ext cx="1043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Website: </a:t>
            </a:r>
            <a:r>
              <a:rPr lang="en-US" dirty="0"/>
              <a:t>https://www.nass.usda.gov/Statistics_by_State/Nebraska/Publications/County_Estimates/index.php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A3497-362C-4598-AD2D-DD7DD5C86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010" y="1120516"/>
            <a:ext cx="905778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6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F67-DDAA-4AB8-B7FC-A7A34BCCE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8348"/>
            <a:ext cx="8745747" cy="1966642"/>
          </a:xfrm>
        </p:spPr>
        <p:txBody>
          <a:bodyPr/>
          <a:lstStyle/>
          <a:p>
            <a:r>
              <a:rPr lang="en-US" dirty="0"/>
              <a:t>Nebraska Farm Real Estate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9D59B-ACFC-444A-84F7-D802D80F8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Value of Nebraska Land</a:t>
            </a:r>
          </a:p>
        </p:txBody>
      </p:sp>
    </p:spTree>
    <p:extLst>
      <p:ext uri="{BB962C8B-B14F-4D97-AF65-F5344CB8AC3E}">
        <p14:creationId xmlns:p14="http://schemas.microsoft.com/office/powerpoint/2010/main" val="4049159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 Market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125"/>
            <a:ext cx="10515600" cy="4351338"/>
          </a:xfrm>
        </p:spPr>
        <p:txBody>
          <a:bodyPr/>
          <a:lstStyle/>
          <a:p>
            <a:r>
              <a:rPr lang="en-US" dirty="0"/>
              <a:t>USDA weekly hay reports</a:t>
            </a:r>
          </a:p>
          <a:p>
            <a:pPr lvl="1"/>
            <a:r>
              <a:rPr lang="en-US" dirty="0">
                <a:hlinkClick r:id="rId2"/>
              </a:rPr>
              <a:t>https://www.ams.usda.gov/market-news/hay-reports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Nebraska Hay &amp; Forage Hotline </a:t>
            </a:r>
          </a:p>
          <a:p>
            <a:pPr lvl="1"/>
            <a:r>
              <a:rPr lang="en-US" dirty="0"/>
              <a:t>Connects buyers with sellers of hay and other forages</a:t>
            </a:r>
          </a:p>
          <a:p>
            <a:pPr lvl="1"/>
            <a:r>
              <a:rPr lang="en-US" dirty="0">
                <a:hlinkClick r:id="rId3"/>
              </a:rPr>
              <a:t>http://www.nda.nebraska.gov/promotion/hay/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2"/>
          <a:stretch/>
        </p:blipFill>
        <p:spPr>
          <a:xfrm>
            <a:off x="4199931" y="4353999"/>
            <a:ext cx="3792139" cy="21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86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 Market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525"/>
            <a:ext cx="10515600" cy="4351338"/>
          </a:xfrm>
        </p:spPr>
        <p:txBody>
          <a:bodyPr/>
          <a:lstStyle/>
          <a:p>
            <a:r>
              <a:rPr lang="en-US" dirty="0"/>
              <a:t>USDA weekly hay reports</a:t>
            </a:r>
          </a:p>
          <a:p>
            <a:pPr lvl="1"/>
            <a:r>
              <a:rPr lang="en-US" dirty="0">
                <a:hlinkClick r:id="rId2"/>
              </a:rPr>
              <a:t>https://www.ams.usda.gov/market-news/hay-reports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F8226-F6B5-4710-BA6A-910FE3129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0" y="2444748"/>
            <a:ext cx="5067300" cy="40481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BC9F71-A3F5-49EA-BF15-FDC52CDE3C0D}"/>
              </a:ext>
            </a:extLst>
          </p:cNvPr>
          <p:cNvSpPr/>
          <p:nvPr/>
        </p:nvSpPr>
        <p:spPr>
          <a:xfrm>
            <a:off x="3562350" y="5591175"/>
            <a:ext cx="4552950" cy="1666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2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&amp; Testing Hay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2650" y="4686300"/>
            <a:ext cx="7886700" cy="1490662"/>
          </a:xfrm>
        </p:spPr>
        <p:txBody>
          <a:bodyPr/>
          <a:lstStyle/>
          <a:p>
            <a:r>
              <a:rPr lang="en-US" dirty="0"/>
              <a:t>Hay probe available at local Extension Office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789113"/>
            <a:ext cx="7823481" cy="256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54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 Lease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Lease type: crop share 50:50.</a:t>
            </a:r>
          </a:p>
          <a:p>
            <a:pPr marL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Hay produced in tons per acre: 2.5 tons.</a:t>
            </a:r>
          </a:p>
          <a:p>
            <a:pPr marL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Estimated value of high quality grass hay: $100 per ton. </a:t>
            </a:r>
          </a:p>
          <a:p>
            <a:pPr marL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Other major expenses: $30 per acre in fertilizer (20N).</a:t>
            </a:r>
          </a:p>
          <a:p>
            <a:pPr marL="0"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/>
              <a:t>Landlords share: 1.25 tons, $15 per acre in fertilizer expense</a:t>
            </a:r>
          </a:p>
          <a:p>
            <a:r>
              <a:rPr lang="en-US" dirty="0"/>
              <a:t>Tenants share 1.25 tons, $15 per acre in fertilizer expense</a:t>
            </a:r>
          </a:p>
          <a:p>
            <a:pPr marL="0"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Hay Lease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515" y="2238375"/>
            <a:ext cx="8562970" cy="4254498"/>
          </a:xfrm>
        </p:spPr>
        <p:txBody>
          <a:bodyPr numCol="2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600" b="1" u="sng" dirty="0">
                <a:latin typeface="Calibri" panose="020F0502020204030204" pitchFamily="34" charset="0"/>
                <a:ea typeface="Calibri" panose="020F0502020204030204" pitchFamily="34" charset="0"/>
              </a:rPr>
              <a:t>50:50 Crop Share</a:t>
            </a:r>
          </a:p>
          <a:p>
            <a:pPr marL="0" algn="ctr">
              <a:spcBef>
                <a:spcPts val="0"/>
              </a:spcBef>
            </a:pPr>
            <a:endParaRPr lang="en-US" sz="26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1.25 tons of hay per acre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u="sng" dirty="0">
                <a:latin typeface="Calibri" panose="020F0502020204030204" pitchFamily="34" charset="0"/>
                <a:ea typeface="Calibri" panose="020F0502020204030204" pitchFamily="34" charset="0"/>
              </a:rPr>
              <a:t>X $100 per ton		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$125 per acre in hay revenue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$125 per acre in hay revenue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u="sng" dirty="0">
                <a:latin typeface="Calibri" panose="020F0502020204030204" pitchFamily="34" charset="0"/>
                <a:ea typeface="Calibri" panose="020F0502020204030204" pitchFamily="34" charset="0"/>
              </a:rPr>
              <a:t>-$15 per acre in fertilizer exp.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$110 per acre in net in hay revenue per acre.</a:t>
            </a:r>
          </a:p>
          <a:p>
            <a:pPr marL="0">
              <a:spcBef>
                <a:spcPts val="0"/>
              </a:spcBef>
            </a:pPr>
            <a:endParaRPr lang="en-US" sz="26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u="sng" dirty="0">
                <a:latin typeface="Calibri" panose="020F0502020204030204" pitchFamily="34" charset="0"/>
                <a:ea typeface="Calibri" panose="020F0502020204030204" pitchFamily="34" charset="0"/>
              </a:rPr>
              <a:t>67:33 Crop Share</a:t>
            </a:r>
          </a:p>
          <a:p>
            <a:pPr marL="0" algn="ctr">
              <a:spcBef>
                <a:spcPts val="0"/>
              </a:spcBef>
            </a:pPr>
            <a:endParaRPr lang="en-US" sz="26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0.83 tons of hay per acre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u="sng" dirty="0">
                <a:latin typeface="Calibri" panose="020F0502020204030204" pitchFamily="34" charset="0"/>
                <a:ea typeface="Calibri" panose="020F0502020204030204" pitchFamily="34" charset="0"/>
              </a:rPr>
              <a:t>X $100 per ton		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</a:rPr>
              <a:t>$83 per acre in hay revenue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sz="2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215063" y="2347914"/>
            <a:ext cx="0" cy="430053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09826" y="1728788"/>
            <a:ext cx="7450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</a:rPr>
              <a:t>Landlords cash equivalent from crop share: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F67-DDAA-4AB8-B7FC-A7A34BCC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Grazing Land Leases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9D59B-ACFC-444A-84F7-D802D80F8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Cow-Calf Pair and Hayland Flexible Leases</a:t>
            </a:r>
          </a:p>
        </p:txBody>
      </p:sp>
    </p:spTree>
    <p:extLst>
      <p:ext uri="{BB962C8B-B14F-4D97-AF65-F5344CB8AC3E}">
        <p14:creationId xmlns:p14="http://schemas.microsoft.com/office/powerpoint/2010/main" val="3971926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96D7-12B2-455A-A366-F9B1A602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Principle:  Establishing the Base Rental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C02DD-F096-43D7-B54F-54D81BF8D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Methods for estimating the base rental rate:</a:t>
            </a:r>
          </a:p>
          <a:p>
            <a:pPr lvl="1"/>
            <a:r>
              <a:rPr lang="en-US" dirty="0"/>
              <a:t>Adjusting survey data ~ UNL or NASS regional rates</a:t>
            </a:r>
          </a:p>
          <a:p>
            <a:pPr lvl="1"/>
            <a:r>
              <a:rPr lang="en-US" dirty="0"/>
              <a:t>Cash equivalent from crop share</a:t>
            </a:r>
          </a:p>
          <a:p>
            <a:pPr lvl="1"/>
            <a:r>
              <a:rPr lang="en-US" dirty="0"/>
              <a:t>Return on investment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i="1" dirty="0"/>
              <a:t>What I am willing and able to accept and tenant is willing and able to pay?</a:t>
            </a:r>
          </a:p>
          <a:p>
            <a:pPr lvl="1"/>
            <a:r>
              <a:rPr lang="en-US" i="1" dirty="0"/>
              <a:t>Tenant: </a:t>
            </a:r>
            <a:r>
              <a:rPr lang="en-US" dirty="0"/>
              <a:t>What is the maximum I can pay?</a:t>
            </a:r>
          </a:p>
          <a:p>
            <a:pPr lvl="1"/>
            <a:r>
              <a:rPr lang="en-US" i="1" dirty="0"/>
              <a:t>Landlord: </a:t>
            </a:r>
            <a:r>
              <a:rPr lang="en-US" dirty="0"/>
              <a:t>What is the minimum I am willing to accept?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23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DDC9-6B4A-413D-9AA5-0C3EEF55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the Lease be Adjusted?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3CE29-F216-4AD9-AC0A-120B3607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largely be comparing expected farm performance against actual performance</a:t>
            </a:r>
          </a:p>
          <a:p>
            <a:pPr lvl="1"/>
            <a:r>
              <a:rPr lang="en-US" dirty="0"/>
              <a:t>If performance is better than expected, more rent is paid</a:t>
            </a:r>
          </a:p>
          <a:p>
            <a:pPr lvl="1"/>
            <a:r>
              <a:rPr lang="en-US" dirty="0"/>
              <a:t>If performance is less than expected, less rent is paid</a:t>
            </a:r>
          </a:p>
          <a:p>
            <a:endParaRPr lang="en-US" dirty="0"/>
          </a:p>
        </p:txBody>
      </p:sp>
      <p:pic>
        <p:nvPicPr>
          <p:cNvPr id="4" name="Picture 2" descr="https://encrypted-tbn1.gstatic.com/images?q=tbn:ANd9GcSvdf4ENHHZBJtRnZYHXo7VgtpsA8_d-k-iA12VlHUxSp2DTKVO">
            <a:extLst>
              <a:ext uri="{FF2B5EF4-FFF2-40B4-BE49-F238E27FC236}">
                <a16:creationId xmlns:a16="http://schemas.microsoft.com/office/drawing/2014/main" id="{B12718C7-148A-4829-B078-E6CE16639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832" y="4043016"/>
            <a:ext cx="3176336" cy="213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994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Leases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Flexible cash leases vary the rent paid for grazing land based upon the actual performance of the pasture, rangeland, or livestock.</a:t>
            </a:r>
          </a:p>
          <a:p>
            <a:r>
              <a:rPr lang="en-US" dirty="0"/>
              <a:t>The actual rent paid flexes with a predetermined range to more equitably divided the financial returns from the property.</a:t>
            </a:r>
          </a:p>
          <a:p>
            <a:pPr lvl="1"/>
            <a:r>
              <a:rPr lang="en-US" u="sng" dirty="0"/>
              <a:t>Higher</a:t>
            </a:r>
            <a:r>
              <a:rPr lang="en-US" dirty="0"/>
              <a:t> than expected performance results in a final rental rate higher than the agree upon base rate.</a:t>
            </a:r>
          </a:p>
          <a:p>
            <a:pPr lvl="1"/>
            <a:r>
              <a:rPr lang="en-US" u="sng" dirty="0"/>
              <a:t>Lower</a:t>
            </a:r>
            <a:r>
              <a:rPr lang="en-US" dirty="0"/>
              <a:t> than expected performance results in a final rental rate lower than the agree upon base rate.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65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Provisions for Flexible Leases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Animal Performance</a:t>
            </a:r>
          </a:p>
          <a:p>
            <a:pPr lvl="1"/>
            <a:r>
              <a:rPr lang="en-US" dirty="0"/>
              <a:t>Average Daily Gain</a:t>
            </a:r>
          </a:p>
          <a:p>
            <a:r>
              <a:rPr lang="en-US" dirty="0"/>
              <a:t>Economic Forces</a:t>
            </a:r>
          </a:p>
          <a:p>
            <a:pPr lvl="1"/>
            <a:r>
              <a:rPr lang="en-US" b="1" dirty="0"/>
              <a:t>Cattle Marketing Price</a:t>
            </a:r>
          </a:p>
          <a:p>
            <a:r>
              <a:rPr lang="en-US" dirty="0"/>
              <a:t>Grazing land Performance</a:t>
            </a:r>
          </a:p>
          <a:p>
            <a:pPr lvl="1"/>
            <a:r>
              <a:rPr lang="en-US" dirty="0"/>
              <a:t>Rainfall</a:t>
            </a:r>
          </a:p>
          <a:p>
            <a:pPr lvl="1"/>
            <a:r>
              <a:rPr lang="en-US" b="1" dirty="0"/>
              <a:t>Forage Height (Tonnage)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2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Nebraska Farm Real Estate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survey conducted since 1978 of Nebraska agricultural appraisers, professional farm managers, and bankers engaged in the land industry.	</a:t>
            </a:r>
          </a:p>
          <a:p>
            <a:pPr lvl="1"/>
            <a:r>
              <a:rPr lang="en-US" sz="2800" dirty="0"/>
              <a:t>Preliminary results for land values and rental rates published the second week of March.</a:t>
            </a:r>
          </a:p>
          <a:p>
            <a:pPr lvl="1"/>
            <a:r>
              <a:rPr lang="en-US" sz="2800" dirty="0"/>
              <a:t>Full report published the following June. </a:t>
            </a:r>
          </a:p>
          <a:p>
            <a:r>
              <a:rPr lang="en-US" dirty="0"/>
              <a:t>Nebraska Farm Real Estate website full access to these resources: </a:t>
            </a:r>
            <a:r>
              <a:rPr lang="en-US" dirty="0">
                <a:hlinkClick r:id="rId2"/>
              </a:rPr>
              <a:t>https://agecon.unl.edu/realestate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22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2457451" y="1968792"/>
            <a:ext cx="0" cy="3514725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flipH="1">
            <a:off x="2457453" y="5483512"/>
            <a:ext cx="6648451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2457457" y="3473740"/>
            <a:ext cx="5057775" cy="28574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Rent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457457" y="4369092"/>
            <a:ext cx="5057775" cy="285749"/>
          </a:xfrm>
          <a:prstGeom prst="rect">
            <a:avLst/>
          </a:prstGeom>
          <a:solidFill>
            <a:srgbClr val="FFFF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Rent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457457" y="2578392"/>
            <a:ext cx="5057775" cy="285749"/>
          </a:xfrm>
          <a:prstGeom prst="rect">
            <a:avLst/>
          </a:prstGeom>
          <a:solidFill>
            <a:srgbClr val="00B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Rent</a:t>
            </a:r>
          </a:p>
        </p:txBody>
      </p:sp>
      <p:sp>
        <p:nvSpPr>
          <p:cNvPr id="17" name="Right Brace 16"/>
          <p:cNvSpPr/>
          <p:nvPr/>
        </p:nvSpPr>
        <p:spPr bwMode="auto">
          <a:xfrm>
            <a:off x="7581906" y="2578393"/>
            <a:ext cx="962025" cy="2076449"/>
          </a:xfrm>
          <a:prstGeom prst="rightBrac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43931" y="3431947"/>
            <a:ext cx="132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 Range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37161" y="3451139"/>
            <a:ext cx="117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$275/pair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37160" y="2568010"/>
            <a:ext cx="117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$300/pair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37160" y="4328566"/>
            <a:ext cx="117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$250/pair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24156" y="4750094"/>
            <a:ext cx="479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Rent Falls Below $250 Pair?</a:t>
            </a:r>
          </a:p>
          <a:p>
            <a:pPr algn="ctr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Default Min Payment is Made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0805" y="1848718"/>
            <a:ext cx="479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Rent Rises Above $300/pair?</a:t>
            </a:r>
          </a:p>
          <a:p>
            <a:pPr algn="ctr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Default Max Payment is Made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Rental Rate Range</a:t>
            </a:r>
          </a:p>
        </p:txBody>
      </p:sp>
    </p:spTree>
    <p:extLst>
      <p:ext uri="{BB962C8B-B14F-4D97-AF65-F5344CB8AC3E}">
        <p14:creationId xmlns:p14="http://schemas.microsoft.com/office/powerpoint/2010/main" val="1481260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Flexible Pasture Lease on Feeder Cattle Price</a:t>
            </a:r>
            <a:br>
              <a:rPr lang="en-US" dirty="0"/>
            </a:br>
            <a:r>
              <a:rPr lang="en-US" dirty="0"/>
              <a:t>Price Moves Down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126568"/>
              </p:ext>
            </p:extLst>
          </p:nvPr>
        </p:nvGraphicFramePr>
        <p:xfrm>
          <a:off x="2152650" y="1929534"/>
          <a:ext cx="7886700" cy="2595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  <a:r>
                        <a:rPr lang="en-US" baseline="0" dirty="0"/>
                        <a:t> Pasture Rent ($/Pair)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$275.00/pair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Expected</a:t>
                      </a:r>
                      <a:r>
                        <a:rPr lang="en-US" b="1" baseline="0" dirty="0"/>
                        <a:t> Feeder Cattle Futures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$145.00/cwt.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Actual Feeder Cattle Futures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$135.85/cwt.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Percentage of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b="1" dirty="0"/>
                        <a:t>(135.85 – 145.00)</a:t>
                      </a:r>
                      <a:r>
                        <a:rPr lang="en-US" b="1" baseline="0" dirty="0"/>
                        <a:t> / 145.00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7% Change in Price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Drop</a:t>
                      </a:r>
                      <a:r>
                        <a:rPr lang="en-US" b="1" baseline="0" dirty="0"/>
                        <a:t> Pasture Rent by 7%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-$19.25/pair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Final 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$255.75/pair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794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Flexible Pasture Lease on Feeder Cattle Price</a:t>
            </a:r>
            <a:br>
              <a:rPr lang="en-US" dirty="0"/>
            </a:br>
            <a:r>
              <a:rPr lang="en-US" dirty="0"/>
              <a:t>Price Moves Up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604306"/>
              </p:ext>
            </p:extLst>
          </p:nvPr>
        </p:nvGraphicFramePr>
        <p:xfrm>
          <a:off x="2152650" y="2131060"/>
          <a:ext cx="7886700" cy="2595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Pasture Rent ($/Pair)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$275.00/pair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Feeder Cattle Futures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$145.00/cwt.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 Feeder Cattle Futures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$155.15/cwt.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(155.15 – 145.00)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145.00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 Change in Price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Pasture Rent by 7%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+$19.25/pair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 Rent ($/Pair)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$294.25/pair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384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D2CCC-1325-4097-B499-EB0005F3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When are Payments Made?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3992E-4239-4531-9AC1-C6DC96D30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tenant and landowner, you need to decide on when payments are made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D6CB3B-D137-4B1B-A99B-DE4B883AD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794721"/>
              </p:ext>
            </p:extLst>
          </p:nvPr>
        </p:nvGraphicFramePr>
        <p:xfrm>
          <a:off x="2228850" y="3162300"/>
          <a:ext cx="7734300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2C5383BA-367A-470C-9926-445D2FCB0482}"/>
              </a:ext>
            </a:extLst>
          </p:cNvPr>
          <p:cNvSpPr/>
          <p:nvPr/>
        </p:nvSpPr>
        <p:spPr bwMode="auto">
          <a:xfrm rot="5400000">
            <a:off x="5616467" y="503347"/>
            <a:ext cx="447675" cy="7222908"/>
          </a:xfrm>
          <a:prstGeom prst="leftBrac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B8702-CA7D-4DFA-9A16-CC6FC76BBE10}"/>
              </a:ext>
            </a:extLst>
          </p:cNvPr>
          <p:cNvSpPr txBox="1"/>
          <p:nvPr/>
        </p:nvSpPr>
        <p:spPr>
          <a:xfrm>
            <a:off x="3597166" y="2818746"/>
            <a:ext cx="448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</a:rPr>
              <a:t>Minimum Payment Due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</a:rPr>
              <a:t>One time or split it up over the season?</a:t>
            </a:r>
          </a:p>
        </p:txBody>
      </p:sp>
    </p:spTree>
    <p:extLst>
      <p:ext uri="{BB962C8B-B14F-4D97-AF65-F5344CB8AC3E}">
        <p14:creationId xmlns:p14="http://schemas.microsoft.com/office/powerpoint/2010/main" val="1187495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Flexible Hayland Lease on Native Grasses</a:t>
            </a:r>
            <a:br>
              <a:rPr lang="en-US" dirty="0"/>
            </a:br>
            <a:r>
              <a:rPr lang="en-US" dirty="0"/>
              <a:t>Actual Yield Down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202280"/>
              </p:ext>
            </p:extLst>
          </p:nvPr>
        </p:nvGraphicFramePr>
        <p:xfrm>
          <a:off x="2152650" y="1929534"/>
          <a:ext cx="7886700" cy="2595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  <a:r>
                        <a:rPr lang="en-US" baseline="0" dirty="0"/>
                        <a:t> Hayland Rent ($/acre)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$110.00/acre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Expected</a:t>
                      </a:r>
                      <a:r>
                        <a:rPr lang="en-US" b="1" baseline="0" dirty="0"/>
                        <a:t> Yield (tons/acre)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2.5 tons/acre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Actual </a:t>
                      </a:r>
                      <a:r>
                        <a:rPr lang="en-US" b="1" baseline="0" dirty="0"/>
                        <a:t>Yield (tons/acre)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2.25 tons/acre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Percentage of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b="1" dirty="0"/>
                        <a:t>(2.25 – 2.5)</a:t>
                      </a:r>
                      <a:r>
                        <a:rPr lang="en-US" b="1" baseline="0" dirty="0"/>
                        <a:t> / 2.5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10% Change in Yield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Drop</a:t>
                      </a:r>
                      <a:r>
                        <a:rPr lang="en-US" b="1" baseline="0" dirty="0"/>
                        <a:t> Hayland Rent by 10%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-$11.00/acre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Final 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$99.00/acre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219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Flexible Hayland Lease on Native Grasses</a:t>
            </a:r>
            <a:br>
              <a:rPr lang="en-US" dirty="0"/>
            </a:br>
            <a:r>
              <a:rPr lang="en-US" dirty="0"/>
              <a:t>Actual Yield Up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218690"/>
              </p:ext>
            </p:extLst>
          </p:nvPr>
        </p:nvGraphicFramePr>
        <p:xfrm>
          <a:off x="2152650" y="1929534"/>
          <a:ext cx="7886700" cy="2595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  <a:r>
                        <a:rPr lang="en-US" baseline="0" dirty="0"/>
                        <a:t> Hayland Rent ($/acre)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$110.00/acre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Expected</a:t>
                      </a:r>
                      <a:r>
                        <a:rPr lang="en-US" b="1" baseline="0" dirty="0"/>
                        <a:t> Yield (tons/acre)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2.5 tons/acre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Actual </a:t>
                      </a:r>
                      <a:r>
                        <a:rPr lang="en-US" b="1" baseline="0" dirty="0"/>
                        <a:t>Yield (tons/acre)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2.75 tons/acre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Percentage of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b="1" dirty="0"/>
                        <a:t>(2.75 – 2.5)</a:t>
                      </a:r>
                      <a:r>
                        <a:rPr lang="en-US" b="1" baseline="0" dirty="0"/>
                        <a:t> / 2.5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10% Change in Yield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Increase</a:t>
                      </a:r>
                      <a:r>
                        <a:rPr lang="en-US" b="1" baseline="0" dirty="0"/>
                        <a:t> Hayland Rent by 10%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+$11.00/acre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Final 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$121.00/acre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793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E692-ED41-4B1B-A2A2-E1DFBD03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4C215-653A-4910-B039-7D6D5FA2E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an infinite number of ways to adjust a cash lease, these are only a few examples…</a:t>
            </a:r>
          </a:p>
          <a:p>
            <a:r>
              <a:rPr lang="en-US" dirty="0"/>
              <a:t>Start simple and small and build from there</a:t>
            </a:r>
          </a:p>
          <a:p>
            <a:r>
              <a:rPr lang="en-US" dirty="0"/>
              <a:t>Evaluate different options and methods in using alternative lease provisions</a:t>
            </a:r>
          </a:p>
          <a:p>
            <a:r>
              <a:rPr lang="en-US" dirty="0"/>
              <a:t>Remember the goal of the provisions</a:t>
            </a:r>
          </a:p>
          <a:p>
            <a:pPr lvl="1"/>
            <a:r>
              <a:rPr lang="en-US" sz="2800" dirty="0"/>
              <a:t>Manage the risk of the unknown in production</a:t>
            </a:r>
          </a:p>
          <a:p>
            <a:pPr lvl="1"/>
            <a:r>
              <a:rPr lang="en-US" sz="2800" dirty="0"/>
              <a:t>Receive income in the form of risk investment</a:t>
            </a:r>
          </a:p>
        </p:txBody>
      </p:sp>
    </p:spTree>
    <p:extLst>
      <p:ext uri="{BB962C8B-B14F-4D97-AF65-F5344CB8AC3E}">
        <p14:creationId xmlns:p14="http://schemas.microsoft.com/office/powerpoint/2010/main" val="3021493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F67-DDAA-4AB8-B7FC-A7A34BCCE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8348"/>
            <a:ext cx="8515350" cy="1966642"/>
          </a:xfrm>
        </p:spPr>
        <p:txBody>
          <a:bodyPr>
            <a:normAutofit/>
          </a:bodyPr>
          <a:lstStyle/>
          <a:p>
            <a:r>
              <a:rPr lang="en-US" dirty="0"/>
              <a:t>Nebraska Farm Real Estate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9D59B-ACFC-444A-84F7-D802D80F8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2158773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7F77-7E22-4E7A-A4B9-77C2338E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01673"/>
          </a:xfrm>
        </p:spPr>
        <p:txBody>
          <a:bodyPr/>
          <a:lstStyle/>
          <a:p>
            <a:r>
              <a:rPr lang="en-US" b="1" dirty="0"/>
              <a:t>AgLease101.org – Free PDF Leases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9D5F-0605-434D-98E6-9CC5A203A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150"/>
            <a:ext cx="10515600" cy="4351338"/>
          </a:xfrm>
        </p:spPr>
        <p:txBody>
          <a:bodyPr/>
          <a:lstStyle/>
          <a:p>
            <a:r>
              <a:rPr lang="en-US" b="1" dirty="0"/>
              <a:t>AgLease101.org </a:t>
            </a:r>
            <a:r>
              <a:rPr lang="en-US" dirty="0"/>
              <a:t>– Free PDF leases for landowners and operators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EF79C-84E9-4749-AAF6-3C854940D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991874"/>
            <a:ext cx="11953875" cy="3958432"/>
          </a:xfrm>
          <a:prstGeom prst="rect">
            <a:avLst/>
          </a:prstGeom>
        </p:spPr>
      </p:pic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19CA2BD2-3EFE-4873-B6CC-09CE48EFAC3F}"/>
              </a:ext>
            </a:extLst>
          </p:cNvPr>
          <p:cNvSpPr/>
          <p:nvPr/>
        </p:nvSpPr>
        <p:spPr>
          <a:xfrm>
            <a:off x="4412271" y="2576657"/>
            <a:ext cx="1672008" cy="788035"/>
          </a:xfrm>
          <a:prstGeom prst="wedgeRoundRectCallout">
            <a:avLst>
              <a:gd name="adj1" fmla="val -47992"/>
              <a:gd name="adj2" fmla="val -68966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Document Library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B8783F0A-136C-4DF9-9511-3C34F1243EB4}"/>
              </a:ext>
            </a:extLst>
          </p:cNvPr>
          <p:cNvSpPr/>
          <p:nvPr/>
        </p:nvSpPr>
        <p:spPr>
          <a:xfrm>
            <a:off x="3957267" y="2193631"/>
            <a:ext cx="1262433" cy="228894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61285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D5D554-B745-4A74-B344-2CE660FA8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48" y="1188781"/>
            <a:ext cx="7642904" cy="53040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37F77-7E22-4E7A-A4B9-77C2338E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01673"/>
          </a:xfrm>
        </p:spPr>
        <p:txBody>
          <a:bodyPr/>
          <a:lstStyle/>
          <a:p>
            <a:r>
              <a:rPr lang="en-US" b="1" dirty="0"/>
              <a:t>AgLease101.org – Free PDF Leases </a:t>
            </a:r>
            <a:endParaRPr lang="en-US" dirty="0"/>
          </a:p>
        </p:txBody>
      </p:sp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19CA2BD2-3EFE-4873-B6CC-09CE48EFAC3F}"/>
              </a:ext>
            </a:extLst>
          </p:cNvPr>
          <p:cNvSpPr/>
          <p:nvPr/>
        </p:nvSpPr>
        <p:spPr>
          <a:xfrm>
            <a:off x="9010651" y="4310256"/>
            <a:ext cx="1672008" cy="788035"/>
          </a:xfrm>
          <a:prstGeom prst="wedgeRoundRectCallout">
            <a:avLst>
              <a:gd name="adj1" fmla="val -51410"/>
              <a:gd name="adj2" fmla="val 71244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Fillable PDF Forms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B8783F0A-136C-4DF9-9511-3C34F1243EB4}"/>
              </a:ext>
            </a:extLst>
          </p:cNvPr>
          <p:cNvSpPr/>
          <p:nvPr/>
        </p:nvSpPr>
        <p:spPr>
          <a:xfrm>
            <a:off x="6096000" y="3726379"/>
            <a:ext cx="2838450" cy="2766493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356B37C6-EB8C-42D2-9E7D-851DD9F893C3}"/>
              </a:ext>
            </a:extLst>
          </p:cNvPr>
          <p:cNvSpPr/>
          <p:nvPr/>
        </p:nvSpPr>
        <p:spPr>
          <a:xfrm>
            <a:off x="2766048" y="3726379"/>
            <a:ext cx="3253751" cy="2766493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1" name="Rounded Rectangular Callout 9">
            <a:extLst>
              <a:ext uri="{FF2B5EF4-FFF2-40B4-BE49-F238E27FC236}">
                <a16:creationId xmlns:a16="http://schemas.microsoft.com/office/drawing/2014/main" id="{41281B42-22DF-4537-A395-BEC64FB446C9}"/>
              </a:ext>
            </a:extLst>
          </p:cNvPr>
          <p:cNvSpPr/>
          <p:nvPr/>
        </p:nvSpPr>
        <p:spPr>
          <a:xfrm>
            <a:off x="947042" y="4310257"/>
            <a:ext cx="1672008" cy="788035"/>
          </a:xfrm>
          <a:prstGeom prst="wedgeRoundRectCallout">
            <a:avLst>
              <a:gd name="adj1" fmla="val 55119"/>
              <a:gd name="adj2" fmla="val 72452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Lease Publications</a:t>
            </a:r>
          </a:p>
        </p:txBody>
      </p:sp>
    </p:spTree>
    <p:extLst>
      <p:ext uri="{BB962C8B-B14F-4D97-AF65-F5344CB8AC3E}">
        <p14:creationId xmlns:p14="http://schemas.microsoft.com/office/powerpoint/2010/main" val="331570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Nebraska Agricultural </a:t>
            </a:r>
            <a:br>
              <a:rPr lang="en-US" dirty="0"/>
            </a:br>
            <a:r>
              <a:rPr lang="en-US" dirty="0"/>
              <a:t>Statistics Districts</a:t>
            </a:r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880030"/>
            <a:ext cx="7886700" cy="4242529"/>
          </a:xfrm>
        </p:spPr>
      </p:pic>
    </p:spTree>
    <p:extLst>
      <p:ext uri="{BB962C8B-B14F-4D97-AF65-F5344CB8AC3E}">
        <p14:creationId xmlns:p14="http://schemas.microsoft.com/office/powerpoint/2010/main" val="375608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8974-9D43-4B79-80AE-DC944219A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Upcoming Landlord &amp; Tenant Cash Rent Meetings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694A-F3FE-4DA6-949F-39EBAAD6C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5151" cy="4351338"/>
          </a:xfrm>
        </p:spPr>
        <p:txBody>
          <a:bodyPr>
            <a:noAutofit/>
          </a:bodyPr>
          <a:lstStyle/>
          <a:p>
            <a:r>
              <a:rPr lang="en-US" b="1" dirty="0"/>
              <a:t>Feb. 25, 2019 — David City</a:t>
            </a:r>
            <a:r>
              <a:rPr lang="en-US" dirty="0"/>
              <a:t>, Butler County Events Center, Butler County Fairgrounds. Please register by calling 402-367-7410 by Feb. 21 </a:t>
            </a:r>
          </a:p>
          <a:p>
            <a:pPr lvl="1"/>
            <a:r>
              <a:rPr lang="en-US" sz="2800" dirty="0"/>
              <a:t>Contact: Melissa Bartels, mbartels6@unl.edu </a:t>
            </a:r>
          </a:p>
          <a:p>
            <a:r>
              <a:rPr lang="en-US" b="1" dirty="0"/>
              <a:t>Feb. 28, 2019 — St. Paul,</a:t>
            </a:r>
            <a:r>
              <a:rPr lang="en-US" dirty="0"/>
              <a:t> St. Paul Public Library, 1301 Howard Ave. Please register by calling (308) 754-5422. </a:t>
            </a:r>
          </a:p>
          <a:p>
            <a:pPr lvl="1"/>
            <a:r>
              <a:rPr lang="en-US" sz="2800" dirty="0"/>
              <a:t>Contact: Troy Ingram, tingram5@unl.edu </a:t>
            </a:r>
          </a:p>
          <a:p>
            <a:r>
              <a:rPr lang="en-US" b="1" dirty="0"/>
              <a:t>March 14, 2019 — Lincoln, </a:t>
            </a:r>
            <a:r>
              <a:rPr lang="en-US" dirty="0"/>
              <a:t>Lancaster County Extension Office. Please register by calling (402) 441-7180 by March 11. </a:t>
            </a:r>
          </a:p>
          <a:p>
            <a:pPr lvl="1"/>
            <a:r>
              <a:rPr lang="en-US" sz="2800" dirty="0"/>
              <a:t>Contact: Tyler Williams, tyler.williams@unl.edu</a:t>
            </a:r>
          </a:p>
        </p:txBody>
      </p:sp>
    </p:spTree>
    <p:extLst>
      <p:ext uri="{BB962C8B-B14F-4D97-AF65-F5344CB8AC3E}">
        <p14:creationId xmlns:p14="http://schemas.microsoft.com/office/powerpoint/2010/main" val="1842474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8974-9D43-4B79-80AE-DC944219A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2237"/>
            <a:ext cx="10991850" cy="1325563"/>
          </a:xfrm>
        </p:spPr>
        <p:txBody>
          <a:bodyPr>
            <a:noAutofit/>
          </a:bodyPr>
          <a:lstStyle/>
          <a:p>
            <a:r>
              <a:rPr lang="en-US" sz="3700" dirty="0"/>
              <a:t>Upcoming Webinar: Ag Land </a:t>
            </a:r>
            <a:r>
              <a:rPr lang="en-US" sz="3700"/>
              <a:t>Management Quarterly II </a:t>
            </a:r>
            <a:r>
              <a:rPr lang="en-US" sz="3700" dirty="0"/>
              <a:t>Monday, May 20, 2019 at 6:30 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694A-F3FE-4DA6-949F-39EBAAD6C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7800"/>
            <a:ext cx="10725151" cy="5045073"/>
          </a:xfrm>
        </p:spPr>
        <p:txBody>
          <a:bodyPr>
            <a:noAutofit/>
          </a:bodyPr>
          <a:lstStyle/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https://agecon.unl.edu/landmanagement</a:t>
            </a:r>
            <a:endParaRPr lang="en-US" dirty="0"/>
          </a:p>
          <a:p>
            <a:r>
              <a:rPr lang="en-US" dirty="0"/>
              <a:t>Trends in Nebraska Cash Rental Rates and Land Values</a:t>
            </a:r>
          </a:p>
          <a:p>
            <a:pPr lvl="1"/>
            <a:r>
              <a:rPr lang="en-US" sz="2800" dirty="0"/>
              <a:t>Trends in cash rent for 2019 across Nebraska</a:t>
            </a:r>
          </a:p>
          <a:p>
            <a:pPr lvl="1"/>
            <a:r>
              <a:rPr lang="en-US" sz="2800" dirty="0"/>
              <a:t>Financial implications for changes in land values and cash rents</a:t>
            </a:r>
          </a:p>
          <a:p>
            <a:r>
              <a:rPr lang="en-US" dirty="0"/>
              <a:t>Proper Communication and Decision Making for Agricultural Land</a:t>
            </a:r>
          </a:p>
          <a:p>
            <a:pPr lvl="1"/>
            <a:r>
              <a:rPr lang="en-US" sz="2800" dirty="0"/>
              <a:t>Improving communication between landlords, tenants, and family members</a:t>
            </a:r>
          </a:p>
          <a:p>
            <a:pPr lvl="1"/>
            <a:r>
              <a:rPr lang="en-US" sz="2800" dirty="0"/>
              <a:t>Short and long-term decision making for agricultural land </a:t>
            </a:r>
          </a:p>
          <a:p>
            <a:r>
              <a:rPr lang="en-US" dirty="0"/>
              <a:t>Ask an Expert</a:t>
            </a:r>
          </a:p>
          <a:p>
            <a:pPr lvl="1"/>
            <a:r>
              <a:rPr lang="en-US" sz="2800" dirty="0"/>
              <a:t>Review of submitted questions and from meeting participants</a:t>
            </a:r>
          </a:p>
          <a:p>
            <a:pPr lvl="1"/>
            <a:r>
              <a:rPr lang="en-US" sz="2800" dirty="0"/>
              <a:t>Upcoming land management workshops and publications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9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09958-B891-4335-8FE8-96CFBF198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399"/>
            <a:ext cx="9144000" cy="1766404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7C5C2-CD11-467D-AAD4-7BFAC4024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5423" y="3361038"/>
            <a:ext cx="4701153" cy="195319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/>
              <a:t>Jim Jansen</a:t>
            </a:r>
          </a:p>
          <a:p>
            <a:r>
              <a:rPr lang="en-US" sz="3600" dirty="0"/>
              <a:t>Extension Economist</a:t>
            </a:r>
          </a:p>
          <a:p>
            <a:r>
              <a:rPr lang="en-US" sz="3600" dirty="0">
                <a:hlinkClick r:id="rId2"/>
              </a:rPr>
              <a:t>jjansen4@unl.edu</a:t>
            </a:r>
            <a:endParaRPr lang="en-US" sz="3600" dirty="0"/>
          </a:p>
          <a:p>
            <a:r>
              <a:rPr lang="en-US" sz="3600" dirty="0"/>
              <a:t>402-261-7572</a:t>
            </a:r>
          </a:p>
        </p:txBody>
      </p:sp>
    </p:spTree>
    <p:extLst>
      <p:ext uri="{BB962C8B-B14F-4D97-AF65-F5344CB8AC3E}">
        <p14:creationId xmlns:p14="http://schemas.microsoft.com/office/powerpoint/2010/main" val="14055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25" y="452616"/>
            <a:ext cx="11890075" cy="760386"/>
          </a:xfrm>
        </p:spPr>
        <p:txBody>
          <a:bodyPr>
            <a:noAutofit/>
          </a:bodyPr>
          <a:lstStyle/>
          <a:p>
            <a:r>
              <a:rPr lang="en-US" sz="3300" dirty="0"/>
              <a:t>Nebraska Average Land Value &amp; Corn Price 1978-2018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E2E66-53C6-46C4-A97B-04D8C4F34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336827"/>
            <a:ext cx="8915400" cy="510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9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25" y="443091"/>
            <a:ext cx="11890075" cy="760386"/>
          </a:xfrm>
        </p:spPr>
        <p:txBody>
          <a:bodyPr>
            <a:noAutofit/>
          </a:bodyPr>
          <a:lstStyle/>
          <a:p>
            <a:r>
              <a:rPr lang="en-US" sz="3300" dirty="0"/>
              <a:t>Nebraska Avg. Land Value &amp; 10-year Treasury Bond Rate 1978-2018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76940-AB0D-46CA-A5CF-7D1138A2B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323" y="1298727"/>
            <a:ext cx="8951354" cy="5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2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928"/>
            <a:ext cx="10515600" cy="760386"/>
          </a:xfrm>
        </p:spPr>
        <p:txBody>
          <a:bodyPr>
            <a:noAutofit/>
          </a:bodyPr>
          <a:lstStyle/>
          <a:p>
            <a:r>
              <a:rPr lang="en-US" sz="3600" dirty="0"/>
              <a:t>Grazing Land (Tillable) </a:t>
            </a:r>
            <a:br>
              <a:rPr lang="en-US" sz="3600" dirty="0"/>
            </a:br>
            <a:r>
              <a:rPr lang="en-US" sz="3600" dirty="0"/>
              <a:t>Average Value – Feb. 1, 2018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0783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270832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$1,075/ac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043777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$510/ac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4545551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$950/ac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397894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$1,935/ac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281838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$3,330/ac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05514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$3,335/ac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497337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$2,845/ac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0383" y="4982069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$1,950/ac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3159" y="480970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$1,250/ac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-6%</a:t>
            </a:r>
          </a:p>
        </p:txBody>
      </p:sp>
    </p:spTree>
    <p:extLst>
      <p:ext uri="{BB962C8B-B14F-4D97-AF65-F5344CB8AC3E}">
        <p14:creationId xmlns:p14="http://schemas.microsoft.com/office/powerpoint/2010/main" val="311523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928"/>
            <a:ext cx="10515600" cy="760386"/>
          </a:xfrm>
        </p:spPr>
        <p:txBody>
          <a:bodyPr>
            <a:normAutofit fontScale="90000"/>
          </a:bodyPr>
          <a:lstStyle/>
          <a:p>
            <a:r>
              <a:rPr lang="en-US" dirty="0"/>
              <a:t>Nebraska Agricultural Average </a:t>
            </a:r>
            <a:br>
              <a:rPr lang="en-US" dirty="0"/>
            </a:br>
            <a:r>
              <a:rPr lang="en-US" dirty="0"/>
              <a:t>All Land Values – Feb. 1, 2018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0783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270832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$1,090/ac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043777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$715/ac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4545551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$1,650/ac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397894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$3,165/ac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281838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$5,395/ac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05514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$6,240/ac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497337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$4,815/ac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0383" y="4982069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$3,750/ac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3159" y="480970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$2,720/ac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</p:spTree>
    <p:extLst>
      <p:ext uri="{BB962C8B-B14F-4D97-AF65-F5344CB8AC3E}">
        <p14:creationId xmlns:p14="http://schemas.microsoft.com/office/powerpoint/2010/main" val="221449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928"/>
            <a:ext cx="10515600" cy="760386"/>
          </a:xfrm>
        </p:spPr>
        <p:txBody>
          <a:bodyPr>
            <a:noAutofit/>
          </a:bodyPr>
          <a:lstStyle/>
          <a:p>
            <a:r>
              <a:rPr lang="en-US" sz="3600" dirty="0"/>
              <a:t>Grazing Land (Nontillable) </a:t>
            </a:r>
            <a:br>
              <a:rPr lang="en-US" sz="3600" dirty="0"/>
            </a:br>
            <a:r>
              <a:rPr lang="en-US" sz="3600" dirty="0"/>
              <a:t>Average Value – Feb. 1, 2018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078358"/>
            <a:ext cx="7886700" cy="3845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1318" y="270832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$640/ac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0032" y="3043777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$435/ac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6771" y="4545551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$785/ac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9815" y="397894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$1,545/ac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1138" y="2818388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$2,135/ac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5032" y="4055145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$2,345/ac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3553" y="4973372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$2,045/ac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0383" y="4982069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$1,460/ac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3159" y="480970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$835/ac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-7%</a:t>
            </a:r>
          </a:p>
        </p:txBody>
      </p:sp>
    </p:spTree>
    <p:extLst>
      <p:ext uri="{BB962C8B-B14F-4D97-AF65-F5344CB8AC3E}">
        <p14:creationId xmlns:p14="http://schemas.microsoft.com/office/powerpoint/2010/main" val="492590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2016 Landowner/Tenant Communications Workshop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Presented by:  Tim Lemmons, Ph.D, MBA Extension Educator Pierce Co.&amp;quot;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31&quot;&gt;&lt;property id=&quot;20148&quot; value=&quot;5&quot;/&gt;&lt;property id=&quot;20300&quot; value=&quot;Slide 2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409202-5810-4D81-80E7-9A3278155D81}" vid="{0D027FC4-358D-4EBB-8AB4-5A4C912789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Landowner</Template>
  <TotalTime>1217</TotalTime>
  <Words>2075</Words>
  <Application>Microsoft Office PowerPoint</Application>
  <PresentationFormat>Widescreen</PresentationFormat>
  <Paragraphs>439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Office Theme</vt:lpstr>
      <vt:lpstr>Flexible Grazing Land Leases  and Considerations</vt:lpstr>
      <vt:lpstr>Nebraska Farm Real Estate</vt:lpstr>
      <vt:lpstr>Nebraska Farm Real Estate Survey</vt:lpstr>
      <vt:lpstr>Nebraska Agricultural  Statistics Districts</vt:lpstr>
      <vt:lpstr>Nebraska Average Land Value &amp; Corn Price 1978-2018</vt:lpstr>
      <vt:lpstr>Nebraska Avg. Land Value &amp; 10-year Treasury Bond Rate 1978-2018</vt:lpstr>
      <vt:lpstr>Grazing Land (Tillable)  Average Value – Feb. 1, 2018</vt:lpstr>
      <vt:lpstr>Nebraska Agricultural Average  All Land Values – Feb. 1, 2018</vt:lpstr>
      <vt:lpstr>Grazing Land (Nontillable)  Average Value – Feb. 1, 2018</vt:lpstr>
      <vt:lpstr>Hayland  Average Value – Feb. 1, 2018</vt:lpstr>
      <vt:lpstr>Nebraska Farm Real Estate</vt:lpstr>
      <vt:lpstr>Pasture per Acre Average Rental Rates – 2018 Season (Nebraska Farm Real Estate Survey)</vt:lpstr>
      <vt:lpstr>Pasture per Acre Rental Rate Ranges – 2018 Season (Nebraska Farm Real Estate Survey)</vt:lpstr>
      <vt:lpstr>Pasture per Acre Rental Rates – 2017 Season (USDA-NASS Survey – Sept. 8, 2017)</vt:lpstr>
      <vt:lpstr>Cow-Calf Pairs  Average Rental Rates – 2018 Monthly (Nebraska Farm Real Estate Survey)</vt:lpstr>
      <vt:lpstr>Cow-Calf Pairs  Rental Rate Ranges – 2018 Monthly (Nebraska Farm Real Estate Survey)</vt:lpstr>
      <vt:lpstr>Nebraska Farm Real Estate</vt:lpstr>
      <vt:lpstr>Nebraska Alfalfa Hay Yields – Tons/Acre - 2017</vt:lpstr>
      <vt:lpstr>Nebraska Hay (Excluding Alfalfa) Yields – Tons/Acre - 2017</vt:lpstr>
      <vt:lpstr>Hay Market Prices</vt:lpstr>
      <vt:lpstr>Hay Market Prices</vt:lpstr>
      <vt:lpstr>Sampling &amp; Testing Hay</vt:lpstr>
      <vt:lpstr>Hay Lease Example</vt:lpstr>
      <vt:lpstr>Hay Lease Example</vt:lpstr>
      <vt:lpstr>Grazing Land Leases</vt:lpstr>
      <vt:lpstr>Principle:  Establishing the Base Rental Rate</vt:lpstr>
      <vt:lpstr>How will the Lease be Adjusted?</vt:lpstr>
      <vt:lpstr>Flexible Leases</vt:lpstr>
      <vt:lpstr>Variable Provisions for Flexible Leases</vt:lpstr>
      <vt:lpstr>Establishing Rental Rate Range</vt:lpstr>
      <vt:lpstr>Flexible Pasture Lease on Feeder Cattle Price Price Moves Down</vt:lpstr>
      <vt:lpstr>Flexible Pasture Lease on Feeder Cattle Price Price Moves Up</vt:lpstr>
      <vt:lpstr>When are Payments Made?</vt:lpstr>
      <vt:lpstr>Flexible Hayland Lease on Native Grasses Actual Yield Down</vt:lpstr>
      <vt:lpstr>Flexible Hayland Lease on Native Grasses Actual Yield Up</vt:lpstr>
      <vt:lpstr>Final Comments</vt:lpstr>
      <vt:lpstr>Nebraska Farm Real Estate</vt:lpstr>
      <vt:lpstr>AgLease101.org – Free PDF Leases </vt:lpstr>
      <vt:lpstr>AgLease101.org – Free PDF Leases </vt:lpstr>
      <vt:lpstr>Upcoming Landlord &amp; Tenant Cash Rent Meetings </vt:lpstr>
      <vt:lpstr>Upcoming Webinar: Ag Land Management Quarterly II Monday, May 20, 2019 at 6:30 PM</vt:lpstr>
      <vt:lpstr>Questions?</vt:lpstr>
    </vt:vector>
  </TitlesOfParts>
  <Company>University of Nebraska - 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Landowner/Tenant Communications Workshop</dc:title>
  <dc:creator>Tim Lemmons</dc:creator>
  <cp:lastModifiedBy>Jim Jansen</cp:lastModifiedBy>
  <cp:revision>163</cp:revision>
  <dcterms:created xsi:type="dcterms:W3CDTF">2016-07-06T16:19:52Z</dcterms:created>
  <dcterms:modified xsi:type="dcterms:W3CDTF">2019-02-20T17:27:42Z</dcterms:modified>
</cp:coreProperties>
</file>