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816421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1632843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2449266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3265687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4082110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4898532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5714953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6531375" algn="l" defTabSz="163284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CACC"/>
          </a:solidFill>
        </a:fill>
      </a:tcStyle>
    </a:wholeTbl>
    <a:band2H>
      <a:tcTxStyle/>
      <a:tcStyle>
        <a:tcBdr/>
        <a:fill>
          <a:solidFill>
            <a:srgbClr val="EBE6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ECB"/>
          </a:solidFill>
        </a:fill>
      </a:tcStyle>
    </a:wholeTbl>
    <a:band2H>
      <a:tcTxStyle/>
      <a:tcStyle>
        <a:tcBdr/>
        <a:fill>
          <a:solidFill>
            <a:srgbClr val="F5E8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ECBCB"/>
          </a:solidFill>
        </a:fill>
      </a:tcStyle>
    </a:wholeTbl>
    <a:band2H>
      <a:tcTxStyle/>
      <a:tcStyle>
        <a:tcBdr/>
        <a:fill>
          <a:solidFill>
            <a:srgbClr val="E8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940148" y="182881"/>
            <a:ext cx="15032542" cy="496062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8800" spc="50">
                <a:ln w="9525">
                  <a:solidFill>
                    <a:srgbClr val="000000"/>
                  </a:solidFill>
                </a:ln>
                <a:solidFill>
                  <a:srgbClr val="D99128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956683" y="5143501"/>
            <a:ext cx="15024355" cy="310016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900"/>
              </a:spcBef>
              <a:buClrTx/>
              <a:buSzTx/>
              <a:buNone/>
              <a:defRPr sz="4000">
                <a:solidFill>
                  <a:srgbClr val="E8BD7E"/>
                </a:solidFill>
                <a:effectLst>
                  <a:outerShdw blurRad="101600" dist="101600" dir="5400000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0" indent="816421" algn="ctr">
              <a:spcBef>
                <a:spcPts val="900"/>
              </a:spcBef>
              <a:buClrTx/>
              <a:buSzTx/>
              <a:buNone/>
              <a:defRPr sz="4000">
                <a:solidFill>
                  <a:srgbClr val="E8BD7E"/>
                </a:solidFill>
                <a:effectLst>
                  <a:outerShdw blurRad="101600" dist="101600" dir="5400000" rotWithShape="0">
                    <a:srgbClr val="000000">
                      <a:alpha val="40000"/>
                    </a:srgbClr>
                  </a:outerShdw>
                </a:effectLst>
              </a:defRPr>
            </a:lvl2pPr>
            <a:lvl3pPr marL="0" indent="1632843" algn="ctr">
              <a:spcBef>
                <a:spcPts val="900"/>
              </a:spcBef>
              <a:buClrTx/>
              <a:buSzTx/>
              <a:buNone/>
              <a:defRPr sz="4000">
                <a:solidFill>
                  <a:srgbClr val="E8BD7E"/>
                </a:solidFill>
                <a:effectLst>
                  <a:outerShdw blurRad="101600" dist="101600" dir="5400000" rotWithShape="0">
                    <a:srgbClr val="000000">
                      <a:alpha val="40000"/>
                    </a:srgbClr>
                  </a:outerShdw>
                </a:effectLst>
              </a:defRPr>
            </a:lvl3pPr>
            <a:lvl4pPr marL="0" indent="2449266" algn="ctr">
              <a:spcBef>
                <a:spcPts val="900"/>
              </a:spcBef>
              <a:buClrTx/>
              <a:buSzTx/>
              <a:buNone/>
              <a:defRPr sz="4000">
                <a:solidFill>
                  <a:srgbClr val="E8BD7E"/>
                </a:solidFill>
                <a:effectLst>
                  <a:outerShdw blurRad="101600" dist="101600" dir="5400000" rotWithShape="0">
                    <a:srgbClr val="000000">
                      <a:alpha val="40000"/>
                    </a:srgbClr>
                  </a:outerShdw>
                </a:effectLst>
              </a:defRPr>
            </a:lvl4pPr>
            <a:lvl5pPr marL="0" indent="3265687" algn="ctr">
              <a:spcBef>
                <a:spcPts val="900"/>
              </a:spcBef>
              <a:buClrTx/>
              <a:buSzTx/>
              <a:buNone/>
              <a:defRPr sz="4000">
                <a:solidFill>
                  <a:srgbClr val="E8BD7E"/>
                </a:solidFill>
                <a:effectLst>
                  <a:outerShdw blurRad="101600" dist="101600" dir="5400000" rotWithShape="0">
                    <a:srgbClr val="000000">
                      <a:alpha val="40000"/>
                    </a:srgbClr>
                  </a:outerShdw>
                </a:effectLst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84558" y="87933"/>
            <a:ext cx="14108218" cy="20784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502919" y="2620964"/>
            <a:ext cx="17373601" cy="7613651"/>
          </a:xfrm>
          <a:prstGeom prst="rect">
            <a:avLst/>
          </a:prstGeom>
        </p:spPr>
        <p:txBody>
          <a:bodyPr/>
          <a:lstStyle>
            <a:lvl3pPr marL="2337435" indent="-70548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84558" y="87933"/>
            <a:ext cx="14108218" cy="20784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502919" y="2620964"/>
            <a:ext cx="17373601" cy="7613651"/>
          </a:xfrm>
          <a:prstGeom prst="rect">
            <a:avLst/>
          </a:prstGeom>
        </p:spPr>
        <p:txBody>
          <a:bodyPr/>
          <a:lstStyle>
            <a:lvl3pPr marL="2337435" indent="-70548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84558" y="87933"/>
            <a:ext cx="14108218" cy="20784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eme Pane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14400" y="0"/>
            <a:ext cx="16459200" cy="2126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42" tIns="81642" rIns="81642" bIns="81642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885995" y="9965001"/>
            <a:ext cx="402005" cy="385237"/>
          </a:xfrm>
          <a:prstGeom prst="rect">
            <a:avLst/>
          </a:prstGeom>
          <a:ln w="12700">
            <a:miter lim="400000"/>
          </a:ln>
        </p:spPr>
        <p:txBody>
          <a:bodyPr wrap="none" lIns="81642" tIns="81642" rIns="81642" bIns="81642" anchor="b">
            <a:spAutoFit/>
          </a:bodyPr>
          <a:lstStyle>
            <a:lvl1pPr algn="r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med"/>
  <p:txStyles>
    <p:titleStyle>
      <a:lvl1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1pPr>
      <a:lvl2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2pPr>
      <a:lvl3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3pPr>
      <a:lvl4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4pPr>
      <a:lvl5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5pPr>
      <a:lvl6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6pPr>
      <a:lvl7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7pPr>
      <a:lvl8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8pPr>
      <a:lvl9pPr marL="0" marR="0" indent="0" algn="l" defTabSz="16328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1" i="0" u="none" strike="noStrike" cap="none" spc="0" baseline="0">
          <a:ln>
            <a:noFill/>
          </a:ln>
          <a:solidFill>
            <a:srgbClr val="D9D9D9"/>
          </a:solidFill>
          <a:effectLst>
            <a:outerShdw blurRad="101600" dist="76200" dir="5400000" rotWithShape="0">
              <a:srgbClr val="000000"/>
            </a:outerShdw>
          </a:effectLst>
          <a:uFillTx/>
          <a:latin typeface="Rockwell"/>
          <a:ea typeface="Rockwell"/>
          <a:cs typeface="Rockwell"/>
          <a:sym typeface="Rockwell"/>
        </a:defRPr>
      </a:lvl9pPr>
    </p:titleStyle>
    <p:bodyStyle>
      <a:lvl1pPr marL="688975" marR="0" indent="-688975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75000"/>
        <a:buFontTx/>
        <a:buChar char="⧫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1440077" marR="0" indent="-623656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75000"/>
        <a:buFontTx/>
        <a:buChar char="⧫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2342092" marR="0" indent="-710142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90000"/>
        <a:buFontTx/>
        <a:buChar char="❖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3197654" marR="0" indent="-748388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Tx/>
        <a:buChar char="–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4163754" marR="0" indent="-898066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120000"/>
        <a:buFontTx/>
        <a:buChar char="•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4581035" marR="0" indent="-498925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5397457" marR="0" indent="-498925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6213880" marR="0" indent="-498925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7030301" marR="0" indent="-498926" algn="l" defTabSz="1632843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1"/>
        </a:buClr>
        <a:buSzPct val="100000"/>
        <a:buFontTx/>
        <a:buChar char="•"/>
        <a:tabLst/>
        <a:defRPr sz="4400" b="1" i="0" u="none" strike="noStrike" cap="none" spc="0" baseline="0">
          <a:ln>
            <a:noFill/>
          </a:ln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16421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632843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449266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265687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082110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4898532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5714953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531375" algn="r" defTabSz="16328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sTk8GsPbd4w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larifying your impact"/>
          <p:cNvSpPr txBox="1">
            <a:spLocks noGrp="1"/>
          </p:cNvSpPr>
          <p:nvPr>
            <p:ph type="title" idx="4294967295"/>
          </p:nvPr>
        </p:nvSpPr>
        <p:spPr>
          <a:xfrm>
            <a:off x="6138004" y="1480929"/>
            <a:ext cx="5607909" cy="3254321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914400">
              <a:lnSpc>
                <a:spcPct val="89000"/>
              </a:lnSpc>
              <a:defRPr sz="7000" b="0" cap="all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pPr>
              <a:defRPr>
                <a:effectLst/>
              </a:defRPr>
            </a:pPr>
            <a:r>
              <a:t>Clarifying your impact</a:t>
            </a:r>
          </a:p>
        </p:txBody>
      </p:sp>
      <p:sp>
        <p:nvSpPr>
          <p:cNvPr id="70" name="Tim Hammerich…"/>
          <p:cNvSpPr txBox="1">
            <a:spLocks noGrp="1"/>
          </p:cNvSpPr>
          <p:nvPr>
            <p:ph type="body" sz="quarter" idx="4294967295"/>
          </p:nvPr>
        </p:nvSpPr>
        <p:spPr>
          <a:xfrm>
            <a:off x="6138004" y="4804850"/>
            <a:ext cx="5607907" cy="108623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 defTabSz="914400">
              <a:lnSpc>
                <a:spcPct val="112000"/>
              </a:lnSpc>
              <a:spcBef>
                <a:spcPts val="600"/>
              </a:spcBef>
              <a:buClrTx/>
              <a:buSzTx/>
              <a:buNone/>
              <a:defRPr sz="2300" b="0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Tim Hammerich</a:t>
            </a:r>
          </a:p>
          <a:p>
            <a:pPr marL="0" indent="0" defTabSz="914400">
              <a:lnSpc>
                <a:spcPct val="112000"/>
              </a:lnSpc>
              <a:spcBef>
                <a:spcPts val="600"/>
              </a:spcBef>
              <a:buClrTx/>
              <a:buSzTx/>
              <a:buNone/>
              <a:defRPr sz="2300" b="0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Founder of AgGrad</a:t>
            </a:r>
          </a:p>
        </p:txBody>
      </p:sp>
      <p:sp>
        <p:nvSpPr>
          <p:cNvPr id="71" name="Rectangle 9"/>
          <p:cNvSpPr/>
          <p:nvPr/>
        </p:nvSpPr>
        <p:spPr>
          <a:xfrm>
            <a:off x="0" y="0"/>
            <a:ext cx="19161522" cy="10797034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pic>
        <p:nvPicPr>
          <p:cNvPr id="7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15291" r="12293"/>
          <a:stretch>
            <a:fillRect/>
          </a:stretch>
        </p:blipFill>
        <p:spPr>
          <a:xfrm>
            <a:off x="20" y="9"/>
            <a:ext cx="9433205" cy="13026543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Freeform 6"/>
          <p:cNvSpPr/>
          <p:nvPr/>
        </p:nvSpPr>
        <p:spPr>
          <a:xfrm rot="10800000">
            <a:off x="10091329" y="903845"/>
            <a:ext cx="7021077" cy="7615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600" extrusionOk="0">
                <a:moveTo>
                  <a:pt x="18921" y="0"/>
                </a:moveTo>
                <a:lnTo>
                  <a:pt x="21596" y="0"/>
                </a:lnTo>
                <a:lnTo>
                  <a:pt x="21596" y="21600"/>
                </a:lnTo>
                <a:lnTo>
                  <a:pt x="5" y="21600"/>
                </a:lnTo>
                <a:cubicBezTo>
                  <a:pt x="-4" y="20948"/>
                  <a:pt x="9" y="20362"/>
                  <a:pt x="0" y="19710"/>
                </a:cubicBezTo>
                <a:lnTo>
                  <a:pt x="18921" y="19716"/>
                </a:lnTo>
                <a:lnTo>
                  <a:pt x="18921" y="0"/>
                </a:lnTo>
                <a:close/>
              </a:path>
            </a:pathLst>
          </a:custGeom>
          <a:solidFill>
            <a:srgbClr val="44546A"/>
          </a:solidFill>
          <a:ln w="12700">
            <a:miter lim="400000"/>
          </a:ln>
        </p:spPr>
        <p:txBody>
          <a:bodyPr lIns="45719" rIns="45719"/>
          <a:lstStyle/>
          <a:p>
            <a:pPr defTabSz="457200">
              <a:defRPr sz="18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74" name="Clarifying…"/>
          <p:cNvSpPr txBox="1"/>
          <p:nvPr/>
        </p:nvSpPr>
        <p:spPr>
          <a:xfrm>
            <a:off x="11345133" y="2021025"/>
            <a:ext cx="6188711" cy="3212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89000"/>
              </a:lnSpc>
              <a:defRPr sz="7500" cap="all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Clarifying </a:t>
            </a:r>
          </a:p>
          <a:p>
            <a:pPr defTabSz="914400">
              <a:lnSpc>
                <a:spcPct val="89000"/>
              </a:lnSpc>
              <a:defRPr sz="7500" cap="all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your </a:t>
            </a:r>
          </a:p>
          <a:p>
            <a:pPr defTabSz="914400">
              <a:lnSpc>
                <a:spcPct val="89000"/>
              </a:lnSpc>
              <a:defRPr sz="7500" cap="all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impact</a:t>
            </a:r>
          </a:p>
        </p:txBody>
      </p:sp>
      <p:sp>
        <p:nvSpPr>
          <p:cNvPr id="75" name="Tim Hammerich…"/>
          <p:cNvSpPr txBox="1"/>
          <p:nvPr/>
        </p:nvSpPr>
        <p:spPr>
          <a:xfrm>
            <a:off x="11379914" y="5374392"/>
            <a:ext cx="3159812" cy="107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lnSpc>
                <a:spcPct val="112000"/>
              </a:lnSpc>
              <a:spcBef>
                <a:spcPts val="600"/>
              </a:spcBef>
              <a:defRPr sz="2800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Tim Hammerich</a:t>
            </a:r>
          </a:p>
          <a:p>
            <a:pPr defTabSz="914400">
              <a:lnSpc>
                <a:spcPct val="112000"/>
              </a:lnSpc>
              <a:spcBef>
                <a:spcPts val="600"/>
              </a:spcBef>
              <a:defRPr sz="2800">
                <a:solidFill>
                  <a:srgbClr val="44546A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Founder of AgGrad</a:t>
            </a:r>
          </a:p>
        </p:txBody>
      </p:sp>
      <p:pic>
        <p:nvPicPr>
          <p:cNvPr id="76" name="AgGrad_Logo.jpg" descr="AgGrad_Logo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33400" y="6586793"/>
            <a:ext cx="2852840" cy="3488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age8image35782080.png" descr="page8image357820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76494" y="-32857"/>
            <a:ext cx="20497474" cy="11525355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"/>
          <p:cNvSpPr txBox="1"/>
          <p:nvPr/>
        </p:nvSpPr>
        <p:spPr>
          <a:xfrm>
            <a:off x="3689350" y="2076450"/>
            <a:ext cx="18034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24" name="Resources for Branding"/>
          <p:cNvSpPr txBox="1">
            <a:spLocks noGrp="1"/>
          </p:cNvSpPr>
          <p:nvPr>
            <p:ph type="title" idx="4294967295"/>
          </p:nvPr>
        </p:nvSpPr>
        <p:spPr>
          <a:xfrm>
            <a:off x="914400" y="-558800"/>
            <a:ext cx="16459200" cy="2126457"/>
          </a:xfrm>
          <a:prstGeom prst="rect">
            <a:avLst/>
          </a:prstGeom>
        </p:spPr>
        <p:txBody>
          <a:bodyPr/>
          <a:lstStyle>
            <a:lvl1pPr>
              <a:defRPr sz="7500" spc="42">
                <a:ln w="8117">
                  <a:solidFill>
                    <a:schemeClr val="accent2">
                      <a:satOff val="-49275"/>
                      <a:lumOff val="22058"/>
                    </a:schemeClr>
                  </a:solidFill>
                </a:ln>
                <a:solidFill>
                  <a:schemeClr val="accent2">
                    <a:satOff val="-49275"/>
                    <a:lumOff val="2205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Resources for Branding</a:t>
            </a:r>
          </a:p>
        </p:txBody>
      </p:sp>
      <p:pic>
        <p:nvPicPr>
          <p:cNvPr id="125" name="Content Placeholder 4" descr="Content Placeholder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7262" y="2279762"/>
            <a:ext cx="2126457" cy="21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145599" y="2279762"/>
            <a:ext cx="2126457" cy="21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60469" y="6696794"/>
            <a:ext cx="2126457" cy="21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app-icon2.png" descr="app-icon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683936" y="2279762"/>
            <a:ext cx="2126457" cy="2126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yt_logo_rgb_light.png" descr="yt_logo_rgb_light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481142" y="4940010"/>
            <a:ext cx="5455371" cy="1222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fb-logo.png" descr="fb-log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053143" y="6696794"/>
            <a:ext cx="2126458" cy="2134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fashion-hand-hurry-4956.jpg" descr="fashion-hand-hurry-49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0832" y="101587"/>
            <a:ext cx="18329664" cy="12217426"/>
          </a:xfrm>
          <a:prstGeom prst="rect">
            <a:avLst/>
          </a:prstGeom>
          <a:ln w="12700">
            <a:miter lim="400000"/>
          </a:ln>
          <a:effectLst>
            <a:outerShdw blurRad="254000" dist="127000" dir="16200000" rotWithShape="0">
              <a:srgbClr val="000000">
                <a:alpha val="70000"/>
              </a:srgbClr>
            </a:outerShdw>
          </a:effectLst>
        </p:spPr>
      </p:pic>
      <p:sp>
        <p:nvSpPr>
          <p:cNvPr id="133" name="Patience!!"/>
          <p:cNvSpPr txBox="1">
            <a:spLocks noGrp="1"/>
          </p:cNvSpPr>
          <p:nvPr>
            <p:ph type="title" idx="4294967295"/>
          </p:nvPr>
        </p:nvSpPr>
        <p:spPr>
          <a:xfrm>
            <a:off x="1574800" y="939800"/>
            <a:ext cx="16459200" cy="2126457"/>
          </a:xfrm>
          <a:prstGeom prst="rect">
            <a:avLst/>
          </a:prstGeom>
        </p:spPr>
        <p:txBody>
          <a:bodyPr/>
          <a:lstStyle>
            <a:lvl1pPr>
              <a:defRPr sz="10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Patience!!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ask-blackboard-356079.jpg" descr="ask-blackboard-3560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3324" y="-225639"/>
            <a:ext cx="18494648" cy="11195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etting Clear on Your Impact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7700" spc="43">
                <a:ln w="8334">
                  <a:solidFill>
                    <a:schemeClr val="accent2">
                      <a:satOff val="-49275"/>
                      <a:lumOff val="22058"/>
                    </a:schemeClr>
                  </a:solidFill>
                </a:ln>
                <a:solidFill>
                  <a:schemeClr val="accent2">
                    <a:satOff val="-49275"/>
                    <a:lumOff val="22058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Getting Clear on Your Impact</a:t>
            </a:r>
          </a:p>
        </p:txBody>
      </p:sp>
      <p:sp>
        <p:nvSpPr>
          <p:cNvPr id="79" name="Commercial"/>
          <p:cNvSpPr txBox="1"/>
          <p:nvPr/>
        </p:nvSpPr>
        <p:spPr>
          <a:xfrm>
            <a:off x="8719264" y="4869477"/>
            <a:ext cx="2271872" cy="54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Commercial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art-artist-black-and-white-265047.jpg" descr="art-artist-black-and-white-2650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6734" y="1089247"/>
            <a:ext cx="14034532" cy="9924035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Getting Clear on Your Impact"/>
          <p:cNvSpPr txBox="1">
            <a:spLocks noGrp="1"/>
          </p:cNvSpPr>
          <p:nvPr>
            <p:ph type="title" idx="4294967295"/>
          </p:nvPr>
        </p:nvSpPr>
        <p:spPr>
          <a:xfrm>
            <a:off x="914400" y="-304800"/>
            <a:ext cx="16459200" cy="2126457"/>
          </a:xfrm>
          <a:prstGeom prst="rect">
            <a:avLst/>
          </a:prstGeom>
        </p:spPr>
        <p:txBody>
          <a:bodyPr/>
          <a:lstStyle>
            <a:lvl1pPr algn="ctr">
              <a:defRPr sz="7700" spc="43">
                <a:ln w="8334">
                  <a:solidFill>
                    <a:schemeClr val="accent2">
                      <a:satOff val="-49275"/>
                      <a:lumOff val="22058"/>
                    </a:schemeClr>
                  </a:solidFill>
                </a:ln>
                <a:solidFill>
                  <a:schemeClr val="accent2">
                    <a:satOff val="-49275"/>
                    <a:lumOff val="22058"/>
                  </a:schemeClr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Getting Clear on Your Impact</a:t>
            </a:r>
          </a:p>
        </p:txBody>
      </p:sp>
      <p:sp>
        <p:nvSpPr>
          <p:cNvPr id="83" name="What problem am I solving?…"/>
          <p:cNvSpPr txBox="1">
            <a:spLocks noGrp="1"/>
          </p:cNvSpPr>
          <p:nvPr>
            <p:ph type="body" sz="quarter" idx="4294967295"/>
          </p:nvPr>
        </p:nvSpPr>
        <p:spPr>
          <a:xfrm>
            <a:off x="5494585" y="3809851"/>
            <a:ext cx="7298830" cy="393729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99987" indent="-299987" defTabSz="1110333">
              <a:lnSpc>
                <a:spcPct val="150000"/>
              </a:lnSpc>
              <a:spcBef>
                <a:spcPts val="700"/>
              </a:spcBef>
              <a:buClrTx/>
              <a:buSzPct val="100000"/>
              <a:buChar char="•"/>
              <a:defRPr sz="421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What problem am I solving?</a:t>
            </a:r>
          </a:p>
          <a:p>
            <a:pPr marL="299987" indent="-299987" defTabSz="1110333">
              <a:lnSpc>
                <a:spcPct val="150000"/>
              </a:lnSpc>
              <a:spcBef>
                <a:spcPts val="700"/>
              </a:spcBef>
              <a:buClrTx/>
              <a:buSzPct val="100000"/>
              <a:buChar char="•"/>
              <a:defRPr sz="421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Who feels this pain?</a:t>
            </a:r>
          </a:p>
          <a:p>
            <a:pPr marL="299987" indent="-299987" defTabSz="1110333">
              <a:lnSpc>
                <a:spcPct val="150000"/>
              </a:lnSpc>
              <a:spcBef>
                <a:spcPts val="700"/>
              </a:spcBef>
              <a:buClrTx/>
              <a:buSzPct val="100000"/>
              <a:buChar char="•"/>
              <a:defRPr sz="4216" b="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How will I attract more opportunities?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What Problem am I Solving?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7700" spc="43">
                <a:ln w="8334">
                  <a:solidFill>
                    <a:schemeClr val="accent2">
                      <a:satOff val="-49275"/>
                      <a:lumOff val="22058"/>
                    </a:schemeClr>
                  </a:solidFill>
                </a:ln>
                <a:solidFill>
                  <a:schemeClr val="accent2">
                    <a:satOff val="-49275"/>
                    <a:lumOff val="2205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What Problem am I Solving?</a:t>
            </a:r>
          </a:p>
        </p:txBody>
      </p:sp>
      <p:pic>
        <p:nvPicPr>
          <p:cNvPr id="86" name="arrows-box-business-533189.jpg" descr="arrows-box-business-53318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3108" y="2520315"/>
            <a:ext cx="9821784" cy="7366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What Problem am I Solving?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>
            <a:lvl1pPr>
              <a:defRPr sz="7700" spc="43">
                <a:ln w="8334">
                  <a:solidFill>
                    <a:schemeClr val="accent2">
                      <a:satOff val="-49275"/>
                      <a:lumOff val="22058"/>
                    </a:schemeClr>
                  </a:solidFill>
                </a:ln>
                <a:solidFill>
                  <a:schemeClr val="accent2">
                    <a:satOff val="-49275"/>
                    <a:lumOff val="2205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What Problem am I Solving?</a:t>
            </a:r>
          </a:p>
        </p:txBody>
      </p:sp>
      <p:sp>
        <p:nvSpPr>
          <p:cNvPr id="89" name="Existing customers…"/>
          <p:cNvSpPr txBox="1">
            <a:spLocks noGrp="1"/>
          </p:cNvSpPr>
          <p:nvPr>
            <p:ph type="body" sz="quarter" idx="4294967295"/>
          </p:nvPr>
        </p:nvSpPr>
        <p:spPr>
          <a:xfrm>
            <a:off x="10556180" y="3050678"/>
            <a:ext cx="6868220" cy="4751786"/>
          </a:xfrm>
          <a:prstGeom prst="rect">
            <a:avLst/>
          </a:prstGeom>
        </p:spPr>
        <p:txBody>
          <a:bodyPr anchor="ctr"/>
          <a:lstStyle/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Existing customers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 your community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Your network</a:t>
            </a:r>
          </a:p>
          <a:p>
            <a:pPr marL="457200" indent="-457200">
              <a:lnSpc>
                <a:spcPct val="150000"/>
              </a:lnSpc>
              <a:spcBef>
                <a:spcPts val="0"/>
              </a:spcBef>
              <a:buClrTx/>
              <a:buSzPct val="100000"/>
              <a:buFont typeface="Arial"/>
              <a:buChar char="•"/>
              <a:defRPr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”Scratch your own itch”</a:t>
            </a:r>
          </a:p>
        </p:txBody>
      </p:sp>
      <p:grpSp>
        <p:nvGrpSpPr>
          <p:cNvPr id="92" name="answer-business-career-221164.jpg"/>
          <p:cNvGrpSpPr/>
          <p:nvPr/>
        </p:nvGrpSpPr>
        <p:grpSpPr>
          <a:xfrm>
            <a:off x="524767" y="2642294"/>
            <a:ext cx="9597431" cy="6571854"/>
            <a:chOff x="0" y="0"/>
            <a:chExt cx="9597429" cy="6571853"/>
          </a:xfrm>
        </p:grpSpPr>
        <p:pic>
          <p:nvPicPr>
            <p:cNvPr id="91" name="answer-business-career-221164.jpg" descr="answer-business-career-221164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199" y="203200"/>
              <a:ext cx="9191031" cy="612735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0" name="answer-business-career-221164.jpg" descr="answer-business-career-221164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9597431" cy="6571854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Pledge 4">
            <a:hlinkClick r:id="" action="ppaction://media"/>
            <a:extLst>
              <a:ext uri="{FF2B5EF4-FFF2-40B4-BE49-F238E27FC236}">
                <a16:creationId xmlns:a16="http://schemas.microsoft.com/office/drawing/2014/main" id="{D9B1BDCC-BF4F-4505-91EF-FDFFB150BA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95777" y="841375"/>
            <a:ext cx="15296445" cy="86042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exels-photo-218434.jpeg" descr="pexels-photo-2184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1567" y="-1156541"/>
            <a:ext cx="18951944" cy="12600082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Who Feels the Pain?"/>
          <p:cNvSpPr txBox="1">
            <a:spLocks noGrp="1"/>
          </p:cNvSpPr>
          <p:nvPr>
            <p:ph type="title" idx="4294967295"/>
          </p:nvPr>
        </p:nvSpPr>
        <p:spPr>
          <a:xfrm>
            <a:off x="854804" y="-736600"/>
            <a:ext cx="16459201" cy="2126457"/>
          </a:xfrm>
          <a:prstGeom prst="rect">
            <a:avLst/>
          </a:prstGeom>
        </p:spPr>
        <p:txBody>
          <a:bodyPr/>
          <a:lstStyle>
            <a:lvl1pPr>
              <a:defRPr sz="7700" spc="43">
                <a:ln w="8334">
                  <a:solidFill>
                    <a:schemeClr val="accent2">
                      <a:satOff val="-49275"/>
                      <a:lumOff val="22058"/>
                    </a:schemeClr>
                  </a:solidFill>
                </a:ln>
                <a:solidFill>
                  <a:schemeClr val="accent2">
                    <a:satOff val="-49275"/>
                    <a:lumOff val="2205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Who Feels the Pain?</a:t>
            </a:r>
          </a:p>
        </p:txBody>
      </p:sp>
      <p:grpSp>
        <p:nvGrpSpPr>
          <p:cNvPr id="100" name="Passion-Plus-Purpose-You-Can-Have-Everything-in-Life-You-Want-If-You-Will-Just-Help-Enough-Other-People-Get-What-They-Want.-Zig-Ziglar.png"/>
          <p:cNvGrpSpPr/>
          <p:nvPr/>
        </p:nvGrpSpPr>
        <p:grpSpPr>
          <a:xfrm>
            <a:off x="9550400" y="1755812"/>
            <a:ext cx="7863210" cy="7901310"/>
            <a:chOff x="0" y="0"/>
            <a:chExt cx="7863209" cy="7901309"/>
          </a:xfrm>
        </p:grpSpPr>
        <p:pic>
          <p:nvPicPr>
            <p:cNvPr id="99" name="Passion-Plus-Purpose-You-Can-Have-Everything-in-Life-You-Want-If-You-Will-Just-Help-Enough-Other-People-Get-What-They-Want.-Zig-Ziglar.png" descr="Passion-Plus-Purpose-You-Can-Have-Everything-in-Life-You-Want-If-You-Will-Just-Help-Enough-Other-People-Get-What-They-Want.-Zig-Zigla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7456810" cy="74568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8" name="Passion-Plus-Purpose-You-Can-Have-Everything-in-Life-You-Want-If-You-Will-Just-Help-Enough-Other-People-Get-What-They-Want.-Zig-Ziglar.png" descr="Passion-Plus-Purpose-You-Can-Have-Everything-in-Life-You-Want-If-You-Will-Just-Help-Enough-Other-People-Get-What-They-Want.-Zig-Ziglar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7863210" cy="7901310"/>
            </a:xfrm>
            <a:prstGeom prst="rect">
              <a:avLst/>
            </a:prstGeom>
            <a:effectLst/>
          </p:spPr>
        </p:pic>
      </p:grpSp>
      <p:grpSp>
        <p:nvGrpSpPr>
          <p:cNvPr id="103" name="agreement-black-and-white-businesspeople-1282173.jpg"/>
          <p:cNvGrpSpPr/>
          <p:nvPr/>
        </p:nvGrpSpPr>
        <p:grpSpPr>
          <a:xfrm>
            <a:off x="1049075" y="1755812"/>
            <a:ext cx="8146817" cy="7901310"/>
            <a:chOff x="0" y="0"/>
            <a:chExt cx="8146815" cy="7901309"/>
          </a:xfrm>
        </p:grpSpPr>
        <p:pic>
          <p:nvPicPr>
            <p:cNvPr id="102" name="agreement-black-and-white-businesspeople-1282173.jpg" descr="agreement-black-and-white-businesspeople-1282173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03200" y="203200"/>
              <a:ext cx="7740416" cy="745681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01" name="agreement-black-and-white-businesspeople-1282173.jpg" descr="agreement-black-and-white-businesspeople-1282173.jpg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8146816" cy="7901310"/>
            </a:xfrm>
            <a:prstGeom prst="rect">
              <a:avLst/>
            </a:prstGeom>
            <a:effectLst/>
          </p:spPr>
        </p:pic>
      </p:grpSp>
      <p:sp>
        <p:nvSpPr>
          <p:cNvPr id="104" name="http://www.passionpluspurpose.com/2015/01/27/image-you-can-have-everything-in-life-you-want-if/"/>
          <p:cNvSpPr txBox="1"/>
          <p:nvPr/>
        </p:nvSpPr>
        <p:spPr>
          <a:xfrm>
            <a:off x="10449260" y="9695477"/>
            <a:ext cx="7335489" cy="276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300"/>
            </a:lvl1pPr>
          </a:lstStyle>
          <a:p>
            <a:r>
              <a:t>http://www.passionpluspurpose.com/2015/01/27/image-you-can-have-everything-in-life-you-want-if/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925" y="771525"/>
            <a:ext cx="17259300" cy="8629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How Will I Attract Opportunities?"/>
          <p:cNvSpPr txBox="1">
            <a:spLocks noGrp="1"/>
          </p:cNvSpPr>
          <p:nvPr>
            <p:ph type="title" idx="4294967295"/>
          </p:nvPr>
        </p:nvSpPr>
        <p:spPr>
          <a:xfrm>
            <a:off x="914400" y="-508000"/>
            <a:ext cx="16459200" cy="2126457"/>
          </a:xfrm>
          <a:prstGeom prst="rect">
            <a:avLst/>
          </a:prstGeom>
        </p:spPr>
        <p:txBody>
          <a:bodyPr/>
          <a:lstStyle>
            <a:lvl1pPr algn="ctr">
              <a:defRPr sz="7500" spc="42">
                <a:ln w="8117">
                  <a:solidFill>
                    <a:schemeClr val="accent2">
                      <a:satOff val="-49275"/>
                      <a:lumOff val="22058"/>
                    </a:schemeClr>
                  </a:solidFill>
                </a:ln>
                <a:solidFill>
                  <a:schemeClr val="accent2">
                    <a:satOff val="-49275"/>
                    <a:lumOff val="22058"/>
                  </a:schemeClr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>
                <a:effectLst/>
              </a:defRPr>
            </a:pPr>
            <a:r>
              <a:t>How Will I Attract Opportunities?</a:t>
            </a:r>
          </a:p>
        </p:txBody>
      </p:sp>
      <p:sp>
        <p:nvSpPr>
          <p:cNvPr id="109" name="CLARIFY YOUR NICHE…"/>
          <p:cNvSpPr txBox="1">
            <a:spLocks noGrp="1"/>
          </p:cNvSpPr>
          <p:nvPr>
            <p:ph type="body" sz="quarter" idx="4294967295"/>
          </p:nvPr>
        </p:nvSpPr>
        <p:spPr>
          <a:xfrm>
            <a:off x="295977" y="7060884"/>
            <a:ext cx="5767388" cy="285254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61736" indent="-280736">
              <a:spcBef>
                <a:spcPts val="600"/>
              </a:spcBef>
              <a:buClrTx/>
              <a:buSzPct val="100000"/>
              <a:buChar char="•"/>
              <a:defRPr sz="3200" b="0"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r>
              <a:t>CLARIFY YOUR NICHE</a:t>
            </a:r>
          </a:p>
          <a:p>
            <a:pPr lvl="1"/>
            <a:r>
              <a:t>“I help (PEOPLE) solve (PROBLEM)”</a:t>
            </a:r>
          </a:p>
        </p:txBody>
      </p:sp>
      <p:sp>
        <p:nvSpPr>
          <p:cNvPr id="110" name="DO THE WORK…"/>
          <p:cNvSpPr txBox="1"/>
          <p:nvPr/>
        </p:nvSpPr>
        <p:spPr>
          <a:xfrm>
            <a:off x="12812172" y="7088914"/>
            <a:ext cx="5767389" cy="3355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42" tIns="81642" rIns="81642" bIns="81642">
            <a:normAutofit/>
          </a:bodyPr>
          <a:lstStyle>
            <a:lvl1pPr>
              <a:spcBef>
                <a:spcPts val="1000"/>
              </a:spcBef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61736" indent="-280736">
              <a:spcBef>
                <a:spcPts val="600"/>
              </a:spcBef>
              <a:buSzPct val="100000"/>
              <a:buChar char="•"/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</a:lstStyle>
          <a:p>
            <a:r>
              <a:t>DO THE WORK</a:t>
            </a:r>
          </a:p>
          <a:p>
            <a:pPr lvl="1"/>
            <a:r>
              <a:t>Utilize the power of compounding</a:t>
            </a:r>
          </a:p>
        </p:txBody>
      </p:sp>
      <p:sp>
        <p:nvSpPr>
          <p:cNvPr id="111" name="FIND YOUR VOICE…"/>
          <p:cNvSpPr txBox="1"/>
          <p:nvPr/>
        </p:nvSpPr>
        <p:spPr>
          <a:xfrm>
            <a:off x="6554075" y="2453282"/>
            <a:ext cx="5767388" cy="5380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1642" tIns="81642" rIns="81642" bIns="81642">
            <a:normAutofit/>
          </a:bodyPr>
          <a:lstStyle/>
          <a:p>
            <a:pPr>
              <a:spcBef>
                <a:spcPts val="1000"/>
              </a:spcBef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FIND YOUR VOICE</a:t>
            </a:r>
          </a:p>
          <a:p>
            <a:pPr marL="661736" lvl="1" indent="-280736">
              <a:spcBef>
                <a:spcPts val="600"/>
              </a:spcBef>
              <a:buSzPct val="100000"/>
              <a:buChar char="•"/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In person?</a:t>
            </a:r>
          </a:p>
          <a:p>
            <a:pPr marL="661736" lvl="1" indent="-280736">
              <a:spcBef>
                <a:spcPts val="600"/>
              </a:spcBef>
              <a:buSzPct val="100000"/>
              <a:buChar char="•"/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Writing?</a:t>
            </a:r>
          </a:p>
          <a:p>
            <a:pPr marL="661736" lvl="1" indent="-280736">
              <a:spcBef>
                <a:spcPts val="600"/>
              </a:spcBef>
              <a:buSzPct val="100000"/>
              <a:buChar char="•"/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Video/Photographs?</a:t>
            </a:r>
          </a:p>
          <a:p>
            <a:pPr marL="661736" lvl="1" indent="-280736">
              <a:spcBef>
                <a:spcPts val="600"/>
              </a:spcBef>
              <a:buSzPct val="100000"/>
              <a:buChar char="•"/>
              <a:defRPr>
                <a:solidFill>
                  <a:srgbClr val="595959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Audio?</a:t>
            </a:r>
          </a:p>
        </p:txBody>
      </p:sp>
      <p:grpSp>
        <p:nvGrpSpPr>
          <p:cNvPr id="114" name="mic-mic-stand-microphone-64057.jpg"/>
          <p:cNvGrpSpPr/>
          <p:nvPr/>
        </p:nvGrpSpPr>
        <p:grpSpPr>
          <a:xfrm>
            <a:off x="12224635" y="2027202"/>
            <a:ext cx="5981858" cy="4161473"/>
            <a:chOff x="0" y="0"/>
            <a:chExt cx="5981856" cy="4161471"/>
          </a:xfrm>
        </p:grpSpPr>
        <p:pic>
          <p:nvPicPr>
            <p:cNvPr id="113" name="mic-mic-stand-microphone-64057.jpg" descr="mic-mic-stand-microphone-64057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575457" cy="37169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2" name="mic-mic-stand-microphone-64057.jpg" descr="mic-mic-stand-microphone-64057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81857" cy="4161472"/>
            </a:xfrm>
            <a:prstGeom prst="rect">
              <a:avLst/>
            </a:prstGeom>
            <a:effectLst/>
          </p:spPr>
        </p:pic>
      </p:grpSp>
      <p:grpSp>
        <p:nvGrpSpPr>
          <p:cNvPr id="117" name="ballpen-blur-close-up-461077.jpg"/>
          <p:cNvGrpSpPr/>
          <p:nvPr/>
        </p:nvGrpSpPr>
        <p:grpSpPr>
          <a:xfrm>
            <a:off x="6153419" y="5907052"/>
            <a:ext cx="5981162" cy="4161473"/>
            <a:chOff x="0" y="0"/>
            <a:chExt cx="5981160" cy="4161471"/>
          </a:xfrm>
        </p:grpSpPr>
        <p:pic>
          <p:nvPicPr>
            <p:cNvPr id="116" name="ballpen-blur-close-up-461077.jpg" descr="ballpen-blur-close-up-46107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5574761" cy="371697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5" name="ballpen-blur-close-up-461077.jpg" descr="ballpen-blur-close-up-461077.jp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981161" cy="4161472"/>
            </a:xfrm>
            <a:prstGeom prst="rect">
              <a:avLst/>
            </a:prstGeom>
            <a:effectLst/>
          </p:spPr>
        </p:pic>
      </p:grpSp>
      <p:grpSp>
        <p:nvGrpSpPr>
          <p:cNvPr id="120" name="binocular-country-lane-filter-1421.jpg"/>
          <p:cNvGrpSpPr/>
          <p:nvPr/>
        </p:nvGrpSpPr>
        <p:grpSpPr>
          <a:xfrm>
            <a:off x="78306" y="2026136"/>
            <a:ext cx="5985059" cy="4163606"/>
            <a:chOff x="0" y="0"/>
            <a:chExt cx="5985057" cy="4163605"/>
          </a:xfrm>
        </p:grpSpPr>
        <p:pic>
          <p:nvPicPr>
            <p:cNvPr id="119" name="binocular-country-lane-filter-1421.jpg" descr="binocular-country-lane-filter-142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200" y="203200"/>
              <a:ext cx="5578658" cy="37191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binocular-country-lane-filter-1421.jpg" descr="binocular-country-lane-filter-1421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985058" cy="416360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019 NCBA template WS CC">
  <a:themeElements>
    <a:clrScheme name="2019 NCBA template WS C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0F37"/>
      </a:accent1>
      <a:accent2>
        <a:srgbClr val="0A1C32"/>
      </a:accent2>
      <a:accent3>
        <a:srgbClr val="C54B28"/>
      </a:accent3>
      <a:accent4>
        <a:srgbClr val="003241"/>
      </a:accent4>
      <a:accent5>
        <a:srgbClr val="AA1E23"/>
      </a:accent5>
      <a:accent6>
        <a:srgbClr val="482028"/>
      </a:accent6>
      <a:hlink>
        <a:srgbClr val="0000FF"/>
      </a:hlink>
      <a:folHlink>
        <a:srgbClr val="FF00FF"/>
      </a:folHlink>
    </a:clrScheme>
    <a:fontScheme name="2019 NCBA template WS C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2019 NCBA template WS C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3284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3284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019 NCBA template WS CC">
  <a:themeElements>
    <a:clrScheme name="2019 NCBA template WS CC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0F37"/>
      </a:accent1>
      <a:accent2>
        <a:srgbClr val="0A1C32"/>
      </a:accent2>
      <a:accent3>
        <a:srgbClr val="C54B28"/>
      </a:accent3>
      <a:accent4>
        <a:srgbClr val="003241"/>
      </a:accent4>
      <a:accent5>
        <a:srgbClr val="AA1E23"/>
      </a:accent5>
      <a:accent6>
        <a:srgbClr val="482028"/>
      </a:accent6>
      <a:hlink>
        <a:srgbClr val="0000FF"/>
      </a:hlink>
      <a:folHlink>
        <a:srgbClr val="FF00FF"/>
      </a:folHlink>
    </a:clrScheme>
    <a:fontScheme name="2019 NCBA template WS CC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2019 NCBA template WS CC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3284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3284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Office PowerPoint</Application>
  <PresentationFormat>Custom</PresentationFormat>
  <Paragraphs>35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Franklin Gothic Book</vt:lpstr>
      <vt:lpstr>Helvetica</vt:lpstr>
      <vt:lpstr>Helvetica Light</vt:lpstr>
      <vt:lpstr>Rockwell</vt:lpstr>
      <vt:lpstr>Times</vt:lpstr>
      <vt:lpstr>2019 NCBA template WS CC</vt:lpstr>
      <vt:lpstr>Clarifying your impact</vt:lpstr>
      <vt:lpstr>Getting Clear on Your Impact</vt:lpstr>
      <vt:lpstr>Getting Clear on Your Impact</vt:lpstr>
      <vt:lpstr>What Problem am I Solving?</vt:lpstr>
      <vt:lpstr>What Problem am I Solving?</vt:lpstr>
      <vt:lpstr>PowerPoint Presentation</vt:lpstr>
      <vt:lpstr>Who Feels the Pain?</vt:lpstr>
      <vt:lpstr>PowerPoint Presentation</vt:lpstr>
      <vt:lpstr>How Will I Attract Opportunities?</vt:lpstr>
      <vt:lpstr>Resources for Branding</vt:lpstr>
      <vt:lpstr>Patience!!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Clarifying your impact</dc:title>
  <cp:lastModifiedBy>Tim Hammerich</cp:lastModifiedBy>
  <cp:revision>1</cp:revision>
  <dcterms:modified xsi:type="dcterms:W3CDTF">2019-02-11T22:10:37Z</dcterms:modified>
</cp:coreProperties>
</file>