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5" r:id="rId2"/>
    <p:sldMasterId id="2147483682" r:id="rId3"/>
  </p:sldMasterIdLst>
  <p:notesMasterIdLst>
    <p:notesMasterId r:id="rId80"/>
  </p:notesMasterIdLst>
  <p:sldIdLst>
    <p:sldId id="256" r:id="rId4"/>
    <p:sldId id="265" r:id="rId5"/>
    <p:sldId id="350" r:id="rId6"/>
    <p:sldId id="312" r:id="rId7"/>
    <p:sldId id="267" r:id="rId8"/>
    <p:sldId id="269" r:id="rId9"/>
    <p:sldId id="309" r:id="rId10"/>
    <p:sldId id="286" r:id="rId11"/>
    <p:sldId id="287" r:id="rId12"/>
    <p:sldId id="257" r:id="rId13"/>
    <p:sldId id="313" r:id="rId14"/>
    <p:sldId id="274" r:id="rId15"/>
    <p:sldId id="285" r:id="rId16"/>
    <p:sldId id="258" r:id="rId17"/>
    <p:sldId id="314" r:id="rId18"/>
    <p:sldId id="288" r:id="rId19"/>
    <p:sldId id="315" r:id="rId20"/>
    <p:sldId id="259" r:id="rId21"/>
    <p:sldId id="347" r:id="rId22"/>
    <p:sldId id="291" r:id="rId23"/>
    <p:sldId id="261" r:id="rId24"/>
    <p:sldId id="316" r:id="rId25"/>
    <p:sldId id="293" r:id="rId26"/>
    <p:sldId id="301" r:id="rId27"/>
    <p:sldId id="262" r:id="rId28"/>
    <p:sldId id="317" r:id="rId29"/>
    <p:sldId id="298" r:id="rId30"/>
    <p:sldId id="318" r:id="rId31"/>
    <p:sldId id="264" r:id="rId32"/>
    <p:sldId id="349" r:id="rId33"/>
    <p:sldId id="348" r:id="rId34"/>
    <p:sldId id="320" r:id="rId35"/>
    <p:sldId id="319" r:id="rId36"/>
    <p:sldId id="295" r:id="rId37"/>
    <p:sldId id="271" r:id="rId38"/>
    <p:sldId id="321" r:id="rId39"/>
    <p:sldId id="294" r:id="rId40"/>
    <p:sldId id="299" r:id="rId41"/>
    <p:sldId id="327" r:id="rId42"/>
    <p:sldId id="303" r:id="rId43"/>
    <p:sldId id="322" r:id="rId44"/>
    <p:sldId id="324" r:id="rId45"/>
    <p:sldId id="325" r:id="rId46"/>
    <p:sldId id="329" r:id="rId47"/>
    <p:sldId id="279" r:id="rId48"/>
    <p:sldId id="278" r:id="rId49"/>
    <p:sldId id="281" r:id="rId50"/>
    <p:sldId id="328" r:id="rId51"/>
    <p:sldId id="330" r:id="rId52"/>
    <p:sldId id="343" r:id="rId53"/>
    <p:sldId id="344" r:id="rId54"/>
    <p:sldId id="345" r:id="rId55"/>
    <p:sldId id="346" r:id="rId56"/>
    <p:sldId id="331" r:id="rId57"/>
    <p:sldId id="332" r:id="rId58"/>
    <p:sldId id="333" r:id="rId59"/>
    <p:sldId id="334" r:id="rId60"/>
    <p:sldId id="335" r:id="rId61"/>
    <p:sldId id="336" r:id="rId62"/>
    <p:sldId id="263" r:id="rId63"/>
    <p:sldId id="306" r:id="rId64"/>
    <p:sldId id="337" r:id="rId65"/>
    <p:sldId id="338" r:id="rId66"/>
    <p:sldId id="339" r:id="rId67"/>
    <p:sldId id="276" r:id="rId68"/>
    <p:sldId id="340" r:id="rId69"/>
    <p:sldId id="341" r:id="rId70"/>
    <p:sldId id="284" r:id="rId71"/>
    <p:sldId id="275" r:id="rId72"/>
    <p:sldId id="323" r:id="rId73"/>
    <p:sldId id="342" r:id="rId74"/>
    <p:sldId id="310" r:id="rId75"/>
    <p:sldId id="311" r:id="rId76"/>
    <p:sldId id="305" r:id="rId77"/>
    <p:sldId id="352" r:id="rId78"/>
    <p:sldId id="308" r:id="rId7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D59"/>
    <a:srgbClr val="92A667"/>
    <a:srgbClr val="1A87C8"/>
    <a:srgbClr val="F4D3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78256" autoAdjust="0"/>
  </p:normalViewPr>
  <p:slideViewPr>
    <p:cSldViewPr snapToGrid="0">
      <p:cViewPr varScale="1">
        <p:scale>
          <a:sx n="89" d="100"/>
          <a:sy n="89" d="100"/>
        </p:scale>
        <p:origin x="2226" y="66"/>
      </p:cViewPr>
      <p:guideLst/>
    </p:cSldViewPr>
  </p:slideViewPr>
  <p:notesTextViewPr>
    <p:cViewPr>
      <p:scale>
        <a:sx n="1" d="1"/>
        <a:sy n="1" d="1"/>
      </p:scale>
      <p:origin x="0" y="0"/>
    </p:cViewPr>
  </p:notesTextViewPr>
  <p:sorterViewPr>
    <p:cViewPr>
      <p:scale>
        <a:sx n="100" d="100"/>
        <a:sy n="100" d="100"/>
      </p:scale>
      <p:origin x="0" y="-4746"/>
    </p:cViewPr>
  </p:sorterViewPr>
  <p:notesViewPr>
    <p:cSldViewPr snapToGrid="0">
      <p:cViewPr varScale="1">
        <p:scale>
          <a:sx n="83" d="100"/>
          <a:sy n="83" d="100"/>
        </p:scale>
        <p:origin x="381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1ED-4D0B-B450-684DB11C950E}"/>
              </c:ext>
            </c:extLst>
          </c:dPt>
          <c:dPt>
            <c:idx val="1"/>
            <c:bubble3D val="0"/>
            <c:spPr>
              <a:solidFill>
                <a:srgbClr val="92A667"/>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1ED-4D0B-B450-684DB11C950E}"/>
              </c:ext>
            </c:extLst>
          </c:dPt>
          <c:dLbls>
            <c:delete val="1"/>
          </c:dLbls>
          <c:val>
            <c:numRef>
              <c:f>Sheet1!$L$22:$L$23</c:f>
              <c:numCache>
                <c:formatCode>0%</c:formatCode>
                <c:ptCount val="2"/>
                <c:pt idx="0">
                  <c:v>0.05</c:v>
                </c:pt>
                <c:pt idx="1">
                  <c:v>0.95</c:v>
                </c:pt>
              </c:numCache>
            </c:numRef>
          </c:val>
          <c:extLst>
            <c:ext xmlns:c16="http://schemas.microsoft.com/office/drawing/2014/chart" uri="{C3380CC4-5D6E-409C-BE32-E72D297353CC}">
              <c16:uniqueId val="{00000004-11ED-4D0B-B450-684DB11C950E}"/>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333CE8-57B2-4359-A95B-9E3CAEB346A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19A94D4-35A9-4AEC-848E-4C574FE0D5B4}">
      <dgm:prSet phldrT="[Text]"/>
      <dgm:spPr>
        <a:solidFill>
          <a:srgbClr val="A1BD59"/>
        </a:solidFill>
        <a:ln>
          <a:solidFill>
            <a:srgbClr val="A1BD59"/>
          </a:solidFill>
        </a:ln>
      </dgm:spPr>
      <dgm:t>
        <a:bodyPr/>
        <a:lstStyle/>
        <a:p>
          <a:r>
            <a:rPr lang="en-US" dirty="0">
              <a:latin typeface="Cambria" panose="02040503050406030204" pitchFamily="18" charset="0"/>
              <a:ea typeface="Cambria" panose="02040503050406030204" pitchFamily="18" charset="0"/>
            </a:rPr>
            <a:t>CHOICE</a:t>
          </a:r>
        </a:p>
      </dgm:t>
    </dgm:pt>
    <dgm:pt modelId="{75E3F700-7D81-490C-8B0E-BB8ED33A763E}" type="parTrans" cxnId="{C51F6C1E-2ACD-4D22-8F63-02D94FD1E135}">
      <dgm:prSet/>
      <dgm:spPr/>
      <dgm:t>
        <a:bodyPr/>
        <a:lstStyle/>
        <a:p>
          <a:endParaRPr lang="en-US">
            <a:latin typeface="Cambria" panose="02040503050406030204" pitchFamily="18" charset="0"/>
            <a:ea typeface="Cambria" panose="02040503050406030204" pitchFamily="18" charset="0"/>
          </a:endParaRPr>
        </a:p>
      </dgm:t>
    </dgm:pt>
    <dgm:pt modelId="{856B5F4D-DAC2-4D45-81CF-E2CB6E161E03}" type="sibTrans" cxnId="{C51F6C1E-2ACD-4D22-8F63-02D94FD1E135}">
      <dgm:prSet/>
      <dgm:spPr>
        <a:solidFill>
          <a:schemeClr val="bg2">
            <a:lumMod val="75000"/>
            <a:alpha val="90000"/>
          </a:schemeClr>
        </a:solidFill>
        <a:ln>
          <a:solidFill>
            <a:schemeClr val="bg2">
              <a:lumMod val="75000"/>
              <a:alpha val="90000"/>
            </a:schemeClr>
          </a:solidFill>
        </a:ln>
      </dgm:spPr>
      <dgm:t>
        <a:bodyPr/>
        <a:lstStyle/>
        <a:p>
          <a:endParaRPr lang="en-US" dirty="0">
            <a:latin typeface="Cambria" panose="02040503050406030204" pitchFamily="18" charset="0"/>
            <a:ea typeface="Cambria" panose="02040503050406030204" pitchFamily="18" charset="0"/>
          </a:endParaRPr>
        </a:p>
      </dgm:t>
    </dgm:pt>
    <dgm:pt modelId="{1FFF0907-0A9D-49DB-8672-336CD800B6E2}">
      <dgm:prSet phldrT="[Text]"/>
      <dgm:spPr>
        <a:solidFill>
          <a:srgbClr val="F4D312"/>
        </a:solidFill>
        <a:ln>
          <a:solidFill>
            <a:srgbClr val="F4D312"/>
          </a:solidFill>
        </a:ln>
      </dgm:spPr>
      <dgm:t>
        <a:bodyPr/>
        <a:lstStyle/>
        <a:p>
          <a:r>
            <a:rPr lang="en-US" dirty="0">
              <a:latin typeface="Cambria" panose="02040503050406030204" pitchFamily="18" charset="0"/>
              <a:ea typeface="Cambria" panose="02040503050406030204" pitchFamily="18" charset="0"/>
            </a:rPr>
            <a:t>EQUIPPED</a:t>
          </a:r>
        </a:p>
      </dgm:t>
    </dgm:pt>
    <dgm:pt modelId="{9F0C020A-86CD-45EF-B31D-A418C8738063}" type="parTrans" cxnId="{90EB0E22-733D-455F-AA6C-1AFB41A11FC2}">
      <dgm:prSet/>
      <dgm:spPr/>
      <dgm:t>
        <a:bodyPr/>
        <a:lstStyle/>
        <a:p>
          <a:endParaRPr lang="en-US">
            <a:latin typeface="Cambria" panose="02040503050406030204" pitchFamily="18" charset="0"/>
            <a:ea typeface="Cambria" panose="02040503050406030204" pitchFamily="18" charset="0"/>
          </a:endParaRPr>
        </a:p>
      </dgm:t>
    </dgm:pt>
    <dgm:pt modelId="{23844143-0FC7-4956-BF44-695C4B6846B4}" type="sibTrans" cxnId="{90EB0E22-733D-455F-AA6C-1AFB41A11FC2}">
      <dgm:prSet/>
      <dgm:spPr>
        <a:solidFill>
          <a:schemeClr val="bg2">
            <a:lumMod val="75000"/>
            <a:alpha val="90000"/>
          </a:schemeClr>
        </a:solidFill>
        <a:ln>
          <a:solidFill>
            <a:schemeClr val="bg2">
              <a:lumMod val="75000"/>
              <a:alpha val="90000"/>
            </a:schemeClr>
          </a:solidFill>
        </a:ln>
      </dgm:spPr>
      <dgm:t>
        <a:bodyPr/>
        <a:lstStyle/>
        <a:p>
          <a:endParaRPr lang="en-US" dirty="0">
            <a:latin typeface="Cambria" panose="02040503050406030204" pitchFamily="18" charset="0"/>
            <a:ea typeface="Cambria" panose="02040503050406030204" pitchFamily="18" charset="0"/>
          </a:endParaRPr>
        </a:p>
      </dgm:t>
    </dgm:pt>
    <dgm:pt modelId="{847D522D-078C-4D2A-8E95-933D57A01FCB}">
      <dgm:prSet phldrT="[Text]"/>
      <dgm:spPr>
        <a:solidFill>
          <a:srgbClr val="1A87C8"/>
        </a:solidFill>
        <a:ln>
          <a:solidFill>
            <a:srgbClr val="1A87C8"/>
          </a:solidFill>
        </a:ln>
      </dgm:spPr>
      <dgm:t>
        <a:bodyPr/>
        <a:lstStyle/>
        <a:p>
          <a:r>
            <a:rPr lang="en-US" dirty="0">
              <a:latin typeface="Cambria" panose="02040503050406030204" pitchFamily="18" charset="0"/>
              <a:ea typeface="Cambria" panose="02040503050406030204" pitchFamily="18" charset="0"/>
            </a:rPr>
            <a:t>FACTS</a:t>
          </a:r>
        </a:p>
      </dgm:t>
    </dgm:pt>
    <dgm:pt modelId="{6573B886-8267-4DCD-8CE9-3B93FE2A715F}" type="parTrans" cxnId="{4ECD9128-70B7-44FF-B8F9-C8F6A2B95A15}">
      <dgm:prSet/>
      <dgm:spPr/>
      <dgm:t>
        <a:bodyPr/>
        <a:lstStyle/>
        <a:p>
          <a:endParaRPr lang="en-US">
            <a:latin typeface="Cambria" panose="02040503050406030204" pitchFamily="18" charset="0"/>
            <a:ea typeface="Cambria" panose="02040503050406030204" pitchFamily="18" charset="0"/>
          </a:endParaRPr>
        </a:p>
      </dgm:t>
    </dgm:pt>
    <dgm:pt modelId="{C82DF7D0-6A72-4896-B7A3-ECEB3F07997B}" type="sibTrans" cxnId="{4ECD9128-70B7-44FF-B8F9-C8F6A2B95A15}">
      <dgm:prSet/>
      <dgm:spPr/>
      <dgm:t>
        <a:bodyPr/>
        <a:lstStyle/>
        <a:p>
          <a:endParaRPr lang="en-US">
            <a:latin typeface="Cambria" panose="02040503050406030204" pitchFamily="18" charset="0"/>
            <a:ea typeface="Cambria" panose="02040503050406030204" pitchFamily="18" charset="0"/>
          </a:endParaRPr>
        </a:p>
      </dgm:t>
    </dgm:pt>
    <dgm:pt modelId="{B6CD340A-2419-460A-B70C-3B470873DFD7}" type="pres">
      <dgm:prSet presAssocID="{17333CE8-57B2-4359-A95B-9E3CAEB346A7}" presName="outerComposite" presStyleCnt="0">
        <dgm:presLayoutVars>
          <dgm:chMax val="5"/>
          <dgm:dir/>
          <dgm:resizeHandles val="exact"/>
        </dgm:presLayoutVars>
      </dgm:prSet>
      <dgm:spPr/>
    </dgm:pt>
    <dgm:pt modelId="{EE66B20B-50D5-4296-9328-C7C64DBBBF54}" type="pres">
      <dgm:prSet presAssocID="{17333CE8-57B2-4359-A95B-9E3CAEB346A7}" presName="dummyMaxCanvas" presStyleCnt="0">
        <dgm:presLayoutVars/>
      </dgm:prSet>
      <dgm:spPr/>
    </dgm:pt>
    <dgm:pt modelId="{B78124EE-4DAD-43CA-ABDB-C967914A761C}" type="pres">
      <dgm:prSet presAssocID="{17333CE8-57B2-4359-A95B-9E3CAEB346A7}" presName="ThreeNodes_1" presStyleLbl="node1" presStyleIdx="0" presStyleCnt="3" custScaleY="103396">
        <dgm:presLayoutVars>
          <dgm:bulletEnabled val="1"/>
        </dgm:presLayoutVars>
      </dgm:prSet>
      <dgm:spPr/>
    </dgm:pt>
    <dgm:pt modelId="{BDE51BDF-596A-4EB0-8109-6E916C37001F}" type="pres">
      <dgm:prSet presAssocID="{17333CE8-57B2-4359-A95B-9E3CAEB346A7}" presName="ThreeNodes_2" presStyleLbl="node1" presStyleIdx="1" presStyleCnt="3" custScaleY="97960">
        <dgm:presLayoutVars>
          <dgm:bulletEnabled val="1"/>
        </dgm:presLayoutVars>
      </dgm:prSet>
      <dgm:spPr/>
    </dgm:pt>
    <dgm:pt modelId="{FA498C9A-7F7A-4971-BC5F-0247BCD04076}" type="pres">
      <dgm:prSet presAssocID="{17333CE8-57B2-4359-A95B-9E3CAEB346A7}" presName="ThreeNodes_3" presStyleLbl="node1" presStyleIdx="2" presStyleCnt="3" custScaleY="97960">
        <dgm:presLayoutVars>
          <dgm:bulletEnabled val="1"/>
        </dgm:presLayoutVars>
      </dgm:prSet>
      <dgm:spPr/>
    </dgm:pt>
    <dgm:pt modelId="{CAEED68C-A0B0-4544-9586-27BE750E2952}" type="pres">
      <dgm:prSet presAssocID="{17333CE8-57B2-4359-A95B-9E3CAEB346A7}" presName="ThreeConn_1-2" presStyleLbl="fgAccFollowNode1" presStyleIdx="0" presStyleCnt="2">
        <dgm:presLayoutVars>
          <dgm:bulletEnabled val="1"/>
        </dgm:presLayoutVars>
      </dgm:prSet>
      <dgm:spPr/>
    </dgm:pt>
    <dgm:pt modelId="{3AC153BE-D92E-4FEB-B5A4-AA69761022B6}" type="pres">
      <dgm:prSet presAssocID="{17333CE8-57B2-4359-A95B-9E3CAEB346A7}" presName="ThreeConn_2-3" presStyleLbl="fgAccFollowNode1" presStyleIdx="1" presStyleCnt="2">
        <dgm:presLayoutVars>
          <dgm:bulletEnabled val="1"/>
        </dgm:presLayoutVars>
      </dgm:prSet>
      <dgm:spPr/>
    </dgm:pt>
    <dgm:pt modelId="{6EA16866-5400-426E-B40D-A7AEC32F41DA}" type="pres">
      <dgm:prSet presAssocID="{17333CE8-57B2-4359-A95B-9E3CAEB346A7}" presName="ThreeNodes_1_text" presStyleLbl="node1" presStyleIdx="2" presStyleCnt="3">
        <dgm:presLayoutVars>
          <dgm:bulletEnabled val="1"/>
        </dgm:presLayoutVars>
      </dgm:prSet>
      <dgm:spPr/>
    </dgm:pt>
    <dgm:pt modelId="{7B0EA543-5B13-484C-96BA-25B78DC664EB}" type="pres">
      <dgm:prSet presAssocID="{17333CE8-57B2-4359-A95B-9E3CAEB346A7}" presName="ThreeNodes_2_text" presStyleLbl="node1" presStyleIdx="2" presStyleCnt="3">
        <dgm:presLayoutVars>
          <dgm:bulletEnabled val="1"/>
        </dgm:presLayoutVars>
      </dgm:prSet>
      <dgm:spPr/>
    </dgm:pt>
    <dgm:pt modelId="{507DA014-F215-47D3-A051-7D9B20B2FA30}" type="pres">
      <dgm:prSet presAssocID="{17333CE8-57B2-4359-A95B-9E3CAEB346A7}" presName="ThreeNodes_3_text" presStyleLbl="node1" presStyleIdx="2" presStyleCnt="3">
        <dgm:presLayoutVars>
          <dgm:bulletEnabled val="1"/>
        </dgm:presLayoutVars>
      </dgm:prSet>
      <dgm:spPr/>
    </dgm:pt>
  </dgm:ptLst>
  <dgm:cxnLst>
    <dgm:cxn modelId="{C51F6C1E-2ACD-4D22-8F63-02D94FD1E135}" srcId="{17333CE8-57B2-4359-A95B-9E3CAEB346A7}" destId="{319A94D4-35A9-4AEC-848E-4C574FE0D5B4}" srcOrd="0" destOrd="0" parTransId="{75E3F700-7D81-490C-8B0E-BB8ED33A763E}" sibTransId="{856B5F4D-DAC2-4D45-81CF-E2CB6E161E03}"/>
    <dgm:cxn modelId="{90EB0E22-733D-455F-AA6C-1AFB41A11FC2}" srcId="{17333CE8-57B2-4359-A95B-9E3CAEB346A7}" destId="{1FFF0907-0A9D-49DB-8672-336CD800B6E2}" srcOrd="1" destOrd="0" parTransId="{9F0C020A-86CD-45EF-B31D-A418C8738063}" sibTransId="{23844143-0FC7-4956-BF44-695C4B6846B4}"/>
    <dgm:cxn modelId="{4ECD9128-70B7-44FF-B8F9-C8F6A2B95A15}" srcId="{17333CE8-57B2-4359-A95B-9E3CAEB346A7}" destId="{847D522D-078C-4D2A-8E95-933D57A01FCB}" srcOrd="2" destOrd="0" parTransId="{6573B886-8267-4DCD-8CE9-3B93FE2A715F}" sibTransId="{C82DF7D0-6A72-4896-B7A3-ECEB3F07997B}"/>
    <dgm:cxn modelId="{BC3CC565-3065-4F72-8C81-51C210A2DBE8}" type="presOf" srcId="{319A94D4-35A9-4AEC-848E-4C574FE0D5B4}" destId="{B78124EE-4DAD-43CA-ABDB-C967914A761C}" srcOrd="0" destOrd="0" presId="urn:microsoft.com/office/officeart/2005/8/layout/vProcess5"/>
    <dgm:cxn modelId="{1D16C670-87D7-4226-8D0D-04D3E16ABAC3}" type="presOf" srcId="{847D522D-078C-4D2A-8E95-933D57A01FCB}" destId="{507DA014-F215-47D3-A051-7D9B20B2FA30}" srcOrd="1" destOrd="0" presId="urn:microsoft.com/office/officeart/2005/8/layout/vProcess5"/>
    <dgm:cxn modelId="{B0074652-55FB-44CB-B3DB-29D5E2784329}" type="presOf" srcId="{1FFF0907-0A9D-49DB-8672-336CD800B6E2}" destId="{7B0EA543-5B13-484C-96BA-25B78DC664EB}" srcOrd="1" destOrd="0" presId="urn:microsoft.com/office/officeart/2005/8/layout/vProcess5"/>
    <dgm:cxn modelId="{DE5169AD-99BC-4A0D-8DD5-F477EA3E94E7}" type="presOf" srcId="{847D522D-078C-4D2A-8E95-933D57A01FCB}" destId="{FA498C9A-7F7A-4971-BC5F-0247BCD04076}" srcOrd="0" destOrd="0" presId="urn:microsoft.com/office/officeart/2005/8/layout/vProcess5"/>
    <dgm:cxn modelId="{2DDCF4B1-562F-49D9-B299-1BA09D1200A9}" type="presOf" srcId="{1FFF0907-0A9D-49DB-8672-336CD800B6E2}" destId="{BDE51BDF-596A-4EB0-8109-6E916C37001F}" srcOrd="0" destOrd="0" presId="urn:microsoft.com/office/officeart/2005/8/layout/vProcess5"/>
    <dgm:cxn modelId="{E1DB96B8-CE01-435C-A322-B6CB6BA51E34}" type="presOf" srcId="{23844143-0FC7-4956-BF44-695C4B6846B4}" destId="{3AC153BE-D92E-4FEB-B5A4-AA69761022B6}" srcOrd="0" destOrd="0" presId="urn:microsoft.com/office/officeart/2005/8/layout/vProcess5"/>
    <dgm:cxn modelId="{7D60C3BA-8FE3-4487-991C-1F7B9D68A227}" type="presOf" srcId="{17333CE8-57B2-4359-A95B-9E3CAEB346A7}" destId="{B6CD340A-2419-460A-B70C-3B470873DFD7}" srcOrd="0" destOrd="0" presId="urn:microsoft.com/office/officeart/2005/8/layout/vProcess5"/>
    <dgm:cxn modelId="{79F06DE1-20D7-4F93-B076-7A9705E11A18}" type="presOf" srcId="{319A94D4-35A9-4AEC-848E-4C574FE0D5B4}" destId="{6EA16866-5400-426E-B40D-A7AEC32F41DA}" srcOrd="1" destOrd="0" presId="urn:microsoft.com/office/officeart/2005/8/layout/vProcess5"/>
    <dgm:cxn modelId="{62DB22F2-D806-4703-AC4C-356F36C86BA2}" type="presOf" srcId="{856B5F4D-DAC2-4D45-81CF-E2CB6E161E03}" destId="{CAEED68C-A0B0-4544-9586-27BE750E2952}" srcOrd="0" destOrd="0" presId="urn:microsoft.com/office/officeart/2005/8/layout/vProcess5"/>
    <dgm:cxn modelId="{B2BF6BD0-594B-4595-B67A-5B116033C685}" type="presParOf" srcId="{B6CD340A-2419-460A-B70C-3B470873DFD7}" destId="{EE66B20B-50D5-4296-9328-C7C64DBBBF54}" srcOrd="0" destOrd="0" presId="urn:microsoft.com/office/officeart/2005/8/layout/vProcess5"/>
    <dgm:cxn modelId="{C27E23E0-F233-4450-8DC5-7523DD9C5AE2}" type="presParOf" srcId="{B6CD340A-2419-460A-B70C-3B470873DFD7}" destId="{B78124EE-4DAD-43CA-ABDB-C967914A761C}" srcOrd="1" destOrd="0" presId="urn:microsoft.com/office/officeart/2005/8/layout/vProcess5"/>
    <dgm:cxn modelId="{84ACB417-7587-4982-96F6-A5C85C04D481}" type="presParOf" srcId="{B6CD340A-2419-460A-B70C-3B470873DFD7}" destId="{BDE51BDF-596A-4EB0-8109-6E916C37001F}" srcOrd="2" destOrd="0" presId="urn:microsoft.com/office/officeart/2005/8/layout/vProcess5"/>
    <dgm:cxn modelId="{68513F70-A855-43D9-8395-890DE372F659}" type="presParOf" srcId="{B6CD340A-2419-460A-B70C-3B470873DFD7}" destId="{FA498C9A-7F7A-4971-BC5F-0247BCD04076}" srcOrd="3" destOrd="0" presId="urn:microsoft.com/office/officeart/2005/8/layout/vProcess5"/>
    <dgm:cxn modelId="{8A57AAB7-6FFD-4F37-9AFD-6B8CD5171FDF}" type="presParOf" srcId="{B6CD340A-2419-460A-B70C-3B470873DFD7}" destId="{CAEED68C-A0B0-4544-9586-27BE750E2952}" srcOrd="4" destOrd="0" presId="urn:microsoft.com/office/officeart/2005/8/layout/vProcess5"/>
    <dgm:cxn modelId="{7B955ED7-FFD3-47BD-A4E2-4733E9949643}" type="presParOf" srcId="{B6CD340A-2419-460A-B70C-3B470873DFD7}" destId="{3AC153BE-D92E-4FEB-B5A4-AA69761022B6}" srcOrd="5" destOrd="0" presId="urn:microsoft.com/office/officeart/2005/8/layout/vProcess5"/>
    <dgm:cxn modelId="{5CA75FA4-AF69-4A2C-9333-8690FAF87016}" type="presParOf" srcId="{B6CD340A-2419-460A-B70C-3B470873DFD7}" destId="{6EA16866-5400-426E-B40D-A7AEC32F41DA}" srcOrd="6" destOrd="0" presId="urn:microsoft.com/office/officeart/2005/8/layout/vProcess5"/>
    <dgm:cxn modelId="{3975873B-C555-44A4-83DD-EECFFA4BF018}" type="presParOf" srcId="{B6CD340A-2419-460A-B70C-3B470873DFD7}" destId="{7B0EA543-5B13-484C-96BA-25B78DC664EB}" srcOrd="7" destOrd="0" presId="urn:microsoft.com/office/officeart/2005/8/layout/vProcess5"/>
    <dgm:cxn modelId="{EB08A3C2-564B-4656-8090-CFB0DCEA7C27}" type="presParOf" srcId="{B6CD340A-2419-460A-B70C-3B470873DFD7}" destId="{507DA014-F215-47D3-A051-7D9B20B2FA30}"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Product traveled less than 60 miles.</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Products are made in small batches. </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latin typeface="Cambria" panose="02040503050406030204" pitchFamily="18" charset="0"/>
              <a:ea typeface="Cambria" panose="02040503050406030204" pitchFamily="18" charset="0"/>
            </a:rPr>
            <a:t>Farmers are sustainable, small, and organic. </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Product traveled less than 60 miles.</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ln w="76200">
          <a:solidFill>
            <a:srgbClr val="C00000"/>
          </a:solidFill>
        </a:ln>
      </dgm:spPr>
      <dgm:t>
        <a:bodyPr/>
        <a:lstStyle/>
        <a:p>
          <a:r>
            <a:rPr lang="en-US" sz="2000" dirty="0">
              <a:latin typeface="Cambria" panose="02040503050406030204" pitchFamily="18" charset="0"/>
              <a:ea typeface="Cambria" panose="02040503050406030204" pitchFamily="18" charset="0"/>
            </a:rPr>
            <a:t>Products are made in small batches. </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Farmers are sustainable, small, and organic. </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USDA regulated</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Farmers/ranchers use less natural resources</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latin typeface="Cambria" panose="02040503050406030204" pitchFamily="18" charset="0"/>
              <a:ea typeface="Cambria" panose="02040503050406030204" pitchFamily="18" charset="0"/>
            </a:rPr>
            <a:t>Farmers/ranchers enhance the quality of life for animals</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USDA regulated</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ln w="76200">
          <a:solidFill>
            <a:srgbClr val="C00000"/>
          </a:solidFill>
        </a:ln>
      </dgm:spPr>
      <dgm:t>
        <a:bodyPr/>
        <a:lstStyle/>
        <a:p>
          <a:r>
            <a:rPr lang="en-US" sz="2000" dirty="0">
              <a:latin typeface="Cambria" panose="02040503050406030204" pitchFamily="18" charset="0"/>
              <a:ea typeface="Cambria" panose="02040503050406030204" pitchFamily="18" charset="0"/>
            </a:rPr>
            <a:t>Farmers/ranchers use less natural resources</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Farmers/ranchers enhance the quality of life for animals</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No label means the animal received antibiotics</a:t>
          </a:r>
          <a:endParaRPr lang="en-US" sz="2000" dirty="0"/>
        </a:p>
      </dgm:t>
    </dgm:pt>
    <dgm:pt modelId="{C55017E4-C668-4785-AD96-B94454F76CE1}" type="parTrans" cxnId="{174F423D-E357-48AF-B46D-0BB1956F8B4D}">
      <dgm:prSet/>
      <dgm:spPr/>
      <dgm:t>
        <a:bodyPr/>
        <a:lstStyle/>
        <a:p>
          <a:endParaRPr lang="en-US" sz="2000"/>
        </a:p>
      </dgm:t>
    </dgm:pt>
    <dgm:pt modelId="{817B3AFC-8876-4EBF-BE3F-AB9294CA2E13}" type="sibTrans" cxnId="{174F423D-E357-48AF-B46D-0BB1956F8B4D}">
      <dgm:prSet/>
      <dgm:spPr/>
      <dgm:t>
        <a:bodyPr/>
        <a:lstStyle/>
        <a:p>
          <a:endParaRPr lang="en-US" sz="20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No label means there could be antibiotics in the meat</a:t>
          </a:r>
          <a:endParaRPr lang="en-US" sz="2000" dirty="0"/>
        </a:p>
      </dgm:t>
    </dgm:pt>
    <dgm:pt modelId="{0BAB5C81-F6EE-41E9-8C44-F97FEC5BC733}" type="parTrans" cxnId="{775A9608-B8F4-4384-83FA-195178AF74B8}">
      <dgm:prSet/>
      <dgm:spPr/>
      <dgm:t>
        <a:bodyPr/>
        <a:lstStyle/>
        <a:p>
          <a:endParaRPr lang="en-US" sz="2000"/>
        </a:p>
      </dgm:t>
    </dgm:pt>
    <dgm:pt modelId="{94C6EA91-85AC-40D0-8C4C-A94ABAADBB79}" type="sibTrans" cxnId="{775A9608-B8F4-4384-83FA-195178AF74B8}">
      <dgm:prSet/>
      <dgm:spPr/>
      <dgm:t>
        <a:bodyPr/>
        <a:lstStyle/>
        <a:p>
          <a:endParaRPr lang="en-US" sz="2000"/>
        </a:p>
      </dgm:t>
    </dgm:pt>
    <dgm:pt modelId="{8DBD1562-BE7F-4647-A97E-8A225D4A9752}">
      <dgm:prSet phldrT="[Text]" custT="1"/>
      <dgm:spPr>
        <a:solidFill>
          <a:srgbClr val="A1BD59"/>
        </a:solidFill>
      </dgm:spPr>
      <dgm:t>
        <a:bodyPr/>
        <a:lstStyle/>
        <a:p>
          <a:r>
            <a:rPr lang="en-US" sz="1900" dirty="0">
              <a:latin typeface="Cambria" panose="02040503050406030204" pitchFamily="18" charset="0"/>
              <a:ea typeface="Cambria" panose="02040503050406030204" pitchFamily="18" charset="0"/>
            </a:rPr>
            <a:t>Label indicates the animal never received any antibiotics in its lifetime</a:t>
          </a:r>
          <a:endParaRPr lang="en-US" sz="1900" dirty="0">
            <a:solidFill>
              <a:schemeClr val="bg1"/>
            </a:solidFill>
          </a:endParaRPr>
        </a:p>
      </dgm:t>
    </dgm:pt>
    <dgm:pt modelId="{8B78392C-5525-4214-A548-A29480B13AD6}" type="parTrans" cxnId="{133E51A5-607E-4C4A-88FB-10C0080D3FA6}">
      <dgm:prSet/>
      <dgm:spPr/>
      <dgm:t>
        <a:bodyPr/>
        <a:lstStyle/>
        <a:p>
          <a:endParaRPr lang="en-US" sz="2000"/>
        </a:p>
      </dgm:t>
    </dgm:pt>
    <dgm:pt modelId="{DE4E3285-D22F-44DE-8490-C0F5C17D4BF0}" type="sibTrans" cxnId="{133E51A5-607E-4C4A-88FB-10C0080D3FA6}">
      <dgm:prSet/>
      <dgm:spPr/>
      <dgm:t>
        <a:bodyPr/>
        <a:lstStyle/>
        <a:p>
          <a:endParaRPr lang="en-US" sz="20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No label means the animal received antibiotics</a:t>
          </a:r>
          <a:endParaRPr lang="en-US" sz="2000" dirty="0"/>
        </a:p>
      </dgm:t>
    </dgm:pt>
    <dgm:pt modelId="{C55017E4-C668-4785-AD96-B94454F76CE1}" type="parTrans" cxnId="{174F423D-E357-48AF-B46D-0BB1956F8B4D}">
      <dgm:prSet/>
      <dgm:spPr/>
      <dgm:t>
        <a:bodyPr/>
        <a:lstStyle/>
        <a:p>
          <a:endParaRPr lang="en-US" sz="2000"/>
        </a:p>
      </dgm:t>
    </dgm:pt>
    <dgm:pt modelId="{817B3AFC-8876-4EBF-BE3F-AB9294CA2E13}" type="sibTrans" cxnId="{174F423D-E357-48AF-B46D-0BB1956F8B4D}">
      <dgm:prSet/>
      <dgm:spPr/>
      <dgm:t>
        <a:bodyPr/>
        <a:lstStyle/>
        <a:p>
          <a:endParaRPr lang="en-US" sz="2000"/>
        </a:p>
      </dgm:t>
    </dgm:pt>
    <dgm:pt modelId="{5DEEF08F-82D8-4C32-9D87-2DEF7074DA83}">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No label means there could be antibiotics in the meat</a:t>
          </a:r>
          <a:endParaRPr lang="en-US" sz="2000" dirty="0"/>
        </a:p>
      </dgm:t>
    </dgm:pt>
    <dgm:pt modelId="{0BAB5C81-F6EE-41E9-8C44-F97FEC5BC733}" type="parTrans" cxnId="{775A9608-B8F4-4384-83FA-195178AF74B8}">
      <dgm:prSet/>
      <dgm:spPr/>
      <dgm:t>
        <a:bodyPr/>
        <a:lstStyle/>
        <a:p>
          <a:endParaRPr lang="en-US" sz="2000"/>
        </a:p>
      </dgm:t>
    </dgm:pt>
    <dgm:pt modelId="{94C6EA91-85AC-40D0-8C4C-A94ABAADBB79}" type="sibTrans" cxnId="{775A9608-B8F4-4384-83FA-195178AF74B8}">
      <dgm:prSet/>
      <dgm:spPr/>
      <dgm:t>
        <a:bodyPr/>
        <a:lstStyle/>
        <a:p>
          <a:endParaRPr lang="en-US" sz="2000"/>
        </a:p>
      </dgm:t>
    </dgm:pt>
    <dgm:pt modelId="{8DBD1562-BE7F-4647-A97E-8A225D4A9752}">
      <dgm:prSet phldrT="[Text]" custT="1"/>
      <dgm:spPr>
        <a:solidFill>
          <a:srgbClr val="A1BD59"/>
        </a:solidFill>
        <a:ln w="76200">
          <a:solidFill>
            <a:srgbClr val="00B050"/>
          </a:solidFill>
        </a:ln>
      </dgm:spPr>
      <dgm:t>
        <a:bodyPr/>
        <a:lstStyle/>
        <a:p>
          <a:r>
            <a:rPr lang="en-US" sz="1900" dirty="0">
              <a:latin typeface="Cambria" panose="02040503050406030204" pitchFamily="18" charset="0"/>
              <a:ea typeface="Cambria" panose="02040503050406030204" pitchFamily="18" charset="0"/>
            </a:rPr>
            <a:t>Label indicates the animal never received any antibiotics in its lifetime</a:t>
          </a:r>
          <a:endParaRPr lang="en-US" sz="1900" dirty="0">
            <a:solidFill>
              <a:schemeClr val="bg1"/>
            </a:solidFill>
          </a:endParaRPr>
        </a:p>
      </dgm:t>
    </dgm:pt>
    <dgm:pt modelId="{8B78392C-5525-4214-A548-A29480B13AD6}" type="parTrans" cxnId="{133E51A5-607E-4C4A-88FB-10C0080D3FA6}">
      <dgm:prSet/>
      <dgm:spPr/>
      <dgm:t>
        <a:bodyPr/>
        <a:lstStyle/>
        <a:p>
          <a:endParaRPr lang="en-US" sz="2000"/>
        </a:p>
      </dgm:t>
    </dgm:pt>
    <dgm:pt modelId="{DE4E3285-D22F-44DE-8490-C0F5C17D4BF0}" type="sibTrans" cxnId="{133E51A5-607E-4C4A-88FB-10C0080D3FA6}">
      <dgm:prSet/>
      <dgm:spPr/>
      <dgm:t>
        <a:bodyPr/>
        <a:lstStyle/>
        <a:p>
          <a:endParaRPr lang="en-US" sz="20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No synthetic hormones are given to the animal</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There are no hormones in the animal</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latin typeface="Cambria" panose="02040503050406030204" pitchFamily="18" charset="0"/>
              <a:ea typeface="Cambria" panose="02040503050406030204" pitchFamily="18" charset="0"/>
            </a:rPr>
            <a:t>This applies to all livestock</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rgbClr val="A1BD59"/>
        </a:solidFill>
        <a:ln w="76200">
          <a:solidFill>
            <a:srgbClr val="00B050"/>
          </a:solidFill>
        </a:ln>
      </dgm:spPr>
      <dgm:t>
        <a:bodyPr/>
        <a:lstStyle/>
        <a:p>
          <a:r>
            <a:rPr lang="en-US" sz="2000" dirty="0">
              <a:latin typeface="Cambria" panose="02040503050406030204" pitchFamily="18" charset="0"/>
              <a:ea typeface="Cambria" panose="02040503050406030204" pitchFamily="18" charset="0"/>
            </a:rPr>
            <a:t>No synthetic hormones are given to the animal</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There are no hormones in the animal</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This applies to all livestock</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Farmers can include silage (corn product) in their feeding regimen</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Produces organic beef</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solidFill>
                <a:schemeClr val="bg1"/>
              </a:solidFill>
              <a:latin typeface="Cambria" panose="02040503050406030204" pitchFamily="18" charset="0"/>
              <a:ea typeface="Cambria" panose="02040503050406030204" pitchFamily="18" charset="0"/>
            </a:rPr>
            <a:t>Lower carbon footprint</a:t>
          </a: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rgbClr val="A1BD59"/>
        </a:solidFill>
        <a:ln w="57150">
          <a:solidFill>
            <a:srgbClr val="00B050"/>
          </a:solidFill>
        </a:ln>
      </dgm:spPr>
      <dgm:t>
        <a:bodyPr/>
        <a:lstStyle/>
        <a:p>
          <a:r>
            <a:rPr lang="en-US" sz="2000" dirty="0">
              <a:latin typeface="Cambria" panose="02040503050406030204" pitchFamily="18" charset="0"/>
              <a:ea typeface="Cambria" panose="02040503050406030204" pitchFamily="18" charset="0"/>
            </a:rPr>
            <a:t>Farmers can include silage (corn product) in their feeding regimen</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chemeClr val="bg1">
            <a:lumMod val="65000"/>
          </a:schemeClr>
        </a:solidFill>
        <a:ln w="57150">
          <a:solidFill>
            <a:srgbClr val="C00000"/>
          </a:solidFill>
        </a:ln>
      </dgm:spPr>
      <dgm:t>
        <a:bodyPr/>
        <a:lstStyle/>
        <a:p>
          <a:r>
            <a:rPr lang="en-US" sz="2000" dirty="0">
              <a:latin typeface="Cambria" panose="02040503050406030204" pitchFamily="18" charset="0"/>
              <a:ea typeface="Cambria" panose="02040503050406030204" pitchFamily="18" charset="0"/>
            </a:rPr>
            <a:t>Produces organic beef</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chemeClr val="bg1">
            <a:lumMod val="65000"/>
          </a:schemeClr>
        </a:solidFill>
        <a:ln w="57150">
          <a:solidFill>
            <a:srgbClr val="C00000"/>
          </a:solidFill>
        </a:ln>
      </dgm:spPr>
      <dgm:t>
        <a:bodyPr/>
        <a:lstStyle/>
        <a:p>
          <a:r>
            <a:rPr lang="en-US" sz="2000" dirty="0">
              <a:solidFill>
                <a:schemeClr val="bg1"/>
              </a:solidFill>
              <a:latin typeface="Cambria" panose="02040503050406030204" pitchFamily="18" charset="0"/>
              <a:ea typeface="Cambria" panose="02040503050406030204" pitchFamily="18" charset="0"/>
            </a:rPr>
            <a:t>Lower carbon footprint</a:t>
          </a: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Healthiest option available on the market</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Regulated by the USDA</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solidFill>
                <a:schemeClr val="bg1"/>
              </a:solidFill>
              <a:latin typeface="Cambria" panose="02040503050406030204" pitchFamily="18" charset="0"/>
              <a:ea typeface="Cambria" panose="02040503050406030204" pitchFamily="18" charset="0"/>
            </a:rPr>
            <a:t>Products are grown on small farms</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7333CE8-57B2-4359-A95B-9E3CAEB346A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19A94D4-35A9-4AEC-848E-4C574FE0D5B4}">
      <dgm:prSet phldrT="[Text]"/>
      <dgm:spPr>
        <a:solidFill>
          <a:srgbClr val="A1BD59"/>
        </a:solidFill>
        <a:ln>
          <a:solidFill>
            <a:srgbClr val="A1BD59"/>
          </a:solidFill>
        </a:ln>
      </dgm:spPr>
      <dgm:t>
        <a:bodyPr/>
        <a:lstStyle/>
        <a:p>
          <a:r>
            <a:rPr lang="en-US" dirty="0">
              <a:latin typeface="Cambria" panose="02040503050406030204" pitchFamily="18" charset="0"/>
              <a:ea typeface="Cambria" panose="02040503050406030204" pitchFamily="18" charset="0"/>
            </a:rPr>
            <a:t>CHOICE</a:t>
          </a:r>
        </a:p>
      </dgm:t>
    </dgm:pt>
    <dgm:pt modelId="{75E3F700-7D81-490C-8B0E-BB8ED33A763E}" type="parTrans" cxnId="{C51F6C1E-2ACD-4D22-8F63-02D94FD1E135}">
      <dgm:prSet/>
      <dgm:spPr/>
      <dgm:t>
        <a:bodyPr/>
        <a:lstStyle/>
        <a:p>
          <a:endParaRPr lang="en-US">
            <a:latin typeface="Cambria" panose="02040503050406030204" pitchFamily="18" charset="0"/>
            <a:ea typeface="Cambria" panose="02040503050406030204" pitchFamily="18" charset="0"/>
          </a:endParaRPr>
        </a:p>
      </dgm:t>
    </dgm:pt>
    <dgm:pt modelId="{856B5F4D-DAC2-4D45-81CF-E2CB6E161E03}" type="sibTrans" cxnId="{C51F6C1E-2ACD-4D22-8F63-02D94FD1E135}">
      <dgm:prSet/>
      <dgm:spPr>
        <a:solidFill>
          <a:schemeClr val="bg2">
            <a:lumMod val="75000"/>
            <a:alpha val="90000"/>
          </a:schemeClr>
        </a:solidFill>
        <a:ln>
          <a:solidFill>
            <a:schemeClr val="bg2">
              <a:lumMod val="75000"/>
              <a:alpha val="90000"/>
            </a:schemeClr>
          </a:solidFill>
        </a:ln>
      </dgm:spPr>
      <dgm:t>
        <a:bodyPr/>
        <a:lstStyle/>
        <a:p>
          <a:endParaRPr lang="en-US" dirty="0">
            <a:latin typeface="Cambria" panose="02040503050406030204" pitchFamily="18" charset="0"/>
            <a:ea typeface="Cambria" panose="02040503050406030204" pitchFamily="18" charset="0"/>
          </a:endParaRPr>
        </a:p>
      </dgm:t>
    </dgm:pt>
    <dgm:pt modelId="{1FFF0907-0A9D-49DB-8672-336CD800B6E2}">
      <dgm:prSet phldrT="[Text]"/>
      <dgm:spPr>
        <a:solidFill>
          <a:srgbClr val="F4D312"/>
        </a:solidFill>
        <a:ln>
          <a:solidFill>
            <a:srgbClr val="F4D312"/>
          </a:solidFill>
        </a:ln>
      </dgm:spPr>
      <dgm:t>
        <a:bodyPr/>
        <a:lstStyle/>
        <a:p>
          <a:r>
            <a:rPr lang="en-US" dirty="0">
              <a:latin typeface="Cambria" panose="02040503050406030204" pitchFamily="18" charset="0"/>
              <a:ea typeface="Cambria" panose="02040503050406030204" pitchFamily="18" charset="0"/>
            </a:rPr>
            <a:t>EQUIPPED</a:t>
          </a:r>
        </a:p>
      </dgm:t>
    </dgm:pt>
    <dgm:pt modelId="{9F0C020A-86CD-45EF-B31D-A418C8738063}" type="parTrans" cxnId="{90EB0E22-733D-455F-AA6C-1AFB41A11FC2}">
      <dgm:prSet/>
      <dgm:spPr/>
      <dgm:t>
        <a:bodyPr/>
        <a:lstStyle/>
        <a:p>
          <a:endParaRPr lang="en-US">
            <a:latin typeface="Cambria" panose="02040503050406030204" pitchFamily="18" charset="0"/>
            <a:ea typeface="Cambria" panose="02040503050406030204" pitchFamily="18" charset="0"/>
          </a:endParaRPr>
        </a:p>
      </dgm:t>
    </dgm:pt>
    <dgm:pt modelId="{23844143-0FC7-4956-BF44-695C4B6846B4}" type="sibTrans" cxnId="{90EB0E22-733D-455F-AA6C-1AFB41A11FC2}">
      <dgm:prSet/>
      <dgm:spPr>
        <a:solidFill>
          <a:schemeClr val="bg2">
            <a:lumMod val="75000"/>
            <a:alpha val="90000"/>
          </a:schemeClr>
        </a:solidFill>
        <a:ln>
          <a:solidFill>
            <a:schemeClr val="bg2">
              <a:lumMod val="75000"/>
              <a:alpha val="90000"/>
            </a:schemeClr>
          </a:solidFill>
        </a:ln>
      </dgm:spPr>
      <dgm:t>
        <a:bodyPr/>
        <a:lstStyle/>
        <a:p>
          <a:endParaRPr lang="en-US" dirty="0">
            <a:latin typeface="Cambria" panose="02040503050406030204" pitchFamily="18" charset="0"/>
            <a:ea typeface="Cambria" panose="02040503050406030204" pitchFamily="18" charset="0"/>
          </a:endParaRPr>
        </a:p>
      </dgm:t>
    </dgm:pt>
    <dgm:pt modelId="{847D522D-078C-4D2A-8E95-933D57A01FCB}">
      <dgm:prSet phldrT="[Text]"/>
      <dgm:spPr>
        <a:solidFill>
          <a:srgbClr val="1A87C8"/>
        </a:solidFill>
        <a:ln>
          <a:solidFill>
            <a:srgbClr val="1A87C8"/>
          </a:solidFill>
        </a:ln>
      </dgm:spPr>
      <dgm:t>
        <a:bodyPr/>
        <a:lstStyle/>
        <a:p>
          <a:r>
            <a:rPr lang="en-US" dirty="0">
              <a:latin typeface="Cambria" panose="02040503050406030204" pitchFamily="18" charset="0"/>
              <a:ea typeface="Cambria" panose="02040503050406030204" pitchFamily="18" charset="0"/>
            </a:rPr>
            <a:t>FACTS</a:t>
          </a:r>
        </a:p>
      </dgm:t>
    </dgm:pt>
    <dgm:pt modelId="{6573B886-8267-4DCD-8CE9-3B93FE2A715F}" type="parTrans" cxnId="{4ECD9128-70B7-44FF-B8F9-C8F6A2B95A15}">
      <dgm:prSet/>
      <dgm:spPr/>
      <dgm:t>
        <a:bodyPr/>
        <a:lstStyle/>
        <a:p>
          <a:endParaRPr lang="en-US">
            <a:latin typeface="Cambria" panose="02040503050406030204" pitchFamily="18" charset="0"/>
            <a:ea typeface="Cambria" panose="02040503050406030204" pitchFamily="18" charset="0"/>
          </a:endParaRPr>
        </a:p>
      </dgm:t>
    </dgm:pt>
    <dgm:pt modelId="{C82DF7D0-6A72-4896-B7A3-ECEB3F07997B}" type="sibTrans" cxnId="{4ECD9128-70B7-44FF-B8F9-C8F6A2B95A15}">
      <dgm:prSet/>
      <dgm:spPr/>
      <dgm:t>
        <a:bodyPr/>
        <a:lstStyle/>
        <a:p>
          <a:endParaRPr lang="en-US">
            <a:latin typeface="Cambria" panose="02040503050406030204" pitchFamily="18" charset="0"/>
            <a:ea typeface="Cambria" panose="02040503050406030204" pitchFamily="18" charset="0"/>
          </a:endParaRPr>
        </a:p>
      </dgm:t>
    </dgm:pt>
    <dgm:pt modelId="{B6CD340A-2419-460A-B70C-3B470873DFD7}" type="pres">
      <dgm:prSet presAssocID="{17333CE8-57B2-4359-A95B-9E3CAEB346A7}" presName="outerComposite" presStyleCnt="0">
        <dgm:presLayoutVars>
          <dgm:chMax val="5"/>
          <dgm:dir/>
          <dgm:resizeHandles val="exact"/>
        </dgm:presLayoutVars>
      </dgm:prSet>
      <dgm:spPr/>
    </dgm:pt>
    <dgm:pt modelId="{EE66B20B-50D5-4296-9328-C7C64DBBBF54}" type="pres">
      <dgm:prSet presAssocID="{17333CE8-57B2-4359-A95B-9E3CAEB346A7}" presName="dummyMaxCanvas" presStyleCnt="0">
        <dgm:presLayoutVars/>
      </dgm:prSet>
      <dgm:spPr/>
    </dgm:pt>
    <dgm:pt modelId="{B78124EE-4DAD-43CA-ABDB-C967914A761C}" type="pres">
      <dgm:prSet presAssocID="{17333CE8-57B2-4359-A95B-9E3CAEB346A7}" presName="ThreeNodes_1" presStyleLbl="node1" presStyleIdx="0" presStyleCnt="3" custScaleY="103396">
        <dgm:presLayoutVars>
          <dgm:bulletEnabled val="1"/>
        </dgm:presLayoutVars>
      </dgm:prSet>
      <dgm:spPr/>
    </dgm:pt>
    <dgm:pt modelId="{BDE51BDF-596A-4EB0-8109-6E916C37001F}" type="pres">
      <dgm:prSet presAssocID="{17333CE8-57B2-4359-A95B-9E3CAEB346A7}" presName="ThreeNodes_2" presStyleLbl="node1" presStyleIdx="1" presStyleCnt="3" custScaleY="97960">
        <dgm:presLayoutVars>
          <dgm:bulletEnabled val="1"/>
        </dgm:presLayoutVars>
      </dgm:prSet>
      <dgm:spPr/>
    </dgm:pt>
    <dgm:pt modelId="{FA498C9A-7F7A-4971-BC5F-0247BCD04076}" type="pres">
      <dgm:prSet presAssocID="{17333CE8-57B2-4359-A95B-9E3CAEB346A7}" presName="ThreeNodes_3" presStyleLbl="node1" presStyleIdx="2" presStyleCnt="3" custScaleY="97960">
        <dgm:presLayoutVars>
          <dgm:bulletEnabled val="1"/>
        </dgm:presLayoutVars>
      </dgm:prSet>
      <dgm:spPr/>
    </dgm:pt>
    <dgm:pt modelId="{CAEED68C-A0B0-4544-9586-27BE750E2952}" type="pres">
      <dgm:prSet presAssocID="{17333CE8-57B2-4359-A95B-9E3CAEB346A7}" presName="ThreeConn_1-2" presStyleLbl="fgAccFollowNode1" presStyleIdx="0" presStyleCnt="2">
        <dgm:presLayoutVars>
          <dgm:bulletEnabled val="1"/>
        </dgm:presLayoutVars>
      </dgm:prSet>
      <dgm:spPr/>
    </dgm:pt>
    <dgm:pt modelId="{3AC153BE-D92E-4FEB-B5A4-AA69761022B6}" type="pres">
      <dgm:prSet presAssocID="{17333CE8-57B2-4359-A95B-9E3CAEB346A7}" presName="ThreeConn_2-3" presStyleLbl="fgAccFollowNode1" presStyleIdx="1" presStyleCnt="2">
        <dgm:presLayoutVars>
          <dgm:bulletEnabled val="1"/>
        </dgm:presLayoutVars>
      </dgm:prSet>
      <dgm:spPr/>
    </dgm:pt>
    <dgm:pt modelId="{6EA16866-5400-426E-B40D-A7AEC32F41DA}" type="pres">
      <dgm:prSet presAssocID="{17333CE8-57B2-4359-A95B-9E3CAEB346A7}" presName="ThreeNodes_1_text" presStyleLbl="node1" presStyleIdx="2" presStyleCnt="3">
        <dgm:presLayoutVars>
          <dgm:bulletEnabled val="1"/>
        </dgm:presLayoutVars>
      </dgm:prSet>
      <dgm:spPr/>
    </dgm:pt>
    <dgm:pt modelId="{7B0EA543-5B13-484C-96BA-25B78DC664EB}" type="pres">
      <dgm:prSet presAssocID="{17333CE8-57B2-4359-A95B-9E3CAEB346A7}" presName="ThreeNodes_2_text" presStyleLbl="node1" presStyleIdx="2" presStyleCnt="3">
        <dgm:presLayoutVars>
          <dgm:bulletEnabled val="1"/>
        </dgm:presLayoutVars>
      </dgm:prSet>
      <dgm:spPr/>
    </dgm:pt>
    <dgm:pt modelId="{507DA014-F215-47D3-A051-7D9B20B2FA30}" type="pres">
      <dgm:prSet presAssocID="{17333CE8-57B2-4359-A95B-9E3CAEB346A7}" presName="ThreeNodes_3_text" presStyleLbl="node1" presStyleIdx="2" presStyleCnt="3">
        <dgm:presLayoutVars>
          <dgm:bulletEnabled val="1"/>
        </dgm:presLayoutVars>
      </dgm:prSet>
      <dgm:spPr/>
    </dgm:pt>
  </dgm:ptLst>
  <dgm:cxnLst>
    <dgm:cxn modelId="{C51F6C1E-2ACD-4D22-8F63-02D94FD1E135}" srcId="{17333CE8-57B2-4359-A95B-9E3CAEB346A7}" destId="{319A94D4-35A9-4AEC-848E-4C574FE0D5B4}" srcOrd="0" destOrd="0" parTransId="{75E3F700-7D81-490C-8B0E-BB8ED33A763E}" sibTransId="{856B5F4D-DAC2-4D45-81CF-E2CB6E161E03}"/>
    <dgm:cxn modelId="{90EB0E22-733D-455F-AA6C-1AFB41A11FC2}" srcId="{17333CE8-57B2-4359-A95B-9E3CAEB346A7}" destId="{1FFF0907-0A9D-49DB-8672-336CD800B6E2}" srcOrd="1" destOrd="0" parTransId="{9F0C020A-86CD-45EF-B31D-A418C8738063}" sibTransId="{23844143-0FC7-4956-BF44-695C4B6846B4}"/>
    <dgm:cxn modelId="{4ECD9128-70B7-44FF-B8F9-C8F6A2B95A15}" srcId="{17333CE8-57B2-4359-A95B-9E3CAEB346A7}" destId="{847D522D-078C-4D2A-8E95-933D57A01FCB}" srcOrd="2" destOrd="0" parTransId="{6573B886-8267-4DCD-8CE9-3B93FE2A715F}" sibTransId="{C82DF7D0-6A72-4896-B7A3-ECEB3F07997B}"/>
    <dgm:cxn modelId="{BC3CC565-3065-4F72-8C81-51C210A2DBE8}" type="presOf" srcId="{319A94D4-35A9-4AEC-848E-4C574FE0D5B4}" destId="{B78124EE-4DAD-43CA-ABDB-C967914A761C}" srcOrd="0" destOrd="0" presId="urn:microsoft.com/office/officeart/2005/8/layout/vProcess5"/>
    <dgm:cxn modelId="{1D16C670-87D7-4226-8D0D-04D3E16ABAC3}" type="presOf" srcId="{847D522D-078C-4D2A-8E95-933D57A01FCB}" destId="{507DA014-F215-47D3-A051-7D9B20B2FA30}" srcOrd="1" destOrd="0" presId="urn:microsoft.com/office/officeart/2005/8/layout/vProcess5"/>
    <dgm:cxn modelId="{B0074652-55FB-44CB-B3DB-29D5E2784329}" type="presOf" srcId="{1FFF0907-0A9D-49DB-8672-336CD800B6E2}" destId="{7B0EA543-5B13-484C-96BA-25B78DC664EB}" srcOrd="1" destOrd="0" presId="urn:microsoft.com/office/officeart/2005/8/layout/vProcess5"/>
    <dgm:cxn modelId="{DE5169AD-99BC-4A0D-8DD5-F477EA3E94E7}" type="presOf" srcId="{847D522D-078C-4D2A-8E95-933D57A01FCB}" destId="{FA498C9A-7F7A-4971-BC5F-0247BCD04076}" srcOrd="0" destOrd="0" presId="urn:microsoft.com/office/officeart/2005/8/layout/vProcess5"/>
    <dgm:cxn modelId="{2DDCF4B1-562F-49D9-B299-1BA09D1200A9}" type="presOf" srcId="{1FFF0907-0A9D-49DB-8672-336CD800B6E2}" destId="{BDE51BDF-596A-4EB0-8109-6E916C37001F}" srcOrd="0" destOrd="0" presId="urn:microsoft.com/office/officeart/2005/8/layout/vProcess5"/>
    <dgm:cxn modelId="{E1DB96B8-CE01-435C-A322-B6CB6BA51E34}" type="presOf" srcId="{23844143-0FC7-4956-BF44-695C4B6846B4}" destId="{3AC153BE-D92E-4FEB-B5A4-AA69761022B6}" srcOrd="0" destOrd="0" presId="urn:microsoft.com/office/officeart/2005/8/layout/vProcess5"/>
    <dgm:cxn modelId="{7D60C3BA-8FE3-4487-991C-1F7B9D68A227}" type="presOf" srcId="{17333CE8-57B2-4359-A95B-9E3CAEB346A7}" destId="{B6CD340A-2419-460A-B70C-3B470873DFD7}" srcOrd="0" destOrd="0" presId="urn:microsoft.com/office/officeart/2005/8/layout/vProcess5"/>
    <dgm:cxn modelId="{79F06DE1-20D7-4F93-B076-7A9705E11A18}" type="presOf" srcId="{319A94D4-35A9-4AEC-848E-4C574FE0D5B4}" destId="{6EA16866-5400-426E-B40D-A7AEC32F41DA}" srcOrd="1" destOrd="0" presId="urn:microsoft.com/office/officeart/2005/8/layout/vProcess5"/>
    <dgm:cxn modelId="{62DB22F2-D806-4703-AC4C-356F36C86BA2}" type="presOf" srcId="{856B5F4D-DAC2-4D45-81CF-E2CB6E161E03}" destId="{CAEED68C-A0B0-4544-9586-27BE750E2952}" srcOrd="0" destOrd="0" presId="urn:microsoft.com/office/officeart/2005/8/layout/vProcess5"/>
    <dgm:cxn modelId="{B2BF6BD0-594B-4595-B67A-5B116033C685}" type="presParOf" srcId="{B6CD340A-2419-460A-B70C-3B470873DFD7}" destId="{EE66B20B-50D5-4296-9328-C7C64DBBBF54}" srcOrd="0" destOrd="0" presId="urn:microsoft.com/office/officeart/2005/8/layout/vProcess5"/>
    <dgm:cxn modelId="{C27E23E0-F233-4450-8DC5-7523DD9C5AE2}" type="presParOf" srcId="{B6CD340A-2419-460A-B70C-3B470873DFD7}" destId="{B78124EE-4DAD-43CA-ABDB-C967914A761C}" srcOrd="1" destOrd="0" presId="urn:microsoft.com/office/officeart/2005/8/layout/vProcess5"/>
    <dgm:cxn modelId="{84ACB417-7587-4982-96F6-A5C85C04D481}" type="presParOf" srcId="{B6CD340A-2419-460A-B70C-3B470873DFD7}" destId="{BDE51BDF-596A-4EB0-8109-6E916C37001F}" srcOrd="2" destOrd="0" presId="urn:microsoft.com/office/officeart/2005/8/layout/vProcess5"/>
    <dgm:cxn modelId="{68513F70-A855-43D9-8395-890DE372F659}" type="presParOf" srcId="{B6CD340A-2419-460A-B70C-3B470873DFD7}" destId="{FA498C9A-7F7A-4971-BC5F-0247BCD04076}" srcOrd="3" destOrd="0" presId="urn:microsoft.com/office/officeart/2005/8/layout/vProcess5"/>
    <dgm:cxn modelId="{8A57AAB7-6FFD-4F37-9AFD-6B8CD5171FDF}" type="presParOf" srcId="{B6CD340A-2419-460A-B70C-3B470873DFD7}" destId="{CAEED68C-A0B0-4544-9586-27BE750E2952}" srcOrd="4" destOrd="0" presId="urn:microsoft.com/office/officeart/2005/8/layout/vProcess5"/>
    <dgm:cxn modelId="{7B955ED7-FFD3-47BD-A4E2-4733E9949643}" type="presParOf" srcId="{B6CD340A-2419-460A-B70C-3B470873DFD7}" destId="{3AC153BE-D92E-4FEB-B5A4-AA69761022B6}" srcOrd="5" destOrd="0" presId="urn:microsoft.com/office/officeart/2005/8/layout/vProcess5"/>
    <dgm:cxn modelId="{5CA75FA4-AF69-4A2C-9333-8690FAF87016}" type="presParOf" srcId="{B6CD340A-2419-460A-B70C-3B470873DFD7}" destId="{6EA16866-5400-426E-B40D-A7AEC32F41DA}" srcOrd="6" destOrd="0" presId="urn:microsoft.com/office/officeart/2005/8/layout/vProcess5"/>
    <dgm:cxn modelId="{3975873B-C555-44A4-83DD-EECFFA4BF018}" type="presParOf" srcId="{B6CD340A-2419-460A-B70C-3B470873DFD7}" destId="{7B0EA543-5B13-484C-96BA-25B78DC664EB}" srcOrd="7" destOrd="0" presId="urn:microsoft.com/office/officeart/2005/8/layout/vProcess5"/>
    <dgm:cxn modelId="{EB08A3C2-564B-4656-8090-CFB0DCEA7C27}" type="presParOf" srcId="{B6CD340A-2419-460A-B70C-3B470873DFD7}" destId="{507DA014-F215-47D3-A051-7D9B20B2FA30}"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chemeClr val="bg1">
            <a:lumMod val="65000"/>
          </a:schemeClr>
        </a:solidFill>
        <a:ln w="76200">
          <a:solidFill>
            <a:srgbClr val="C00000"/>
          </a:solidFill>
        </a:ln>
      </dgm:spPr>
      <dgm:t>
        <a:bodyPr/>
        <a:lstStyle/>
        <a:p>
          <a:r>
            <a:rPr lang="en-US" sz="2000" dirty="0">
              <a:solidFill>
                <a:schemeClr val="bg1"/>
              </a:solidFill>
              <a:latin typeface="Cambria" panose="02040503050406030204" pitchFamily="18" charset="0"/>
              <a:ea typeface="Cambria" panose="02040503050406030204" pitchFamily="18" charset="0"/>
            </a:rPr>
            <a:t>Healthiest option available on the market</a:t>
          </a:r>
          <a:endParaRPr lang="en-US" sz="2000" dirty="0">
            <a:solidFill>
              <a:schemeClr val="bg1"/>
            </a:solidFill>
          </a:endParaRPr>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A1BD59"/>
        </a:solidFill>
        <a:ln w="76200">
          <a:solidFill>
            <a:srgbClr val="00B050"/>
          </a:solidFill>
        </a:ln>
      </dgm:spPr>
      <dgm:t>
        <a:bodyPr/>
        <a:lstStyle/>
        <a:p>
          <a:r>
            <a:rPr lang="en-US" sz="2000" dirty="0">
              <a:latin typeface="Cambria" panose="02040503050406030204" pitchFamily="18" charset="0"/>
              <a:ea typeface="Cambria" panose="02040503050406030204" pitchFamily="18" charset="0"/>
            </a:rPr>
            <a:t>Regulated by the USDA</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chemeClr val="bg1">
            <a:lumMod val="75000"/>
          </a:schemeClr>
        </a:solidFill>
        <a:ln w="76200">
          <a:solidFill>
            <a:srgbClr val="C00000"/>
          </a:solidFill>
        </a:ln>
      </dgm:spPr>
      <dgm:t>
        <a:bodyPr/>
        <a:lstStyle/>
        <a:p>
          <a:r>
            <a:rPr lang="en-US" sz="2000" dirty="0">
              <a:solidFill>
                <a:schemeClr val="bg1"/>
              </a:solidFill>
              <a:latin typeface="Cambria" panose="02040503050406030204" pitchFamily="18" charset="0"/>
              <a:ea typeface="Cambria" panose="02040503050406030204" pitchFamily="18" charset="0"/>
            </a:rPr>
            <a:t>Products are grown on small farms</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Nothing artificial or synthetic has been added </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No antibiotics have been used</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latin typeface="Cambria" panose="02040503050406030204" pitchFamily="18" charset="0"/>
              <a:ea typeface="Cambria" panose="02040503050406030204" pitchFamily="18" charset="0"/>
            </a:rPr>
            <a:t>No herbicides or pesticides have been used to grow the product</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4976">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4976">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4976">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rgbClr val="A1BD59"/>
        </a:solidFill>
        <a:ln w="76200">
          <a:solidFill>
            <a:srgbClr val="00B050"/>
          </a:solidFill>
        </a:ln>
      </dgm:spPr>
      <dgm:t>
        <a:bodyPr/>
        <a:lstStyle/>
        <a:p>
          <a:r>
            <a:rPr lang="en-US" sz="2000" dirty="0">
              <a:solidFill>
                <a:schemeClr val="bg1"/>
              </a:solidFill>
              <a:latin typeface="Cambria" panose="02040503050406030204" pitchFamily="18" charset="0"/>
              <a:ea typeface="Cambria" panose="02040503050406030204" pitchFamily="18" charset="0"/>
            </a:rPr>
            <a:t>Nothing artificial or synthetic has been added </a:t>
          </a:r>
          <a:endParaRPr lang="en-US" sz="2000" dirty="0">
            <a:solidFill>
              <a:schemeClr val="bg1"/>
            </a:solidFill>
          </a:endParaRPr>
        </a:p>
      </dgm:t>
    </dgm:pt>
    <dgm:pt modelId="{C55017E4-C668-4785-AD96-B94454F76CE1}" type="parTrans" cxnId="{174F423D-E357-48AF-B46D-0BB1956F8B4D}">
      <dgm:prSet/>
      <dgm:spPr/>
      <dgm:t>
        <a:bodyPr/>
        <a:lstStyle/>
        <a:p>
          <a:endParaRPr lang="en-US" sz="1600">
            <a:solidFill>
              <a:schemeClr val="bg1"/>
            </a:solidFill>
          </a:endParaRPr>
        </a:p>
      </dgm:t>
    </dgm:pt>
    <dgm:pt modelId="{817B3AFC-8876-4EBF-BE3F-AB9294CA2E13}" type="sibTrans" cxnId="{174F423D-E357-48AF-B46D-0BB1956F8B4D}">
      <dgm:prSet/>
      <dgm:spPr/>
      <dgm:t>
        <a:bodyPr/>
        <a:lstStyle/>
        <a:p>
          <a:endParaRPr lang="en-US" sz="1600">
            <a:solidFill>
              <a:schemeClr val="bg1"/>
            </a:solidFill>
          </a:endParaRPr>
        </a:p>
      </dgm:t>
    </dgm:pt>
    <dgm:pt modelId="{5DEEF08F-82D8-4C32-9D87-2DEF7074DA83}">
      <dgm:prSet phldrT="[Text]" custT="1"/>
      <dgm:spPr>
        <a:ln w="76200">
          <a:solidFill>
            <a:srgbClr val="C00000"/>
          </a:solidFill>
        </a:ln>
      </dgm:spPr>
      <dgm:t>
        <a:bodyPr/>
        <a:lstStyle/>
        <a:p>
          <a:r>
            <a:rPr lang="en-US" sz="2000" dirty="0">
              <a:solidFill>
                <a:schemeClr val="bg1"/>
              </a:solidFill>
              <a:latin typeface="Cambria" panose="02040503050406030204" pitchFamily="18" charset="0"/>
              <a:ea typeface="Cambria" panose="02040503050406030204" pitchFamily="18" charset="0"/>
            </a:rPr>
            <a:t>No antibiotics have been used</a:t>
          </a:r>
          <a:endParaRPr lang="en-US" sz="2000" dirty="0">
            <a:solidFill>
              <a:schemeClr val="bg1"/>
            </a:solidFill>
          </a:endParaRPr>
        </a:p>
      </dgm:t>
    </dgm:pt>
    <dgm:pt modelId="{0BAB5C81-F6EE-41E9-8C44-F97FEC5BC733}" type="parTrans" cxnId="{775A9608-B8F4-4384-83FA-195178AF74B8}">
      <dgm:prSet/>
      <dgm:spPr/>
      <dgm:t>
        <a:bodyPr/>
        <a:lstStyle/>
        <a:p>
          <a:endParaRPr lang="en-US" sz="1600">
            <a:solidFill>
              <a:schemeClr val="bg1"/>
            </a:solidFill>
          </a:endParaRPr>
        </a:p>
      </dgm:t>
    </dgm:pt>
    <dgm:pt modelId="{94C6EA91-85AC-40D0-8C4C-A94ABAADBB79}" type="sibTrans" cxnId="{775A9608-B8F4-4384-83FA-195178AF74B8}">
      <dgm:prSet/>
      <dgm:spPr/>
      <dgm:t>
        <a:bodyPr/>
        <a:lstStyle/>
        <a:p>
          <a:endParaRPr lang="en-US" sz="1600">
            <a:solidFill>
              <a:schemeClr val="bg1"/>
            </a:solidFill>
          </a:endParaRPr>
        </a:p>
      </dgm:t>
    </dgm:pt>
    <dgm:pt modelId="{8DBD1562-BE7F-4647-A97E-8A225D4A9752}">
      <dgm:prSet phldrT="[Text]" custT="1"/>
      <dgm:spPr>
        <a:solidFill>
          <a:schemeClr val="bg1">
            <a:lumMod val="65000"/>
          </a:schemeClr>
        </a:solidFill>
        <a:ln w="76200">
          <a:solidFill>
            <a:srgbClr val="C00000"/>
          </a:solidFill>
        </a:ln>
      </dgm:spPr>
      <dgm:t>
        <a:bodyPr/>
        <a:lstStyle/>
        <a:p>
          <a:r>
            <a:rPr lang="en-US" sz="2000" dirty="0">
              <a:solidFill>
                <a:schemeClr val="bg1"/>
              </a:solidFill>
              <a:latin typeface="Cambria" panose="02040503050406030204" pitchFamily="18" charset="0"/>
              <a:ea typeface="Cambria" panose="02040503050406030204" pitchFamily="18" charset="0"/>
            </a:rPr>
            <a:t>No herbicides or pesticides have been used to grow the product</a:t>
          </a:r>
          <a:endParaRPr lang="en-US" sz="2000" dirty="0">
            <a:solidFill>
              <a:schemeClr val="bg1"/>
            </a:solidFill>
          </a:endParaRPr>
        </a:p>
      </dgm:t>
    </dgm:pt>
    <dgm:pt modelId="{8B78392C-5525-4214-A548-A29480B13AD6}" type="parTrans" cxnId="{133E51A5-607E-4C4A-88FB-10C0080D3FA6}">
      <dgm:prSet/>
      <dgm:spPr/>
      <dgm:t>
        <a:bodyPr/>
        <a:lstStyle/>
        <a:p>
          <a:endParaRPr lang="en-US" sz="1600">
            <a:solidFill>
              <a:schemeClr val="bg1"/>
            </a:solidFill>
          </a:endParaRPr>
        </a:p>
      </dgm:t>
    </dgm:pt>
    <dgm:pt modelId="{DE4E3285-D22F-44DE-8490-C0F5C17D4BF0}" type="sibTrans" cxnId="{133E51A5-607E-4C4A-88FB-10C0080D3FA6}">
      <dgm:prSet/>
      <dgm:spPr/>
      <dgm:t>
        <a:bodyPr/>
        <a:lstStyle/>
        <a:p>
          <a:endParaRPr lang="en-US" sz="1600">
            <a:solidFill>
              <a:schemeClr val="bg1"/>
            </a:solidFill>
          </a:endParaRPr>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4976">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4976">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4976">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All ingredients </a:t>
          </a:r>
          <a:r>
            <a:rPr lang="en-US" dirty="0">
              <a:latin typeface="Cambria" panose="02040503050406030204" pitchFamily="18" charset="0"/>
              <a:ea typeface="Cambria" panose="02040503050406030204" pitchFamily="18" charset="0"/>
            </a:rPr>
            <a:t>are verified and are GMO free</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Regulated by the USDA</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latin typeface="Cambria" panose="02040503050406030204" pitchFamily="18" charset="0"/>
              <a:ea typeface="Cambria" panose="02040503050406030204" pitchFamily="18" charset="0"/>
            </a:rPr>
            <a:t>Prohibits use of synthetic fertilizers and pesticides</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All ingredients </a:t>
          </a:r>
          <a:r>
            <a:rPr lang="en-US" dirty="0">
              <a:latin typeface="Cambria" panose="02040503050406030204" pitchFamily="18" charset="0"/>
              <a:ea typeface="Cambria" panose="02040503050406030204" pitchFamily="18" charset="0"/>
            </a:rPr>
            <a:t>are verified and are GMO free</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ln w="76200">
          <a:solidFill>
            <a:srgbClr val="C00000"/>
          </a:solidFill>
        </a:ln>
      </dgm:spPr>
      <dgm:t>
        <a:bodyPr/>
        <a:lstStyle/>
        <a:p>
          <a:r>
            <a:rPr lang="en-US" sz="2000" dirty="0">
              <a:latin typeface="Cambria" panose="02040503050406030204" pitchFamily="18" charset="0"/>
              <a:ea typeface="Cambria" panose="02040503050406030204" pitchFamily="18" charset="0"/>
            </a:rPr>
            <a:t>Regulated by the USDA</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Prohibits use of synthetic fertilizers and pesticides</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dgm:t>
        <a:bodyPr/>
        <a:lstStyle/>
        <a:p>
          <a:r>
            <a:rPr lang="en-US" sz="2000" dirty="0">
              <a:latin typeface="Cambria" panose="02040503050406030204" pitchFamily="18" charset="0"/>
              <a:ea typeface="Cambria" panose="02040503050406030204" pitchFamily="18" charset="0"/>
            </a:rPr>
            <a:t>Animals live outside 100% of their life</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1A87C8"/>
        </a:solidFill>
      </dgm:spPr>
      <dgm:t>
        <a:bodyPr/>
        <a:lstStyle/>
        <a:p>
          <a:r>
            <a:rPr lang="en-US" sz="2000" dirty="0">
              <a:latin typeface="Cambria" panose="02040503050406030204" pitchFamily="18" charset="0"/>
              <a:ea typeface="Cambria" panose="02040503050406030204" pitchFamily="18" charset="0"/>
            </a:rPr>
            <a:t>Farmers must pay a fee to participate in a verification process</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dgm:spPr>
      <dgm:t>
        <a:bodyPr/>
        <a:lstStyle/>
        <a:p>
          <a:r>
            <a:rPr lang="en-US" sz="2000" dirty="0">
              <a:latin typeface="Cambria" panose="02040503050406030204" pitchFamily="18" charset="0"/>
              <a:ea typeface="Cambria" panose="02040503050406030204" pitchFamily="18" charset="0"/>
            </a:rPr>
            <a:t>Only for poultry</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F760F8-5C46-4D44-9D24-9441C51A61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544C23-FF75-4B77-967F-63FBA1384380}">
      <dgm:prSet phldrT="[Text]" custT="1"/>
      <dgm:spPr>
        <a:solidFill>
          <a:schemeClr val="bg1">
            <a:lumMod val="65000"/>
          </a:schemeClr>
        </a:solidFill>
        <a:ln w="76200">
          <a:solidFill>
            <a:srgbClr val="C00000"/>
          </a:solidFill>
        </a:ln>
      </dgm:spPr>
      <dgm:t>
        <a:bodyPr/>
        <a:lstStyle/>
        <a:p>
          <a:r>
            <a:rPr lang="en-US" sz="2000" dirty="0">
              <a:latin typeface="Cambria" panose="02040503050406030204" pitchFamily="18" charset="0"/>
              <a:ea typeface="Cambria" panose="02040503050406030204" pitchFamily="18" charset="0"/>
            </a:rPr>
            <a:t>Animals live outside 100% of their life</a:t>
          </a:r>
          <a:endParaRPr lang="en-US" sz="2000" dirty="0"/>
        </a:p>
      </dgm:t>
    </dgm:pt>
    <dgm:pt modelId="{C55017E4-C668-4785-AD96-B94454F76CE1}" type="parTrans" cxnId="{174F423D-E357-48AF-B46D-0BB1956F8B4D}">
      <dgm:prSet/>
      <dgm:spPr/>
      <dgm:t>
        <a:bodyPr/>
        <a:lstStyle/>
        <a:p>
          <a:endParaRPr lang="en-US" sz="1600"/>
        </a:p>
      </dgm:t>
    </dgm:pt>
    <dgm:pt modelId="{817B3AFC-8876-4EBF-BE3F-AB9294CA2E13}" type="sibTrans" cxnId="{174F423D-E357-48AF-B46D-0BB1956F8B4D}">
      <dgm:prSet/>
      <dgm:spPr/>
      <dgm:t>
        <a:bodyPr/>
        <a:lstStyle/>
        <a:p>
          <a:endParaRPr lang="en-US" sz="1600"/>
        </a:p>
      </dgm:t>
    </dgm:pt>
    <dgm:pt modelId="{5DEEF08F-82D8-4C32-9D87-2DEF7074DA83}">
      <dgm:prSet phldrT="[Text]" custT="1"/>
      <dgm:spPr>
        <a:solidFill>
          <a:srgbClr val="A1BD59"/>
        </a:solidFill>
        <a:ln w="76200">
          <a:solidFill>
            <a:srgbClr val="00B050"/>
          </a:solidFill>
        </a:ln>
      </dgm:spPr>
      <dgm:t>
        <a:bodyPr/>
        <a:lstStyle/>
        <a:p>
          <a:r>
            <a:rPr lang="en-US" sz="2000" dirty="0">
              <a:latin typeface="Cambria" panose="02040503050406030204" pitchFamily="18" charset="0"/>
              <a:ea typeface="Cambria" panose="02040503050406030204" pitchFamily="18" charset="0"/>
            </a:rPr>
            <a:t>Farmers must pay a fee to participate in a verification process</a:t>
          </a:r>
          <a:endParaRPr lang="en-US" sz="2000" dirty="0"/>
        </a:p>
      </dgm:t>
    </dgm:pt>
    <dgm:pt modelId="{0BAB5C81-F6EE-41E9-8C44-F97FEC5BC733}" type="parTrans" cxnId="{775A9608-B8F4-4384-83FA-195178AF74B8}">
      <dgm:prSet/>
      <dgm:spPr/>
      <dgm:t>
        <a:bodyPr/>
        <a:lstStyle/>
        <a:p>
          <a:endParaRPr lang="en-US" sz="1600"/>
        </a:p>
      </dgm:t>
    </dgm:pt>
    <dgm:pt modelId="{94C6EA91-85AC-40D0-8C4C-A94ABAADBB79}" type="sibTrans" cxnId="{775A9608-B8F4-4384-83FA-195178AF74B8}">
      <dgm:prSet/>
      <dgm:spPr/>
      <dgm:t>
        <a:bodyPr/>
        <a:lstStyle/>
        <a:p>
          <a:endParaRPr lang="en-US" sz="1600"/>
        </a:p>
      </dgm:t>
    </dgm:pt>
    <dgm:pt modelId="{8DBD1562-BE7F-4647-A97E-8A225D4A9752}">
      <dgm:prSet phldrT="[Text]" custT="1"/>
      <dgm:spPr>
        <a:solidFill>
          <a:srgbClr val="A1BD59"/>
        </a:solidFill>
        <a:ln w="76200">
          <a:solidFill>
            <a:srgbClr val="00B050"/>
          </a:solidFill>
        </a:ln>
      </dgm:spPr>
      <dgm:t>
        <a:bodyPr/>
        <a:lstStyle/>
        <a:p>
          <a:r>
            <a:rPr lang="en-US" sz="2000" dirty="0">
              <a:latin typeface="Cambria" panose="02040503050406030204" pitchFamily="18" charset="0"/>
              <a:ea typeface="Cambria" panose="02040503050406030204" pitchFamily="18" charset="0"/>
            </a:rPr>
            <a:t>Only for poultry</a:t>
          </a:r>
          <a:endParaRPr lang="en-US" sz="2000" dirty="0">
            <a:solidFill>
              <a:schemeClr val="bg1"/>
            </a:solidFill>
          </a:endParaRPr>
        </a:p>
      </dgm:t>
    </dgm:pt>
    <dgm:pt modelId="{8B78392C-5525-4214-A548-A29480B13AD6}" type="parTrans" cxnId="{133E51A5-607E-4C4A-88FB-10C0080D3FA6}">
      <dgm:prSet/>
      <dgm:spPr/>
      <dgm:t>
        <a:bodyPr/>
        <a:lstStyle/>
        <a:p>
          <a:endParaRPr lang="en-US" sz="1600"/>
        </a:p>
      </dgm:t>
    </dgm:pt>
    <dgm:pt modelId="{DE4E3285-D22F-44DE-8490-C0F5C17D4BF0}" type="sibTrans" cxnId="{133E51A5-607E-4C4A-88FB-10C0080D3FA6}">
      <dgm:prSet/>
      <dgm:spPr/>
      <dgm:t>
        <a:bodyPr/>
        <a:lstStyle/>
        <a:p>
          <a:endParaRPr lang="en-US" sz="1600"/>
        </a:p>
      </dgm:t>
    </dgm:pt>
    <dgm:pt modelId="{07EEA2D8-92FB-4AB4-90DE-E7D841FB1E31}" type="pres">
      <dgm:prSet presAssocID="{50F760F8-5C46-4D44-9D24-9441C51A6186}" presName="linear" presStyleCnt="0">
        <dgm:presLayoutVars>
          <dgm:dir/>
          <dgm:animLvl val="lvl"/>
          <dgm:resizeHandles val="exact"/>
        </dgm:presLayoutVars>
      </dgm:prSet>
      <dgm:spPr/>
    </dgm:pt>
    <dgm:pt modelId="{982826A3-2E5A-4251-916E-E0B7E443FA5D}" type="pres">
      <dgm:prSet presAssocID="{21544C23-FF75-4B77-967F-63FBA1384380}" presName="parentLin" presStyleCnt="0"/>
      <dgm:spPr/>
    </dgm:pt>
    <dgm:pt modelId="{E01744AC-0E53-4BB7-AA60-99A1EFAFFE0A}" type="pres">
      <dgm:prSet presAssocID="{21544C23-FF75-4B77-967F-63FBA1384380}" presName="parentLeftMargin" presStyleLbl="node1" presStyleIdx="0" presStyleCnt="3"/>
      <dgm:spPr/>
    </dgm:pt>
    <dgm:pt modelId="{40EBE0E2-9734-457E-A23A-4FA88A7C4239}" type="pres">
      <dgm:prSet presAssocID="{21544C23-FF75-4B77-967F-63FBA1384380}" presName="parentText" presStyleLbl="node1" presStyleIdx="0" presStyleCnt="3">
        <dgm:presLayoutVars>
          <dgm:chMax val="0"/>
          <dgm:bulletEnabled val="1"/>
        </dgm:presLayoutVars>
      </dgm:prSet>
      <dgm:spPr/>
    </dgm:pt>
    <dgm:pt modelId="{84F29DD6-697B-4EEC-8772-8DF568034EA0}" type="pres">
      <dgm:prSet presAssocID="{21544C23-FF75-4B77-967F-63FBA1384380}" presName="negativeSpace" presStyleCnt="0"/>
      <dgm:spPr/>
    </dgm:pt>
    <dgm:pt modelId="{AC2A0E41-E3F0-4BA5-9F13-B012ED870C90}" type="pres">
      <dgm:prSet presAssocID="{21544C23-FF75-4B77-967F-63FBA1384380}" presName="childText" presStyleLbl="conFgAcc1" presStyleIdx="0" presStyleCnt="3" custScaleX="87872">
        <dgm:presLayoutVars>
          <dgm:bulletEnabled val="1"/>
        </dgm:presLayoutVars>
      </dgm:prSet>
      <dgm:spPr/>
    </dgm:pt>
    <dgm:pt modelId="{B36D2A07-EBFF-41A6-A9DA-56BA0511F4FA}" type="pres">
      <dgm:prSet presAssocID="{817B3AFC-8876-4EBF-BE3F-AB9294CA2E13}" presName="spaceBetweenRectangles" presStyleCnt="0"/>
      <dgm:spPr/>
    </dgm:pt>
    <dgm:pt modelId="{6866E903-265C-49F8-8A5C-227AF82988B4}" type="pres">
      <dgm:prSet presAssocID="{5DEEF08F-82D8-4C32-9D87-2DEF7074DA83}" presName="parentLin" presStyleCnt="0"/>
      <dgm:spPr/>
    </dgm:pt>
    <dgm:pt modelId="{439E3636-BE78-4EBB-805E-FAD729F5CFD1}" type="pres">
      <dgm:prSet presAssocID="{5DEEF08F-82D8-4C32-9D87-2DEF7074DA83}" presName="parentLeftMargin" presStyleLbl="node1" presStyleIdx="0" presStyleCnt="3"/>
      <dgm:spPr/>
    </dgm:pt>
    <dgm:pt modelId="{96262309-5268-4F6F-A3A6-33F4674928C2}" type="pres">
      <dgm:prSet presAssocID="{5DEEF08F-82D8-4C32-9D87-2DEF7074DA83}" presName="parentText" presStyleLbl="node1" presStyleIdx="1" presStyleCnt="3">
        <dgm:presLayoutVars>
          <dgm:chMax val="0"/>
          <dgm:bulletEnabled val="1"/>
        </dgm:presLayoutVars>
      </dgm:prSet>
      <dgm:spPr/>
    </dgm:pt>
    <dgm:pt modelId="{8552E188-B96D-44D0-A209-C0E95583DEDE}" type="pres">
      <dgm:prSet presAssocID="{5DEEF08F-82D8-4C32-9D87-2DEF7074DA83}" presName="negativeSpace" presStyleCnt="0"/>
      <dgm:spPr/>
    </dgm:pt>
    <dgm:pt modelId="{9121D028-D1B9-4C2F-896E-35C3404F5B15}" type="pres">
      <dgm:prSet presAssocID="{5DEEF08F-82D8-4C32-9D87-2DEF7074DA83}" presName="childText" presStyleLbl="conFgAcc1" presStyleIdx="1" presStyleCnt="3" custScaleX="87872">
        <dgm:presLayoutVars>
          <dgm:bulletEnabled val="1"/>
        </dgm:presLayoutVars>
      </dgm:prSet>
      <dgm:spPr/>
    </dgm:pt>
    <dgm:pt modelId="{B82A8690-30E0-4F32-A51D-DC60D7A755C9}" type="pres">
      <dgm:prSet presAssocID="{94C6EA91-85AC-40D0-8C4C-A94ABAADBB79}" presName="spaceBetweenRectangles" presStyleCnt="0"/>
      <dgm:spPr/>
    </dgm:pt>
    <dgm:pt modelId="{4A534818-A250-4E7A-BAAE-897F56A41A55}" type="pres">
      <dgm:prSet presAssocID="{8DBD1562-BE7F-4647-A97E-8A225D4A9752}" presName="parentLin" presStyleCnt="0"/>
      <dgm:spPr/>
    </dgm:pt>
    <dgm:pt modelId="{60B6AB1C-2F76-4BFE-9810-ABE3159B1114}" type="pres">
      <dgm:prSet presAssocID="{8DBD1562-BE7F-4647-A97E-8A225D4A9752}" presName="parentLeftMargin" presStyleLbl="node1" presStyleIdx="1" presStyleCnt="3"/>
      <dgm:spPr/>
    </dgm:pt>
    <dgm:pt modelId="{80BA8884-BA21-4070-8706-4FCF7D35EC3B}" type="pres">
      <dgm:prSet presAssocID="{8DBD1562-BE7F-4647-A97E-8A225D4A9752}" presName="parentText" presStyleLbl="node1" presStyleIdx="2" presStyleCnt="3">
        <dgm:presLayoutVars>
          <dgm:chMax val="0"/>
          <dgm:bulletEnabled val="1"/>
        </dgm:presLayoutVars>
      </dgm:prSet>
      <dgm:spPr/>
    </dgm:pt>
    <dgm:pt modelId="{6E80756B-F6E1-4B1B-8B15-8C3F8E397B57}" type="pres">
      <dgm:prSet presAssocID="{8DBD1562-BE7F-4647-A97E-8A225D4A9752}" presName="negativeSpace" presStyleCnt="0"/>
      <dgm:spPr/>
    </dgm:pt>
    <dgm:pt modelId="{4D9D798B-15E5-4045-B021-218541D7FFAB}" type="pres">
      <dgm:prSet presAssocID="{8DBD1562-BE7F-4647-A97E-8A225D4A9752}" presName="childText" presStyleLbl="conFgAcc1" presStyleIdx="2" presStyleCnt="3" custScaleX="87872" custLinFactNeighborX="-239">
        <dgm:presLayoutVars>
          <dgm:bulletEnabled val="1"/>
        </dgm:presLayoutVars>
      </dgm:prSet>
      <dgm:spPr/>
    </dgm:pt>
  </dgm:ptLst>
  <dgm:cxnLst>
    <dgm:cxn modelId="{775A9608-B8F4-4384-83FA-195178AF74B8}" srcId="{50F760F8-5C46-4D44-9D24-9441C51A6186}" destId="{5DEEF08F-82D8-4C32-9D87-2DEF7074DA83}" srcOrd="1" destOrd="0" parTransId="{0BAB5C81-F6EE-41E9-8C44-F97FEC5BC733}" sibTransId="{94C6EA91-85AC-40D0-8C4C-A94ABAADBB79}"/>
    <dgm:cxn modelId="{D1226A0C-34D2-4368-96D2-7C162E3DBDFE}" type="presOf" srcId="{21544C23-FF75-4B77-967F-63FBA1384380}" destId="{E01744AC-0E53-4BB7-AA60-99A1EFAFFE0A}" srcOrd="0" destOrd="0" presId="urn:microsoft.com/office/officeart/2005/8/layout/list1"/>
    <dgm:cxn modelId="{1CFA3116-22A1-4BD9-8E77-35893DD1684C}" type="presOf" srcId="{8DBD1562-BE7F-4647-A97E-8A225D4A9752}" destId="{80BA8884-BA21-4070-8706-4FCF7D35EC3B}" srcOrd="1" destOrd="0" presId="urn:microsoft.com/office/officeart/2005/8/layout/list1"/>
    <dgm:cxn modelId="{174F423D-E357-48AF-B46D-0BB1956F8B4D}" srcId="{50F760F8-5C46-4D44-9D24-9441C51A6186}" destId="{21544C23-FF75-4B77-967F-63FBA1384380}" srcOrd="0" destOrd="0" parTransId="{C55017E4-C668-4785-AD96-B94454F76CE1}" sibTransId="{817B3AFC-8876-4EBF-BE3F-AB9294CA2E13}"/>
    <dgm:cxn modelId="{C9D1C258-D050-4EC9-9A30-74C954764701}" type="presOf" srcId="{5DEEF08F-82D8-4C32-9D87-2DEF7074DA83}" destId="{439E3636-BE78-4EBB-805E-FAD729F5CFD1}" srcOrd="0" destOrd="0" presId="urn:microsoft.com/office/officeart/2005/8/layout/list1"/>
    <dgm:cxn modelId="{2AE68682-2703-45C2-BF3F-A407B37A9FCE}" type="presOf" srcId="{5DEEF08F-82D8-4C32-9D87-2DEF7074DA83}" destId="{96262309-5268-4F6F-A3A6-33F4674928C2}" srcOrd="1" destOrd="0" presId="urn:microsoft.com/office/officeart/2005/8/layout/list1"/>
    <dgm:cxn modelId="{133E51A5-607E-4C4A-88FB-10C0080D3FA6}" srcId="{50F760F8-5C46-4D44-9D24-9441C51A6186}" destId="{8DBD1562-BE7F-4647-A97E-8A225D4A9752}" srcOrd="2" destOrd="0" parTransId="{8B78392C-5525-4214-A548-A29480B13AD6}" sibTransId="{DE4E3285-D22F-44DE-8490-C0F5C17D4BF0}"/>
    <dgm:cxn modelId="{0FAF09C3-D8E7-41E5-A367-1A4D65BC5AC4}" type="presOf" srcId="{50F760F8-5C46-4D44-9D24-9441C51A6186}" destId="{07EEA2D8-92FB-4AB4-90DE-E7D841FB1E31}" srcOrd="0" destOrd="0" presId="urn:microsoft.com/office/officeart/2005/8/layout/list1"/>
    <dgm:cxn modelId="{5E6527E4-1280-4837-B903-BD3F70B6C859}" type="presOf" srcId="{8DBD1562-BE7F-4647-A97E-8A225D4A9752}" destId="{60B6AB1C-2F76-4BFE-9810-ABE3159B1114}" srcOrd="0" destOrd="0" presId="urn:microsoft.com/office/officeart/2005/8/layout/list1"/>
    <dgm:cxn modelId="{CFF43EE7-EB84-4740-A2D6-3D9CF1C1FF4E}" type="presOf" srcId="{21544C23-FF75-4B77-967F-63FBA1384380}" destId="{40EBE0E2-9734-457E-A23A-4FA88A7C4239}" srcOrd="1" destOrd="0" presId="urn:microsoft.com/office/officeart/2005/8/layout/list1"/>
    <dgm:cxn modelId="{B2253D5F-C1B6-4E29-B54C-6F39D449364D}" type="presParOf" srcId="{07EEA2D8-92FB-4AB4-90DE-E7D841FB1E31}" destId="{982826A3-2E5A-4251-916E-E0B7E443FA5D}" srcOrd="0" destOrd="0" presId="urn:microsoft.com/office/officeart/2005/8/layout/list1"/>
    <dgm:cxn modelId="{D2B30CC2-87C5-4483-85A2-D1FE0C801811}" type="presParOf" srcId="{982826A3-2E5A-4251-916E-E0B7E443FA5D}" destId="{E01744AC-0E53-4BB7-AA60-99A1EFAFFE0A}" srcOrd="0" destOrd="0" presId="urn:microsoft.com/office/officeart/2005/8/layout/list1"/>
    <dgm:cxn modelId="{CEEF556B-1196-43BE-8F64-334B4338F797}" type="presParOf" srcId="{982826A3-2E5A-4251-916E-E0B7E443FA5D}" destId="{40EBE0E2-9734-457E-A23A-4FA88A7C4239}" srcOrd="1" destOrd="0" presId="urn:microsoft.com/office/officeart/2005/8/layout/list1"/>
    <dgm:cxn modelId="{9975E6EC-B580-4674-9458-FF1A5143D3E4}" type="presParOf" srcId="{07EEA2D8-92FB-4AB4-90DE-E7D841FB1E31}" destId="{84F29DD6-697B-4EEC-8772-8DF568034EA0}" srcOrd="1" destOrd="0" presId="urn:microsoft.com/office/officeart/2005/8/layout/list1"/>
    <dgm:cxn modelId="{0EF0D220-5BF0-4BBA-9BB6-6921AC1E0A00}" type="presParOf" srcId="{07EEA2D8-92FB-4AB4-90DE-E7D841FB1E31}" destId="{AC2A0E41-E3F0-4BA5-9F13-B012ED870C90}" srcOrd="2" destOrd="0" presId="urn:microsoft.com/office/officeart/2005/8/layout/list1"/>
    <dgm:cxn modelId="{63E54ECA-56AC-4C90-8FDA-47FFAA062E68}" type="presParOf" srcId="{07EEA2D8-92FB-4AB4-90DE-E7D841FB1E31}" destId="{B36D2A07-EBFF-41A6-A9DA-56BA0511F4FA}" srcOrd="3" destOrd="0" presId="urn:microsoft.com/office/officeart/2005/8/layout/list1"/>
    <dgm:cxn modelId="{E07F33D6-BC6E-4380-B79E-4D4C8B892780}" type="presParOf" srcId="{07EEA2D8-92FB-4AB4-90DE-E7D841FB1E31}" destId="{6866E903-265C-49F8-8A5C-227AF82988B4}" srcOrd="4" destOrd="0" presId="urn:microsoft.com/office/officeart/2005/8/layout/list1"/>
    <dgm:cxn modelId="{C38EC584-143B-4251-9A06-52EAC643B21C}" type="presParOf" srcId="{6866E903-265C-49F8-8A5C-227AF82988B4}" destId="{439E3636-BE78-4EBB-805E-FAD729F5CFD1}" srcOrd="0" destOrd="0" presId="urn:microsoft.com/office/officeart/2005/8/layout/list1"/>
    <dgm:cxn modelId="{BF6346E3-397A-4284-B472-35447BC9E2B4}" type="presParOf" srcId="{6866E903-265C-49F8-8A5C-227AF82988B4}" destId="{96262309-5268-4F6F-A3A6-33F4674928C2}" srcOrd="1" destOrd="0" presId="urn:microsoft.com/office/officeart/2005/8/layout/list1"/>
    <dgm:cxn modelId="{13A5DCE4-06B2-4B1E-BDAB-A3FD58517370}" type="presParOf" srcId="{07EEA2D8-92FB-4AB4-90DE-E7D841FB1E31}" destId="{8552E188-B96D-44D0-A209-C0E95583DEDE}" srcOrd="5" destOrd="0" presId="urn:microsoft.com/office/officeart/2005/8/layout/list1"/>
    <dgm:cxn modelId="{D6723E63-9891-48F4-9CB6-E3C77FF0A94E}" type="presParOf" srcId="{07EEA2D8-92FB-4AB4-90DE-E7D841FB1E31}" destId="{9121D028-D1B9-4C2F-896E-35C3404F5B15}" srcOrd="6" destOrd="0" presId="urn:microsoft.com/office/officeart/2005/8/layout/list1"/>
    <dgm:cxn modelId="{0336256B-3D21-4753-A73D-3AB4A7E98A31}" type="presParOf" srcId="{07EEA2D8-92FB-4AB4-90DE-E7D841FB1E31}" destId="{B82A8690-30E0-4F32-A51D-DC60D7A755C9}" srcOrd="7" destOrd="0" presId="urn:microsoft.com/office/officeart/2005/8/layout/list1"/>
    <dgm:cxn modelId="{60C130C1-4E50-445D-B203-1A48C18E54D1}" type="presParOf" srcId="{07EEA2D8-92FB-4AB4-90DE-E7D841FB1E31}" destId="{4A534818-A250-4E7A-BAAE-897F56A41A55}" srcOrd="8" destOrd="0" presId="urn:microsoft.com/office/officeart/2005/8/layout/list1"/>
    <dgm:cxn modelId="{3C7E11E7-2E5C-4F5D-B83D-FFAFDAB0538F}" type="presParOf" srcId="{4A534818-A250-4E7A-BAAE-897F56A41A55}" destId="{60B6AB1C-2F76-4BFE-9810-ABE3159B1114}" srcOrd="0" destOrd="0" presId="urn:microsoft.com/office/officeart/2005/8/layout/list1"/>
    <dgm:cxn modelId="{23324DAD-4571-4C92-8B58-01CB1CB046E1}" type="presParOf" srcId="{4A534818-A250-4E7A-BAAE-897F56A41A55}" destId="{80BA8884-BA21-4070-8706-4FCF7D35EC3B}" srcOrd="1" destOrd="0" presId="urn:microsoft.com/office/officeart/2005/8/layout/list1"/>
    <dgm:cxn modelId="{6A0C6AEB-3E73-496C-8EA2-42B1C13ED0DA}" type="presParOf" srcId="{07EEA2D8-92FB-4AB4-90DE-E7D841FB1E31}" destId="{6E80756B-F6E1-4B1B-8B15-8C3F8E397B57}" srcOrd="9" destOrd="0" presId="urn:microsoft.com/office/officeart/2005/8/layout/list1"/>
    <dgm:cxn modelId="{88B8F70C-A8C5-4B76-B821-D7C065A1DBB7}" type="presParOf" srcId="{07EEA2D8-92FB-4AB4-90DE-E7D841FB1E31}" destId="{4D9D798B-15E5-4045-B021-218541D7FFAB}"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124EE-4DAD-43CA-ABDB-C967914A761C}">
      <dsp:nvSpPr>
        <dsp:cNvPr id="0" name=""/>
        <dsp:cNvSpPr/>
      </dsp:nvSpPr>
      <dsp:spPr>
        <a:xfrm>
          <a:off x="0" y="-9180"/>
          <a:ext cx="5048053" cy="1118084"/>
        </a:xfrm>
        <a:prstGeom prst="roundRect">
          <a:avLst>
            <a:gd name="adj" fmla="val 10000"/>
          </a:avLst>
        </a:prstGeom>
        <a:solidFill>
          <a:srgbClr val="A1BD59"/>
        </a:solidFill>
        <a:ln w="12700" cap="flat" cmpd="sng" algn="ctr">
          <a:solidFill>
            <a:srgbClr val="A1BD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latin typeface="Cambria" panose="02040503050406030204" pitchFamily="18" charset="0"/>
              <a:ea typeface="Cambria" panose="02040503050406030204" pitchFamily="18" charset="0"/>
            </a:rPr>
            <a:t>CHOICE</a:t>
          </a:r>
        </a:p>
      </dsp:txBody>
      <dsp:txXfrm>
        <a:off x="32748" y="23568"/>
        <a:ext cx="3879027" cy="1052588"/>
      </dsp:txXfrm>
    </dsp:sp>
    <dsp:sp modelId="{BDE51BDF-596A-4EB0-8109-6E916C37001F}">
      <dsp:nvSpPr>
        <dsp:cNvPr id="0" name=""/>
        <dsp:cNvSpPr/>
      </dsp:nvSpPr>
      <dsp:spPr>
        <a:xfrm>
          <a:off x="445416" y="1281799"/>
          <a:ext cx="5048053" cy="1059301"/>
        </a:xfrm>
        <a:prstGeom prst="roundRect">
          <a:avLst>
            <a:gd name="adj" fmla="val 10000"/>
          </a:avLst>
        </a:prstGeom>
        <a:solidFill>
          <a:srgbClr val="F4D312"/>
        </a:solidFill>
        <a:ln w="12700" cap="flat" cmpd="sng" algn="ctr">
          <a:solidFill>
            <a:srgbClr val="F4D31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latin typeface="Cambria" panose="02040503050406030204" pitchFamily="18" charset="0"/>
              <a:ea typeface="Cambria" panose="02040503050406030204" pitchFamily="18" charset="0"/>
            </a:rPr>
            <a:t>EQUIPPED</a:t>
          </a:r>
        </a:p>
      </dsp:txBody>
      <dsp:txXfrm>
        <a:off x="476442" y="1312825"/>
        <a:ext cx="3837699" cy="997249"/>
      </dsp:txXfrm>
    </dsp:sp>
    <dsp:sp modelId="{FA498C9A-7F7A-4971-BC5F-0247BCD04076}">
      <dsp:nvSpPr>
        <dsp:cNvPr id="0" name=""/>
        <dsp:cNvSpPr/>
      </dsp:nvSpPr>
      <dsp:spPr>
        <a:xfrm>
          <a:off x="890832" y="2543387"/>
          <a:ext cx="5048053" cy="1059301"/>
        </a:xfrm>
        <a:prstGeom prst="roundRect">
          <a:avLst>
            <a:gd name="adj" fmla="val 10000"/>
          </a:avLst>
        </a:prstGeom>
        <a:solidFill>
          <a:srgbClr val="1A87C8"/>
        </a:solidFill>
        <a:ln w="12700" cap="flat" cmpd="sng" algn="ctr">
          <a:solidFill>
            <a:srgbClr val="1A87C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latin typeface="Cambria" panose="02040503050406030204" pitchFamily="18" charset="0"/>
              <a:ea typeface="Cambria" panose="02040503050406030204" pitchFamily="18" charset="0"/>
            </a:rPr>
            <a:t>FACTS</a:t>
          </a:r>
        </a:p>
      </dsp:txBody>
      <dsp:txXfrm>
        <a:off x="921858" y="2574413"/>
        <a:ext cx="3837699" cy="997249"/>
      </dsp:txXfrm>
    </dsp:sp>
    <dsp:sp modelId="{CAEED68C-A0B0-4544-9586-27BE750E2952}">
      <dsp:nvSpPr>
        <dsp:cNvPr id="0" name=""/>
        <dsp:cNvSpPr/>
      </dsp:nvSpPr>
      <dsp:spPr>
        <a:xfrm>
          <a:off x="4345167" y="829213"/>
          <a:ext cx="702885" cy="702885"/>
        </a:xfrm>
        <a:prstGeom prst="downArrow">
          <a:avLst>
            <a:gd name="adj1" fmla="val 55000"/>
            <a:gd name="adj2" fmla="val 45000"/>
          </a:avLst>
        </a:prstGeom>
        <a:solidFill>
          <a:schemeClr val="bg2">
            <a:lumMod val="75000"/>
            <a:alpha val="90000"/>
          </a:schemeClr>
        </a:solidFill>
        <a:ln w="12700" cap="flat" cmpd="sng" algn="ctr">
          <a:solidFill>
            <a:schemeClr val="bg2">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latin typeface="Cambria" panose="02040503050406030204" pitchFamily="18" charset="0"/>
            <a:ea typeface="Cambria" panose="02040503050406030204" pitchFamily="18" charset="0"/>
          </a:endParaRPr>
        </a:p>
      </dsp:txBody>
      <dsp:txXfrm>
        <a:off x="4503316" y="829213"/>
        <a:ext cx="386587" cy="528921"/>
      </dsp:txXfrm>
    </dsp:sp>
    <dsp:sp modelId="{3AC153BE-D92E-4FEB-B5A4-AA69761022B6}">
      <dsp:nvSpPr>
        <dsp:cNvPr id="0" name=""/>
        <dsp:cNvSpPr/>
      </dsp:nvSpPr>
      <dsp:spPr>
        <a:xfrm>
          <a:off x="4790584" y="2083592"/>
          <a:ext cx="702885" cy="702885"/>
        </a:xfrm>
        <a:prstGeom prst="downArrow">
          <a:avLst>
            <a:gd name="adj1" fmla="val 55000"/>
            <a:gd name="adj2" fmla="val 45000"/>
          </a:avLst>
        </a:prstGeom>
        <a:solidFill>
          <a:schemeClr val="bg2">
            <a:lumMod val="75000"/>
            <a:alpha val="90000"/>
          </a:schemeClr>
        </a:solidFill>
        <a:ln w="12700" cap="flat" cmpd="sng" algn="ctr">
          <a:solidFill>
            <a:schemeClr val="bg2">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latin typeface="Cambria" panose="02040503050406030204" pitchFamily="18" charset="0"/>
            <a:ea typeface="Cambria" panose="02040503050406030204" pitchFamily="18" charset="0"/>
          </a:endParaRPr>
        </a:p>
      </dsp:txBody>
      <dsp:txXfrm>
        <a:off x="4948733" y="2083592"/>
        <a:ext cx="386587" cy="5289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Product traveled less than 60 miles.</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Products are made in small batches. </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 are sustainable, small, and organic. </a:t>
          </a:r>
          <a:endParaRPr lang="en-US" sz="2000" kern="1200" dirty="0">
            <a:solidFill>
              <a:schemeClr val="bg1"/>
            </a:solidFill>
          </a:endParaRPr>
        </a:p>
      </dsp:txBody>
      <dsp:txXfrm>
        <a:off x="271100" y="2998158"/>
        <a:ext cx="3057581" cy="8524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Product traveled less than 60 miles.</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chemeClr val="accent3">
            <a:hueOff val="0"/>
            <a:satOff val="0"/>
            <a:lumOff val="0"/>
            <a:alphaOff val="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Products are made in small batches. </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 are sustainable, small, and organic. </a:t>
          </a:r>
          <a:endParaRPr lang="en-US" sz="2000" kern="1200" dirty="0">
            <a:solidFill>
              <a:schemeClr val="bg1"/>
            </a:solidFill>
          </a:endParaRPr>
        </a:p>
      </dsp:txBody>
      <dsp:txXfrm>
        <a:off x="271100" y="2998158"/>
        <a:ext cx="3057581" cy="8524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USDA regulated</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Farmers/ranchers use less natural resources</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Farmers/ranchers enhance the quality of life for animals</a:t>
          </a:r>
          <a:endParaRPr lang="en-US" sz="2000" kern="1200" dirty="0">
            <a:solidFill>
              <a:schemeClr val="bg1"/>
            </a:solidFill>
          </a:endParaRPr>
        </a:p>
      </dsp:txBody>
      <dsp:txXfrm>
        <a:off x="271100" y="2998158"/>
        <a:ext cx="3057581" cy="8524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USDA regulated</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chemeClr val="accent3">
            <a:hueOff val="0"/>
            <a:satOff val="0"/>
            <a:lumOff val="0"/>
            <a:alphaOff val="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Farmers/ranchers use less natural resources</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Farmers/ranchers enhance the quality of life for animals</a:t>
          </a:r>
          <a:endParaRPr lang="en-US" sz="2000" kern="1200" dirty="0">
            <a:solidFill>
              <a:schemeClr val="bg1"/>
            </a:solidFill>
          </a:endParaRPr>
        </a:p>
      </dsp:txBody>
      <dsp:txXfrm>
        <a:off x="271100" y="2998158"/>
        <a:ext cx="3057581" cy="8524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label means the animal received antibiotics</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label means there could be antibiotics in the meat</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mbria" panose="02040503050406030204" pitchFamily="18" charset="0"/>
              <a:ea typeface="Cambria" panose="02040503050406030204" pitchFamily="18" charset="0"/>
            </a:rPr>
            <a:t>Label indicates the animal never received any antibiotics in its lifetime</a:t>
          </a:r>
          <a:endParaRPr lang="en-US" sz="1900" kern="1200" dirty="0">
            <a:solidFill>
              <a:schemeClr val="bg1"/>
            </a:solidFill>
          </a:endParaRPr>
        </a:p>
      </dsp:txBody>
      <dsp:txXfrm>
        <a:off x="271100" y="2998158"/>
        <a:ext cx="3057581" cy="8524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label means the animal received antibiotics</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label means there could be antibiotics in the meat</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mbria" panose="02040503050406030204" pitchFamily="18" charset="0"/>
              <a:ea typeface="Cambria" panose="02040503050406030204" pitchFamily="18" charset="0"/>
            </a:rPr>
            <a:t>Label indicates the animal never received any antibiotics in its lifetime</a:t>
          </a:r>
          <a:endParaRPr lang="en-US" sz="1900" kern="1200" dirty="0">
            <a:solidFill>
              <a:schemeClr val="bg1"/>
            </a:solidFill>
          </a:endParaRPr>
        </a:p>
      </dsp:txBody>
      <dsp:txXfrm>
        <a:off x="271100" y="2998158"/>
        <a:ext cx="3057581" cy="8524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synthetic hormones are given to the animal</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There are no hormones in the animal</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This applies to all livestock</a:t>
          </a:r>
          <a:endParaRPr lang="en-US" sz="2000" kern="1200" dirty="0">
            <a:solidFill>
              <a:schemeClr val="bg1"/>
            </a:solidFill>
          </a:endParaRPr>
        </a:p>
      </dsp:txBody>
      <dsp:txXfrm>
        <a:off x="271100" y="2998158"/>
        <a:ext cx="3057581" cy="8524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rgbClr val="A1BD59"/>
        </a:solid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synthetic hormones are given to the animal</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There are no hormones in the animal</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This applies to all livestock</a:t>
          </a:r>
          <a:endParaRPr lang="en-US" sz="2000" kern="1200" dirty="0">
            <a:solidFill>
              <a:schemeClr val="bg1"/>
            </a:solidFill>
          </a:endParaRPr>
        </a:p>
      </dsp:txBody>
      <dsp:txXfrm>
        <a:off x="271100" y="2998158"/>
        <a:ext cx="3057581" cy="85241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 can include silage (corn product) in their feeding regimen</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Produces organic beef</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Lower carbon footprint</a:t>
          </a:r>
        </a:p>
      </dsp:txBody>
      <dsp:txXfrm>
        <a:off x="271100" y="2998158"/>
        <a:ext cx="3057581" cy="85241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rgbClr val="A1BD59"/>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 can include silage (corn product) in their feeding regimen</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chemeClr val="bg1">
            <a:lumMod val="65000"/>
          </a:schemeClr>
        </a:solidFill>
        <a:ln w="571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Produces organic beef</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chemeClr val="bg1">
            <a:lumMod val="65000"/>
          </a:schemeClr>
        </a:solidFill>
        <a:ln w="5715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Lower carbon footprint</a:t>
          </a:r>
        </a:p>
      </dsp:txBody>
      <dsp:txXfrm>
        <a:off x="271100" y="2998158"/>
        <a:ext cx="3057581" cy="852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4499728"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Healthiest option available on the market</a:t>
          </a:r>
          <a:endParaRPr lang="en-US" sz="2000" kern="1200" dirty="0"/>
        </a:p>
      </dsp:txBody>
      <dsp:txXfrm>
        <a:off x="271100" y="95118"/>
        <a:ext cx="3057581" cy="852412"/>
      </dsp:txXfrm>
    </dsp:sp>
    <dsp:sp modelId="{9121D028-D1B9-4C2F-896E-35C3404F5B15}">
      <dsp:nvSpPr>
        <dsp:cNvPr id="0" name=""/>
        <dsp:cNvSpPr/>
      </dsp:nvSpPr>
      <dsp:spPr>
        <a:xfrm>
          <a:off x="0" y="1972844"/>
          <a:ext cx="4499728"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Regulated by the USDA</a:t>
          </a:r>
          <a:endParaRPr lang="en-US" sz="2000" kern="1200" dirty="0"/>
        </a:p>
      </dsp:txBody>
      <dsp:txXfrm>
        <a:off x="271100" y="1546638"/>
        <a:ext cx="3057581" cy="852412"/>
      </dsp:txXfrm>
    </dsp:sp>
    <dsp:sp modelId="{4D9D798B-15E5-4045-B021-218541D7FFAB}">
      <dsp:nvSpPr>
        <dsp:cNvPr id="0" name=""/>
        <dsp:cNvSpPr/>
      </dsp:nvSpPr>
      <dsp:spPr>
        <a:xfrm>
          <a:off x="0" y="3424364"/>
          <a:ext cx="4499728"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Products are grown on small farms</a:t>
          </a:r>
          <a:endParaRPr lang="en-US" sz="2000" kern="1200" dirty="0">
            <a:solidFill>
              <a:schemeClr val="bg1"/>
            </a:solidFill>
          </a:endParaRPr>
        </a:p>
      </dsp:txBody>
      <dsp:txXfrm>
        <a:off x="271100" y="2998158"/>
        <a:ext cx="3057581" cy="8524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124EE-4DAD-43CA-ABDB-C967914A761C}">
      <dsp:nvSpPr>
        <dsp:cNvPr id="0" name=""/>
        <dsp:cNvSpPr/>
      </dsp:nvSpPr>
      <dsp:spPr>
        <a:xfrm>
          <a:off x="0" y="-6371"/>
          <a:ext cx="3155948" cy="776003"/>
        </a:xfrm>
        <a:prstGeom prst="roundRect">
          <a:avLst>
            <a:gd name="adj" fmla="val 10000"/>
          </a:avLst>
        </a:prstGeom>
        <a:solidFill>
          <a:srgbClr val="A1BD59"/>
        </a:solidFill>
        <a:ln w="12700" cap="flat" cmpd="sng" algn="ctr">
          <a:solidFill>
            <a:srgbClr val="A1BD5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mbria" panose="02040503050406030204" pitchFamily="18" charset="0"/>
              <a:ea typeface="Cambria" panose="02040503050406030204" pitchFamily="18" charset="0"/>
            </a:rPr>
            <a:t>CHOICE</a:t>
          </a:r>
        </a:p>
      </dsp:txBody>
      <dsp:txXfrm>
        <a:off x="22728" y="16357"/>
        <a:ext cx="2344590" cy="730547"/>
      </dsp:txXfrm>
    </dsp:sp>
    <dsp:sp modelId="{BDE51BDF-596A-4EB0-8109-6E916C37001F}">
      <dsp:nvSpPr>
        <dsp:cNvPr id="0" name=""/>
        <dsp:cNvSpPr/>
      </dsp:nvSpPr>
      <dsp:spPr>
        <a:xfrm>
          <a:off x="278465" y="889629"/>
          <a:ext cx="3155948" cy="735205"/>
        </a:xfrm>
        <a:prstGeom prst="roundRect">
          <a:avLst>
            <a:gd name="adj" fmla="val 10000"/>
          </a:avLst>
        </a:prstGeom>
        <a:solidFill>
          <a:srgbClr val="F4D312"/>
        </a:solidFill>
        <a:ln w="12700" cap="flat" cmpd="sng" algn="ctr">
          <a:solidFill>
            <a:srgbClr val="F4D31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mbria" panose="02040503050406030204" pitchFamily="18" charset="0"/>
              <a:ea typeface="Cambria" panose="02040503050406030204" pitchFamily="18" charset="0"/>
            </a:rPr>
            <a:t>EQUIPPED</a:t>
          </a:r>
        </a:p>
      </dsp:txBody>
      <dsp:txXfrm>
        <a:off x="299998" y="911162"/>
        <a:ext cx="2346580" cy="692139"/>
      </dsp:txXfrm>
    </dsp:sp>
    <dsp:sp modelId="{FA498C9A-7F7A-4971-BC5F-0247BCD04076}">
      <dsp:nvSpPr>
        <dsp:cNvPr id="0" name=""/>
        <dsp:cNvSpPr/>
      </dsp:nvSpPr>
      <dsp:spPr>
        <a:xfrm>
          <a:off x="556931" y="1765231"/>
          <a:ext cx="3155948" cy="735205"/>
        </a:xfrm>
        <a:prstGeom prst="roundRect">
          <a:avLst>
            <a:gd name="adj" fmla="val 10000"/>
          </a:avLst>
        </a:prstGeom>
        <a:solidFill>
          <a:srgbClr val="1A87C8"/>
        </a:solidFill>
        <a:ln w="12700" cap="flat" cmpd="sng" algn="ctr">
          <a:solidFill>
            <a:srgbClr val="1A87C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mbria" panose="02040503050406030204" pitchFamily="18" charset="0"/>
              <a:ea typeface="Cambria" panose="02040503050406030204" pitchFamily="18" charset="0"/>
            </a:rPr>
            <a:t>FACTS</a:t>
          </a:r>
        </a:p>
      </dsp:txBody>
      <dsp:txXfrm>
        <a:off x="578464" y="1786764"/>
        <a:ext cx="2346580" cy="692139"/>
      </dsp:txXfrm>
    </dsp:sp>
    <dsp:sp modelId="{CAEED68C-A0B0-4544-9586-27BE750E2952}">
      <dsp:nvSpPr>
        <dsp:cNvPr id="0" name=""/>
        <dsp:cNvSpPr/>
      </dsp:nvSpPr>
      <dsp:spPr>
        <a:xfrm>
          <a:off x="2668112" y="575513"/>
          <a:ext cx="487835" cy="487835"/>
        </a:xfrm>
        <a:prstGeom prst="downArrow">
          <a:avLst>
            <a:gd name="adj1" fmla="val 55000"/>
            <a:gd name="adj2" fmla="val 45000"/>
          </a:avLst>
        </a:prstGeom>
        <a:solidFill>
          <a:schemeClr val="bg2">
            <a:lumMod val="75000"/>
            <a:alpha val="90000"/>
          </a:schemeClr>
        </a:solidFill>
        <a:ln w="12700" cap="flat" cmpd="sng" algn="ctr">
          <a:solidFill>
            <a:schemeClr val="bg2">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latin typeface="Cambria" panose="02040503050406030204" pitchFamily="18" charset="0"/>
            <a:ea typeface="Cambria" panose="02040503050406030204" pitchFamily="18" charset="0"/>
          </a:endParaRPr>
        </a:p>
      </dsp:txBody>
      <dsp:txXfrm>
        <a:off x="2777875" y="575513"/>
        <a:ext cx="268309" cy="367096"/>
      </dsp:txXfrm>
    </dsp:sp>
    <dsp:sp modelId="{3AC153BE-D92E-4FEB-B5A4-AA69761022B6}">
      <dsp:nvSpPr>
        <dsp:cNvPr id="0" name=""/>
        <dsp:cNvSpPr/>
      </dsp:nvSpPr>
      <dsp:spPr>
        <a:xfrm>
          <a:off x="2946578" y="1446111"/>
          <a:ext cx="487835" cy="487835"/>
        </a:xfrm>
        <a:prstGeom prst="downArrow">
          <a:avLst>
            <a:gd name="adj1" fmla="val 55000"/>
            <a:gd name="adj2" fmla="val 45000"/>
          </a:avLst>
        </a:prstGeom>
        <a:solidFill>
          <a:schemeClr val="bg2">
            <a:lumMod val="75000"/>
            <a:alpha val="90000"/>
          </a:schemeClr>
        </a:solidFill>
        <a:ln w="12700" cap="flat" cmpd="sng" algn="ctr">
          <a:solidFill>
            <a:schemeClr val="bg2">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dirty="0">
            <a:latin typeface="Cambria" panose="02040503050406030204" pitchFamily="18" charset="0"/>
            <a:ea typeface="Cambria" panose="02040503050406030204" pitchFamily="18" charset="0"/>
          </a:endParaRPr>
        </a:p>
      </dsp:txBody>
      <dsp:txXfrm>
        <a:off x="3056341" y="1446111"/>
        <a:ext cx="268309" cy="367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4499728"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Healthiest option available on the market</a:t>
          </a:r>
          <a:endParaRPr lang="en-US" sz="2000" kern="1200" dirty="0">
            <a:solidFill>
              <a:schemeClr val="bg1"/>
            </a:solidFill>
          </a:endParaRPr>
        </a:p>
      </dsp:txBody>
      <dsp:txXfrm>
        <a:off x="271100" y="95118"/>
        <a:ext cx="3057581" cy="852412"/>
      </dsp:txXfrm>
    </dsp:sp>
    <dsp:sp modelId="{9121D028-D1B9-4C2F-896E-35C3404F5B15}">
      <dsp:nvSpPr>
        <dsp:cNvPr id="0" name=""/>
        <dsp:cNvSpPr/>
      </dsp:nvSpPr>
      <dsp:spPr>
        <a:xfrm>
          <a:off x="0" y="1972844"/>
          <a:ext cx="4499728"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A1BD59"/>
        </a:solid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Regulated by the USDA</a:t>
          </a:r>
          <a:endParaRPr lang="en-US" sz="2000" kern="1200" dirty="0"/>
        </a:p>
      </dsp:txBody>
      <dsp:txXfrm>
        <a:off x="271100" y="1546638"/>
        <a:ext cx="3057581" cy="852412"/>
      </dsp:txXfrm>
    </dsp:sp>
    <dsp:sp modelId="{4D9D798B-15E5-4045-B021-218541D7FFAB}">
      <dsp:nvSpPr>
        <dsp:cNvPr id="0" name=""/>
        <dsp:cNvSpPr/>
      </dsp:nvSpPr>
      <dsp:spPr>
        <a:xfrm>
          <a:off x="0" y="3424364"/>
          <a:ext cx="4499728"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chemeClr val="bg1">
            <a:lumMod val="7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Products are grown on small farms</a:t>
          </a:r>
          <a:endParaRPr lang="en-US" sz="2000" kern="1200" dirty="0">
            <a:solidFill>
              <a:schemeClr val="bg1"/>
            </a:solidFill>
          </a:endParaRPr>
        </a:p>
      </dsp:txBody>
      <dsp:txXfrm>
        <a:off x="271100" y="2998158"/>
        <a:ext cx="3057581" cy="852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823688"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Nothing artificial or synthetic has been added </a:t>
          </a:r>
          <a:endParaRPr lang="en-US" sz="2000" kern="1200" dirty="0"/>
        </a:p>
      </dsp:txBody>
      <dsp:txXfrm>
        <a:off x="271100" y="95118"/>
        <a:ext cx="3057581" cy="852412"/>
      </dsp:txXfrm>
    </dsp:sp>
    <dsp:sp modelId="{9121D028-D1B9-4C2F-896E-35C3404F5B15}">
      <dsp:nvSpPr>
        <dsp:cNvPr id="0" name=""/>
        <dsp:cNvSpPr/>
      </dsp:nvSpPr>
      <dsp:spPr>
        <a:xfrm>
          <a:off x="0" y="1972844"/>
          <a:ext cx="3823688"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antibiotics have been used</a:t>
          </a:r>
          <a:endParaRPr lang="en-US" sz="2000" kern="1200" dirty="0"/>
        </a:p>
      </dsp:txBody>
      <dsp:txXfrm>
        <a:off x="271100" y="1546638"/>
        <a:ext cx="3057581" cy="852412"/>
      </dsp:txXfrm>
    </dsp:sp>
    <dsp:sp modelId="{4D9D798B-15E5-4045-B021-218541D7FFAB}">
      <dsp:nvSpPr>
        <dsp:cNvPr id="0" name=""/>
        <dsp:cNvSpPr/>
      </dsp:nvSpPr>
      <dsp:spPr>
        <a:xfrm>
          <a:off x="0" y="3424364"/>
          <a:ext cx="3823688"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No herbicides or pesticides have been used to grow the product</a:t>
          </a:r>
          <a:endParaRPr lang="en-US" sz="2000" kern="1200" dirty="0">
            <a:solidFill>
              <a:schemeClr val="bg1"/>
            </a:solidFill>
          </a:endParaRPr>
        </a:p>
      </dsp:txBody>
      <dsp:txXfrm>
        <a:off x="271100" y="2998158"/>
        <a:ext cx="3057581" cy="852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823688"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rgbClr val="A1BD59"/>
        </a:solid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Nothing artificial or synthetic has been added </a:t>
          </a:r>
          <a:endParaRPr lang="en-US" sz="2000" kern="1200" dirty="0">
            <a:solidFill>
              <a:schemeClr val="bg1"/>
            </a:solidFill>
          </a:endParaRPr>
        </a:p>
      </dsp:txBody>
      <dsp:txXfrm>
        <a:off x="271100" y="95118"/>
        <a:ext cx="3057581" cy="852412"/>
      </dsp:txXfrm>
    </dsp:sp>
    <dsp:sp modelId="{9121D028-D1B9-4C2F-896E-35C3404F5B15}">
      <dsp:nvSpPr>
        <dsp:cNvPr id="0" name=""/>
        <dsp:cNvSpPr/>
      </dsp:nvSpPr>
      <dsp:spPr>
        <a:xfrm>
          <a:off x="0" y="1972844"/>
          <a:ext cx="3823688"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chemeClr val="accent3">
            <a:hueOff val="0"/>
            <a:satOff val="0"/>
            <a:lumOff val="0"/>
            <a:alphaOff val="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No antibiotics have been used</a:t>
          </a:r>
          <a:endParaRPr lang="en-US" sz="2000" kern="1200" dirty="0">
            <a:solidFill>
              <a:schemeClr val="bg1"/>
            </a:solidFill>
          </a:endParaRPr>
        </a:p>
      </dsp:txBody>
      <dsp:txXfrm>
        <a:off x="271100" y="1546638"/>
        <a:ext cx="3057581" cy="852412"/>
      </dsp:txXfrm>
    </dsp:sp>
    <dsp:sp modelId="{4D9D798B-15E5-4045-B021-218541D7FFAB}">
      <dsp:nvSpPr>
        <dsp:cNvPr id="0" name=""/>
        <dsp:cNvSpPr/>
      </dsp:nvSpPr>
      <dsp:spPr>
        <a:xfrm>
          <a:off x="0" y="3424364"/>
          <a:ext cx="3823688"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Cambria" panose="02040503050406030204" pitchFamily="18" charset="0"/>
              <a:ea typeface="Cambria" panose="02040503050406030204" pitchFamily="18" charset="0"/>
            </a:rPr>
            <a:t>No herbicides or pesticides have been used to grow the product</a:t>
          </a:r>
          <a:endParaRPr lang="en-US" sz="2000" kern="1200" dirty="0">
            <a:solidFill>
              <a:schemeClr val="bg1"/>
            </a:solidFill>
          </a:endParaRPr>
        </a:p>
      </dsp:txBody>
      <dsp:txXfrm>
        <a:off x="271100" y="2998158"/>
        <a:ext cx="3057581" cy="8524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All ingredients </a:t>
          </a:r>
          <a:r>
            <a:rPr lang="en-US" kern="1200" dirty="0">
              <a:latin typeface="Cambria" panose="02040503050406030204" pitchFamily="18" charset="0"/>
              <a:ea typeface="Cambria" panose="02040503050406030204" pitchFamily="18" charset="0"/>
            </a:rPr>
            <a:t>are verified and are GMO free</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Regulated by the USDA</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Prohibits use of synthetic fertilizers and pesticides</a:t>
          </a:r>
          <a:endParaRPr lang="en-US" sz="2000" kern="1200" dirty="0">
            <a:solidFill>
              <a:schemeClr val="bg1"/>
            </a:solidFill>
          </a:endParaRPr>
        </a:p>
      </dsp:txBody>
      <dsp:txXfrm>
        <a:off x="271100" y="2998158"/>
        <a:ext cx="3057581" cy="8524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All ingredients </a:t>
          </a:r>
          <a:r>
            <a:rPr lang="en-US" kern="1200" dirty="0">
              <a:latin typeface="Cambria" panose="02040503050406030204" pitchFamily="18" charset="0"/>
              <a:ea typeface="Cambria" panose="02040503050406030204" pitchFamily="18" charset="0"/>
            </a:rPr>
            <a:t>are verified and are GMO free</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chemeClr val="accent3">
            <a:hueOff val="0"/>
            <a:satOff val="0"/>
            <a:lumOff val="0"/>
            <a:alphaOff val="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Regulated by the USDA</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Prohibits use of synthetic fertilizers and pesticides</a:t>
          </a:r>
          <a:endParaRPr lang="en-US" sz="2000" kern="1200" dirty="0">
            <a:solidFill>
              <a:schemeClr val="bg1"/>
            </a:solidFill>
          </a:endParaRPr>
        </a:p>
      </dsp:txBody>
      <dsp:txXfrm>
        <a:off x="271100" y="2998158"/>
        <a:ext cx="3057581" cy="8524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Animals live outside 100% of their life</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1A87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 must pay a fee to participate in a verification process</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Only for poultry</a:t>
          </a:r>
          <a:endParaRPr lang="en-US" sz="2000" kern="1200" dirty="0">
            <a:solidFill>
              <a:schemeClr val="bg1"/>
            </a:solidFill>
          </a:endParaRPr>
        </a:p>
      </dsp:txBody>
      <dsp:txXfrm>
        <a:off x="271100" y="2998158"/>
        <a:ext cx="3057581" cy="852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A0E41-E3F0-4BA5-9F13-B012ED870C90}">
      <dsp:nvSpPr>
        <dsp:cNvPr id="0" name=""/>
        <dsp:cNvSpPr/>
      </dsp:nvSpPr>
      <dsp:spPr>
        <a:xfrm>
          <a:off x="0" y="521324"/>
          <a:ext cx="3954000" cy="806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BE0E2-9734-457E-A23A-4FA88A7C4239}">
      <dsp:nvSpPr>
        <dsp:cNvPr id="0" name=""/>
        <dsp:cNvSpPr/>
      </dsp:nvSpPr>
      <dsp:spPr>
        <a:xfrm>
          <a:off x="224986" y="49004"/>
          <a:ext cx="3149809" cy="944640"/>
        </a:xfrm>
        <a:prstGeom prst="roundRect">
          <a:avLst/>
        </a:prstGeom>
        <a:solidFill>
          <a:schemeClr val="bg1">
            <a:lumMod val="65000"/>
          </a:schemeClr>
        </a:solidFill>
        <a:ln w="762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Animals live outside 100% of their life</a:t>
          </a:r>
          <a:endParaRPr lang="en-US" sz="2000" kern="1200" dirty="0"/>
        </a:p>
      </dsp:txBody>
      <dsp:txXfrm>
        <a:off x="271100" y="95118"/>
        <a:ext cx="3057581" cy="852412"/>
      </dsp:txXfrm>
    </dsp:sp>
    <dsp:sp modelId="{9121D028-D1B9-4C2F-896E-35C3404F5B15}">
      <dsp:nvSpPr>
        <dsp:cNvPr id="0" name=""/>
        <dsp:cNvSpPr/>
      </dsp:nvSpPr>
      <dsp:spPr>
        <a:xfrm>
          <a:off x="0" y="1972844"/>
          <a:ext cx="3954000" cy="80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62309-5268-4F6F-A3A6-33F4674928C2}">
      <dsp:nvSpPr>
        <dsp:cNvPr id="0" name=""/>
        <dsp:cNvSpPr/>
      </dsp:nvSpPr>
      <dsp:spPr>
        <a:xfrm>
          <a:off x="224986" y="1500524"/>
          <a:ext cx="3149809" cy="944640"/>
        </a:xfrm>
        <a:prstGeom prst="roundRect">
          <a:avLst/>
        </a:prstGeom>
        <a:solidFill>
          <a:srgbClr val="A1BD59"/>
        </a:solid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Farmers must pay a fee to participate in a verification process</a:t>
          </a:r>
          <a:endParaRPr lang="en-US" sz="2000" kern="1200" dirty="0"/>
        </a:p>
      </dsp:txBody>
      <dsp:txXfrm>
        <a:off x="271100" y="1546638"/>
        <a:ext cx="3057581" cy="852412"/>
      </dsp:txXfrm>
    </dsp:sp>
    <dsp:sp modelId="{4D9D798B-15E5-4045-B021-218541D7FFAB}">
      <dsp:nvSpPr>
        <dsp:cNvPr id="0" name=""/>
        <dsp:cNvSpPr/>
      </dsp:nvSpPr>
      <dsp:spPr>
        <a:xfrm>
          <a:off x="0" y="3424364"/>
          <a:ext cx="3954000" cy="806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A8884-BA21-4070-8706-4FCF7D35EC3B}">
      <dsp:nvSpPr>
        <dsp:cNvPr id="0" name=""/>
        <dsp:cNvSpPr/>
      </dsp:nvSpPr>
      <dsp:spPr>
        <a:xfrm>
          <a:off x="224986" y="2952044"/>
          <a:ext cx="3149809" cy="944640"/>
        </a:xfrm>
        <a:prstGeom prst="roundRect">
          <a:avLst/>
        </a:prstGeom>
        <a:solidFill>
          <a:srgbClr val="A1BD59"/>
        </a:solid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055" tIns="0" rIns="1190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mbria" panose="02040503050406030204" pitchFamily="18" charset="0"/>
              <a:ea typeface="Cambria" panose="02040503050406030204" pitchFamily="18" charset="0"/>
            </a:rPr>
            <a:t>Only for poultry</a:t>
          </a:r>
          <a:endParaRPr lang="en-US" sz="2000" kern="1200" dirty="0">
            <a:solidFill>
              <a:schemeClr val="bg1"/>
            </a:solidFill>
          </a:endParaRPr>
        </a:p>
      </dsp:txBody>
      <dsp:txXfrm>
        <a:off x="271100" y="2998158"/>
        <a:ext cx="3057581" cy="85241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53" tIns="48327" rIns="96653" bIns="48327" rtlCol="0"/>
          <a:lstStyle>
            <a:lvl1pPr algn="r">
              <a:defRPr sz="1200"/>
            </a:lvl1pPr>
          </a:lstStyle>
          <a:p>
            <a:fld id="{32E41BF1-805D-46EF-855C-3363CCF2F559}" type="datetimeFigureOut">
              <a:rPr lang="en-US" smtClean="0"/>
              <a:t>2/20/2019</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E2D4959-0139-401A-BACC-326A1FC9D236}" type="slidenum">
              <a:rPr lang="en-US" smtClean="0"/>
              <a:t>‹#›</a:t>
            </a:fld>
            <a:endParaRPr lang="en-US" dirty="0"/>
          </a:p>
        </p:txBody>
      </p:sp>
    </p:spTree>
    <p:extLst>
      <p:ext uri="{BB962C8B-B14F-4D97-AF65-F5344CB8AC3E}">
        <p14:creationId xmlns:p14="http://schemas.microsoft.com/office/powerpoint/2010/main" val="128966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ms.usda.gov/about-ams/programs-offices/livestock-poultry-seed-program"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ams.usda.gov/grades-standards/eggs" TargetMode="External"/><Relationship Id="rId4" Type="http://schemas.openxmlformats.org/officeDocument/2006/relationships/hyperlink" Target="http://blogs.usda.gov/2013/12/23/a-carton-of-eggs-a-true-bakers-doze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ers.usda.gov/media/122868/err97_1_.pdf"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nytimes.com/2007/08/06/opinion/06mcwilliams.html?module=Search&amp;mabReward=relbias:r,%7b%221%22:%22RI:9%22%7d&amp;_r=0" TargetMode="External"/><Relationship Id="rId4" Type="http://schemas.openxmlformats.org/officeDocument/2006/relationships/hyperlink" Target="http://organic.about.com/od/organicdefinitionskl/g/Locally-Grown.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4.law.cornell.edu/uscode/search/display.html?terms=3103&amp;url=/uscode/html/uscode07/usc_sec_07_00003103----000-.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1</a:t>
            </a:fld>
            <a:endParaRPr lang="en-US" dirty="0"/>
          </a:p>
        </p:txBody>
      </p:sp>
    </p:spTree>
    <p:extLst>
      <p:ext uri="{BB962C8B-B14F-4D97-AF65-F5344CB8AC3E}">
        <p14:creationId xmlns:p14="http://schemas.microsoft.com/office/powerpoint/2010/main" val="836184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10</a:t>
            </a:fld>
            <a:endParaRPr lang="en-US" dirty="0"/>
          </a:p>
        </p:txBody>
      </p:sp>
    </p:spTree>
    <p:extLst>
      <p:ext uri="{BB962C8B-B14F-4D97-AF65-F5344CB8AC3E}">
        <p14:creationId xmlns:p14="http://schemas.microsoft.com/office/powerpoint/2010/main" val="1580961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2 Fictions</a:t>
            </a:r>
          </a:p>
          <a:p>
            <a:r>
              <a:rPr lang="en-US" sz="1600" dirty="0"/>
              <a:t>1 Fact – Regulated by the USDA</a:t>
            </a:r>
          </a:p>
        </p:txBody>
      </p:sp>
      <p:sp>
        <p:nvSpPr>
          <p:cNvPr id="4" name="Slide Number Placeholder 3"/>
          <p:cNvSpPr>
            <a:spLocks noGrp="1"/>
          </p:cNvSpPr>
          <p:nvPr>
            <p:ph type="sldNum" sz="quarter" idx="10"/>
          </p:nvPr>
        </p:nvSpPr>
        <p:spPr/>
        <p:txBody>
          <a:bodyPr/>
          <a:lstStyle/>
          <a:p>
            <a:fld id="{8E2D4959-0139-401A-BACC-326A1FC9D236}" type="slidenum">
              <a:rPr lang="en-US" smtClean="0"/>
              <a:t>11</a:t>
            </a:fld>
            <a:endParaRPr lang="en-US" dirty="0"/>
          </a:p>
        </p:txBody>
      </p:sp>
    </p:spTree>
    <p:extLst>
      <p:ext uri="{BB962C8B-B14F-4D97-AF65-F5344CB8AC3E}">
        <p14:creationId xmlns:p14="http://schemas.microsoft.com/office/powerpoint/2010/main" val="1783478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620578"/>
            <a:ext cx="4321176" cy="3780473"/>
          </a:xfrm>
        </p:spPr>
        <p:txBody>
          <a:bodyPr/>
          <a:lstStyle/>
          <a:p>
            <a:r>
              <a:rPr lang="en-US" sz="1600" dirty="0"/>
              <a:t>These labels are not monitored by the USDA. They may or may not be 100% organic. They could have organic ingredients or be made with organic… </a:t>
            </a:r>
          </a:p>
        </p:txBody>
      </p:sp>
      <p:sp>
        <p:nvSpPr>
          <p:cNvPr id="4" name="Slide Number Placeholder 3"/>
          <p:cNvSpPr>
            <a:spLocks noGrp="1"/>
          </p:cNvSpPr>
          <p:nvPr>
            <p:ph type="sldNum" sz="quarter" idx="10"/>
          </p:nvPr>
        </p:nvSpPr>
        <p:spPr/>
        <p:txBody>
          <a:bodyPr/>
          <a:lstStyle/>
          <a:p>
            <a:fld id="{8E2D4959-0139-401A-BACC-326A1FC9D236}" type="slidenum">
              <a:rPr lang="en-US" smtClean="0"/>
              <a:t>12</a:t>
            </a:fld>
            <a:endParaRPr lang="en-US" dirty="0"/>
          </a:p>
        </p:txBody>
      </p:sp>
    </p:spTree>
    <p:extLst>
      <p:ext uri="{BB962C8B-B14F-4D97-AF65-F5344CB8AC3E}">
        <p14:creationId xmlns:p14="http://schemas.microsoft.com/office/powerpoint/2010/main" val="128843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620578"/>
            <a:ext cx="4321174" cy="3780473"/>
          </a:xfrm>
        </p:spPr>
        <p:txBody>
          <a:bodyPr/>
          <a:lstStyle/>
          <a:p>
            <a:r>
              <a:rPr lang="en-US" sz="1600" dirty="0"/>
              <a:t>The USDA Organic label is the only organic label monitored by the USDA. </a:t>
            </a:r>
          </a:p>
          <a:p>
            <a:endParaRPr lang="en-US" sz="1600" dirty="0"/>
          </a:p>
          <a:p>
            <a:r>
              <a:rPr lang="en-US" sz="1600" dirty="0"/>
              <a:t>There are different levels of organic.</a:t>
            </a:r>
          </a:p>
          <a:p>
            <a:endParaRPr lang="en-US" sz="1600" dirty="0"/>
          </a:p>
          <a:p>
            <a:r>
              <a:rPr lang="en-US" sz="1600" dirty="0"/>
              <a:t>You can find information about Organic labels from the USDA. </a:t>
            </a:r>
          </a:p>
        </p:txBody>
      </p:sp>
      <p:sp>
        <p:nvSpPr>
          <p:cNvPr id="4" name="Slide Number Placeholder 3"/>
          <p:cNvSpPr>
            <a:spLocks noGrp="1"/>
          </p:cNvSpPr>
          <p:nvPr>
            <p:ph type="sldNum" sz="quarter" idx="10"/>
          </p:nvPr>
        </p:nvSpPr>
        <p:spPr/>
        <p:txBody>
          <a:bodyPr/>
          <a:lstStyle/>
          <a:p>
            <a:fld id="{8E2D4959-0139-401A-BACC-326A1FC9D236}" type="slidenum">
              <a:rPr lang="en-US" smtClean="0"/>
              <a:t>13</a:t>
            </a:fld>
            <a:endParaRPr lang="en-US" dirty="0"/>
          </a:p>
        </p:txBody>
      </p:sp>
    </p:spTree>
    <p:extLst>
      <p:ext uri="{BB962C8B-B14F-4D97-AF65-F5344CB8AC3E}">
        <p14:creationId xmlns:p14="http://schemas.microsoft.com/office/powerpoint/2010/main" val="262951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620578"/>
            <a:ext cx="4321176" cy="3780473"/>
          </a:xfrm>
        </p:spPr>
        <p:txBody>
          <a:bodyPr/>
          <a:lstStyle/>
          <a:p>
            <a:r>
              <a:rPr lang="en-US" sz="1600" dirty="0"/>
              <a:t>Fact: Nothing artificial or synthetic has been added</a:t>
            </a:r>
          </a:p>
          <a:p>
            <a:endParaRPr lang="en-US" sz="1600" dirty="0"/>
          </a:p>
          <a:p>
            <a:r>
              <a:rPr lang="en-US" sz="1600" dirty="0"/>
              <a:t>Fiction: No antibiotics have been used &amp; No herbicides or pesticides have been used to grow the product</a:t>
            </a:r>
          </a:p>
        </p:txBody>
      </p:sp>
      <p:sp>
        <p:nvSpPr>
          <p:cNvPr id="4" name="Slide Number Placeholder 3"/>
          <p:cNvSpPr>
            <a:spLocks noGrp="1"/>
          </p:cNvSpPr>
          <p:nvPr>
            <p:ph type="sldNum" sz="quarter" idx="10"/>
          </p:nvPr>
        </p:nvSpPr>
        <p:spPr/>
        <p:txBody>
          <a:bodyPr/>
          <a:lstStyle/>
          <a:p>
            <a:fld id="{8E2D4959-0139-401A-BACC-326A1FC9D236}" type="slidenum">
              <a:rPr lang="en-US" smtClean="0"/>
              <a:t>14</a:t>
            </a:fld>
            <a:endParaRPr lang="en-US" dirty="0"/>
          </a:p>
        </p:txBody>
      </p:sp>
    </p:spTree>
    <p:extLst>
      <p:ext uri="{BB962C8B-B14F-4D97-AF65-F5344CB8AC3E}">
        <p14:creationId xmlns:p14="http://schemas.microsoft.com/office/powerpoint/2010/main" val="780900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Fact: Nothing artificial or synthetic has been added</a:t>
            </a:r>
          </a:p>
          <a:p>
            <a:endParaRPr lang="en-US" sz="1600" dirty="0"/>
          </a:p>
          <a:p>
            <a:r>
              <a:rPr lang="en-US" sz="1600" dirty="0"/>
              <a:t>Fiction: No antibiotics have been used &amp; No herbicides or pesticides have been used to grow the product</a:t>
            </a:r>
          </a:p>
        </p:txBody>
      </p:sp>
      <p:sp>
        <p:nvSpPr>
          <p:cNvPr id="4" name="Slide Number Placeholder 3"/>
          <p:cNvSpPr>
            <a:spLocks noGrp="1"/>
          </p:cNvSpPr>
          <p:nvPr>
            <p:ph type="sldNum" sz="quarter" idx="10"/>
          </p:nvPr>
        </p:nvSpPr>
        <p:spPr/>
        <p:txBody>
          <a:bodyPr/>
          <a:lstStyle/>
          <a:p>
            <a:fld id="{8E2D4959-0139-401A-BACC-326A1FC9D236}" type="slidenum">
              <a:rPr lang="en-US" smtClean="0"/>
              <a:t>15</a:t>
            </a:fld>
            <a:endParaRPr lang="en-US" dirty="0"/>
          </a:p>
        </p:txBody>
      </p:sp>
    </p:spTree>
    <p:extLst>
      <p:ext uri="{BB962C8B-B14F-4D97-AF65-F5344CB8AC3E}">
        <p14:creationId xmlns:p14="http://schemas.microsoft.com/office/powerpoint/2010/main" val="234466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55600"/>
            <a:ext cx="4321175" cy="3240088"/>
          </a:xfrm>
        </p:spPr>
      </p:sp>
      <p:sp>
        <p:nvSpPr>
          <p:cNvPr id="3" name="Notes Placeholder 2"/>
          <p:cNvSpPr>
            <a:spLocks noGrp="1"/>
          </p:cNvSpPr>
          <p:nvPr>
            <p:ph type="body" idx="1"/>
          </p:nvPr>
        </p:nvSpPr>
        <p:spPr>
          <a:xfrm>
            <a:off x="717630" y="3761772"/>
            <a:ext cx="5937813" cy="4639279"/>
          </a:xfrm>
        </p:spPr>
        <p:txBody>
          <a:bodyPr/>
          <a:lstStyle/>
          <a:p>
            <a:endParaRPr lang="en-US" sz="1600" dirty="0"/>
          </a:p>
          <a:p>
            <a:pPr defTabSz="966529">
              <a:defRPr/>
            </a:pPr>
            <a:r>
              <a:rPr lang="en-US" sz="1600" dirty="0"/>
              <a:t>While the FDA has not engaged in rulemaking to establish a formal definition for the term “natural”, they do have a longstanding policy concerning the use of “natural” in human food labeling. </a:t>
            </a:r>
          </a:p>
          <a:p>
            <a:pPr defTabSz="966529">
              <a:defRPr/>
            </a:pPr>
            <a:endParaRPr lang="en-US" sz="1600" dirty="0"/>
          </a:p>
          <a:p>
            <a:pPr defTabSz="966529">
              <a:defRPr/>
            </a:pPr>
            <a:r>
              <a:rPr lang="en-US" sz="1600" dirty="0"/>
              <a:t>The label must include a statement explaining the meaning of the term natural (such as  Natural: “no artificial ingredients” or “minimal processing”) </a:t>
            </a:r>
          </a:p>
          <a:p>
            <a:endParaRPr lang="en-US" sz="1600" dirty="0"/>
          </a:p>
          <a:p>
            <a:r>
              <a:rPr lang="en-US" sz="1600" dirty="0"/>
              <a:t>In 2016, FDA asked for consumers to comment on the term Natural and has yet to issue a definition.</a:t>
            </a:r>
          </a:p>
          <a:p>
            <a:endParaRPr lang="en-US" sz="1600" dirty="0"/>
          </a:p>
          <a:p>
            <a:r>
              <a:rPr lang="en-US" sz="1600" dirty="0"/>
              <a:t>For meat and poultry, the USDA regulates the term, and the “natural” label has nothing to do with how the animal was raised and more to do with how the meat has been processed. </a:t>
            </a:r>
          </a:p>
          <a:p>
            <a:endParaRPr lang="en-US" sz="1600" dirty="0"/>
          </a:p>
          <a:p>
            <a:r>
              <a:rPr lang="en-US" sz="1600" dirty="0"/>
              <a:t>Minimal processing means that the product was processed in a manner that does not fundamentally alter the product. </a:t>
            </a:r>
          </a:p>
        </p:txBody>
      </p:sp>
      <p:sp>
        <p:nvSpPr>
          <p:cNvPr id="4" name="Slide Number Placeholder 3"/>
          <p:cNvSpPr>
            <a:spLocks noGrp="1"/>
          </p:cNvSpPr>
          <p:nvPr>
            <p:ph type="sldNum" sz="quarter" idx="10"/>
          </p:nvPr>
        </p:nvSpPr>
        <p:spPr/>
        <p:txBody>
          <a:bodyPr/>
          <a:lstStyle/>
          <a:p>
            <a:fld id="{8E2D4959-0139-401A-BACC-326A1FC9D236}" type="slidenum">
              <a:rPr lang="en-US" smtClean="0"/>
              <a:t>16</a:t>
            </a:fld>
            <a:endParaRPr lang="en-US" dirty="0"/>
          </a:p>
        </p:txBody>
      </p:sp>
    </p:spTree>
    <p:extLst>
      <p:ext uri="{BB962C8B-B14F-4D97-AF65-F5344CB8AC3E}">
        <p14:creationId xmlns:p14="http://schemas.microsoft.com/office/powerpoint/2010/main" val="309231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All fiction </a:t>
            </a:r>
          </a:p>
          <a:p>
            <a:endParaRPr lang="en-US" sz="1600" dirty="0"/>
          </a:p>
          <a:p>
            <a:r>
              <a:rPr lang="en-US" sz="1600" dirty="0"/>
              <a:t>This is a private label and monitored by a private organization.</a:t>
            </a:r>
          </a:p>
          <a:p>
            <a:endParaRPr lang="en-US" sz="1600" dirty="0"/>
          </a:p>
          <a:p>
            <a:r>
              <a:rPr lang="en-US" sz="1600" dirty="0"/>
              <a:t>What does GMO mean?</a:t>
            </a:r>
          </a:p>
        </p:txBody>
      </p:sp>
      <p:sp>
        <p:nvSpPr>
          <p:cNvPr id="4" name="Slide Number Placeholder 3"/>
          <p:cNvSpPr>
            <a:spLocks noGrp="1"/>
          </p:cNvSpPr>
          <p:nvPr>
            <p:ph type="sldNum" sz="quarter" idx="10"/>
          </p:nvPr>
        </p:nvSpPr>
        <p:spPr/>
        <p:txBody>
          <a:bodyPr/>
          <a:lstStyle/>
          <a:p>
            <a:fld id="{8E2D4959-0139-401A-BACC-326A1FC9D236}" type="slidenum">
              <a:rPr lang="en-US" smtClean="0"/>
              <a:t>17</a:t>
            </a:fld>
            <a:endParaRPr lang="en-US" dirty="0"/>
          </a:p>
        </p:txBody>
      </p:sp>
    </p:spTree>
    <p:extLst>
      <p:ext uri="{BB962C8B-B14F-4D97-AF65-F5344CB8AC3E}">
        <p14:creationId xmlns:p14="http://schemas.microsoft.com/office/powerpoint/2010/main" val="3139980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All fiction </a:t>
            </a:r>
          </a:p>
          <a:p>
            <a:endParaRPr lang="en-US" sz="1600" dirty="0"/>
          </a:p>
          <a:p>
            <a:r>
              <a:rPr lang="en-US" sz="1600" dirty="0"/>
              <a:t>This is a private label and monitored by a private organization. You can read more at the website, but it is important to note that it is self-monitored. </a:t>
            </a:r>
          </a:p>
          <a:p>
            <a:endParaRPr lang="en-US" sz="1600" dirty="0"/>
          </a:p>
          <a:p>
            <a:r>
              <a:rPr lang="en-US" sz="1600" dirty="0"/>
              <a:t>So, what is accurate about genetic engineering?</a:t>
            </a:r>
          </a:p>
        </p:txBody>
      </p:sp>
      <p:sp>
        <p:nvSpPr>
          <p:cNvPr id="4" name="Slide Number Placeholder 3"/>
          <p:cNvSpPr>
            <a:spLocks noGrp="1"/>
          </p:cNvSpPr>
          <p:nvPr>
            <p:ph type="sldNum" sz="quarter" idx="10"/>
          </p:nvPr>
        </p:nvSpPr>
        <p:spPr/>
        <p:txBody>
          <a:bodyPr/>
          <a:lstStyle/>
          <a:p>
            <a:fld id="{8E2D4959-0139-401A-BACC-326A1FC9D236}" type="slidenum">
              <a:rPr lang="en-US" smtClean="0"/>
              <a:t>18</a:t>
            </a:fld>
            <a:endParaRPr lang="en-US" dirty="0"/>
          </a:p>
        </p:txBody>
      </p:sp>
    </p:spTree>
    <p:extLst>
      <p:ext uri="{BB962C8B-B14F-4D97-AF65-F5344CB8AC3E}">
        <p14:creationId xmlns:p14="http://schemas.microsoft.com/office/powerpoint/2010/main" val="4156466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620578"/>
            <a:ext cx="4321176" cy="3780473"/>
          </a:xfrm>
        </p:spPr>
        <p:txBody>
          <a:bodyPr/>
          <a:lstStyle/>
          <a:p>
            <a:endParaRPr lang="en-US" sz="1600" dirty="0"/>
          </a:p>
          <a:p>
            <a:r>
              <a:rPr lang="en-US" sz="1600" dirty="0"/>
              <a:t>The 10 genetically modified crops available today: alfalfa </a:t>
            </a:r>
          </a:p>
          <a:p>
            <a:r>
              <a:rPr lang="en-US" sz="1600" dirty="0"/>
              <a:t>Apples</a:t>
            </a:r>
          </a:p>
          <a:p>
            <a:r>
              <a:rPr lang="en-US" sz="1600" dirty="0"/>
              <a:t>Canola</a:t>
            </a:r>
          </a:p>
          <a:p>
            <a:r>
              <a:rPr lang="en-US" sz="1600" dirty="0"/>
              <a:t>corn (field and sweet)</a:t>
            </a:r>
          </a:p>
          <a:p>
            <a:r>
              <a:rPr lang="en-US" sz="1600" dirty="0"/>
              <a:t>Cotton</a:t>
            </a:r>
          </a:p>
          <a:p>
            <a:r>
              <a:rPr lang="en-US" sz="1600" dirty="0"/>
              <a:t>Papaya</a:t>
            </a:r>
          </a:p>
          <a:p>
            <a:r>
              <a:rPr lang="en-US" sz="1600" dirty="0"/>
              <a:t>Potatoes</a:t>
            </a:r>
          </a:p>
          <a:p>
            <a:r>
              <a:rPr lang="en-US" sz="1600" dirty="0"/>
              <a:t>Soybeans</a:t>
            </a:r>
          </a:p>
          <a:p>
            <a:r>
              <a:rPr lang="en-US" sz="1600" dirty="0"/>
              <a:t>Squash</a:t>
            </a:r>
          </a:p>
          <a:p>
            <a:r>
              <a:rPr lang="en-US" sz="1600" dirty="0"/>
              <a:t>sugar beets. </a:t>
            </a:r>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19</a:t>
            </a:fld>
            <a:endParaRPr lang="en-US" dirty="0"/>
          </a:p>
        </p:txBody>
      </p:sp>
    </p:spTree>
    <p:extLst>
      <p:ext uri="{BB962C8B-B14F-4D97-AF65-F5344CB8AC3E}">
        <p14:creationId xmlns:p14="http://schemas.microsoft.com/office/powerpoint/2010/main" val="331986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4396100"/>
          </a:xfrm>
        </p:spPr>
        <p:txBody>
          <a:bodyPr/>
          <a:lstStyle/>
          <a:p>
            <a:r>
              <a:rPr lang="en-US" sz="1600" dirty="0"/>
              <a:t>Introduction of Megahn</a:t>
            </a:r>
          </a:p>
          <a:p>
            <a:r>
              <a:rPr lang="en-US" sz="1600" dirty="0"/>
              <a:t>Work for Farm Bureau, Care about agriculture, Love Nebraska, </a:t>
            </a:r>
          </a:p>
          <a:p>
            <a:r>
              <a:rPr lang="en-US" sz="1600" dirty="0"/>
              <a:t>Mom, Wife, Sister, Aunt</a:t>
            </a:r>
          </a:p>
          <a:p>
            <a:r>
              <a:rPr lang="en-US" sz="1600" dirty="0"/>
              <a:t>Grew up in Litchfield, parents owned restaurant, dad raised red angus cattle</a:t>
            </a:r>
          </a:p>
          <a:p>
            <a:r>
              <a:rPr lang="en-US" sz="1600" dirty="0"/>
              <a:t>Purpose of P&amp;E Committee – members are a dedicated group of individuals who believe in Nebraska agriculture</a:t>
            </a:r>
          </a:p>
          <a:p>
            <a:r>
              <a:rPr lang="en-US" sz="1600" dirty="0"/>
              <a:t>Why do we do what we do? Answer with why you chose to farm/ranch and why you wanted to be a part of the committee</a:t>
            </a:r>
          </a:p>
          <a:p>
            <a:r>
              <a:rPr lang="en-US" sz="1600" dirty="0"/>
              <a:t>Think of a connection to the audience and interests and concerns you might share: Family, health, environment</a:t>
            </a:r>
          </a:p>
          <a:p>
            <a:r>
              <a:rPr lang="en-US" sz="1600" dirty="0"/>
              <a:t>(Encourage any questions throughout presentation)</a:t>
            </a:r>
          </a:p>
        </p:txBody>
      </p:sp>
      <p:sp>
        <p:nvSpPr>
          <p:cNvPr id="4" name="Slide Number Placeholder 3"/>
          <p:cNvSpPr>
            <a:spLocks noGrp="1"/>
          </p:cNvSpPr>
          <p:nvPr>
            <p:ph type="sldNum" sz="quarter" idx="10"/>
          </p:nvPr>
        </p:nvSpPr>
        <p:spPr/>
        <p:txBody>
          <a:bodyPr/>
          <a:lstStyle/>
          <a:p>
            <a:fld id="{8E2D4959-0139-401A-BACC-326A1FC9D236}" type="slidenum">
              <a:rPr lang="en-US" smtClean="0"/>
              <a:t>2</a:t>
            </a:fld>
            <a:endParaRPr lang="en-US" dirty="0"/>
          </a:p>
        </p:txBody>
      </p:sp>
    </p:spTree>
    <p:extLst>
      <p:ext uri="{BB962C8B-B14F-4D97-AF65-F5344CB8AC3E}">
        <p14:creationId xmlns:p14="http://schemas.microsoft.com/office/powerpoint/2010/main" val="14802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This definition applies to all foods, but if the genetic engineering alters the composition of a product, it must be labeled. For example, GE soybeans have higher levels of oleic acid – they must be labeled high oleic soybean oil.</a:t>
            </a:r>
          </a:p>
          <a:p>
            <a:endParaRPr lang="en-US" sz="1600" dirty="0"/>
          </a:p>
          <a:p>
            <a:r>
              <a:rPr lang="en-US" sz="1600" dirty="0"/>
              <a:t>So, as a farmer, how do you explain why you would want to use GMOs? (personal story – focus on the good things it does for the environment)</a:t>
            </a:r>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20</a:t>
            </a:fld>
            <a:endParaRPr lang="en-US" dirty="0"/>
          </a:p>
        </p:txBody>
      </p:sp>
    </p:spTree>
    <p:extLst>
      <p:ext uri="{BB962C8B-B14F-4D97-AF65-F5344CB8AC3E}">
        <p14:creationId xmlns:p14="http://schemas.microsoft.com/office/powerpoint/2010/main" val="914408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Fact: Only for poultry….</a:t>
            </a:r>
          </a:p>
          <a:p>
            <a:endParaRPr lang="en-US" sz="1600" dirty="0"/>
          </a:p>
          <a:p>
            <a:r>
              <a:rPr lang="en-US" sz="1600" dirty="0"/>
              <a:t>There is no verification process for farmers and the USDA says the poultry must have “access” to the outside. It does not state how much time they should be allowed to live outside. </a:t>
            </a:r>
          </a:p>
        </p:txBody>
      </p:sp>
      <p:sp>
        <p:nvSpPr>
          <p:cNvPr id="4" name="Slide Number Placeholder 3"/>
          <p:cNvSpPr>
            <a:spLocks noGrp="1"/>
          </p:cNvSpPr>
          <p:nvPr>
            <p:ph type="sldNum" sz="quarter" idx="10"/>
          </p:nvPr>
        </p:nvSpPr>
        <p:spPr/>
        <p:txBody>
          <a:bodyPr/>
          <a:lstStyle/>
          <a:p>
            <a:fld id="{8E2D4959-0139-401A-BACC-326A1FC9D236}" type="slidenum">
              <a:rPr lang="en-US" smtClean="0"/>
              <a:t>21</a:t>
            </a:fld>
            <a:endParaRPr lang="en-US" dirty="0"/>
          </a:p>
        </p:txBody>
      </p:sp>
    </p:spTree>
    <p:extLst>
      <p:ext uri="{BB962C8B-B14F-4D97-AF65-F5344CB8AC3E}">
        <p14:creationId xmlns:p14="http://schemas.microsoft.com/office/powerpoint/2010/main" val="2003705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66713"/>
            <a:ext cx="4321175" cy="3240087"/>
          </a:xfrm>
        </p:spPr>
      </p:sp>
      <p:sp>
        <p:nvSpPr>
          <p:cNvPr id="3" name="Notes Placeholder 2"/>
          <p:cNvSpPr>
            <a:spLocks noGrp="1"/>
          </p:cNvSpPr>
          <p:nvPr>
            <p:ph type="body" idx="1"/>
          </p:nvPr>
        </p:nvSpPr>
        <p:spPr>
          <a:xfrm>
            <a:off x="731520" y="3692324"/>
            <a:ext cx="5852160" cy="5636871"/>
          </a:xfrm>
        </p:spPr>
        <p:txBody>
          <a:bodyPr/>
          <a:lstStyle/>
          <a:p>
            <a:r>
              <a:rPr lang="en-US" dirty="0"/>
              <a:t>Fact: Only for poultry….</a:t>
            </a:r>
          </a:p>
          <a:p>
            <a:endParaRPr lang="en-US" dirty="0"/>
          </a:p>
          <a:p>
            <a:r>
              <a:rPr lang="en-US" dirty="0"/>
              <a:t>Through its </a:t>
            </a:r>
            <a:r>
              <a:rPr lang="en-US" dirty="0">
                <a:hlinkClick r:id="rId3"/>
              </a:rPr>
              <a:t>Livestock, Poultry, and Seed Program</a:t>
            </a:r>
            <a:r>
              <a:rPr lang="en-US" dirty="0"/>
              <a:t>, AMS provides shell egg quality grading and certification services to businesses on a voluntary, fee-for-service basis.  Egg cartons bearing the USDA Grade Shield – usually either </a:t>
            </a:r>
            <a:r>
              <a:rPr lang="en-US" dirty="0">
                <a:hlinkClick r:id="rId4"/>
              </a:rPr>
              <a:t>“USDA Grade AA” or “USDA Grade A”</a:t>
            </a:r>
            <a:r>
              <a:rPr lang="en-US" dirty="0"/>
              <a:t> – must meet strict </a:t>
            </a:r>
            <a:r>
              <a:rPr lang="en-US" dirty="0">
                <a:hlinkClick r:id="rId5"/>
              </a:rPr>
              <a:t>U.S. quality standards</a:t>
            </a:r>
            <a:r>
              <a:rPr lang="en-US" dirty="0"/>
              <a:t>.  In addition to verifying that eggs meet the stated grade, USDA’s highly-trained graders inspect processing facilities for proper sanitation and refrigeration, and verify proper identification and traceability methods such as code dating and plant numbers.  Further, packaging materials that bear a USDA Grade Shield must be pre-approved by USDA to ensure the labeling is truthful and not misleading.  This includes claims regarding the method of production (cage-free, free range, etc.), making the USDA Grade Shield a symbol of quality </a:t>
            </a:r>
            <a:r>
              <a:rPr lang="en-US" i="1" dirty="0"/>
              <a:t>and</a:t>
            </a:r>
            <a:r>
              <a:rPr lang="en-US" dirty="0"/>
              <a:t> integrity.</a:t>
            </a:r>
          </a:p>
          <a:p>
            <a:endParaRPr lang="en-US" dirty="0"/>
          </a:p>
          <a:p>
            <a:r>
              <a:rPr lang="en-US" dirty="0"/>
              <a:t>Not all USDA graded eggs are cage-free, and not all cage-free eggs are graded by USDA.  But, eggs packed under a USDA Grade Shield and marketed as cage-free – or with any other production claim – must be source-verified by USDA through onsite farm visits, at least twice annually, to check that the laying hens are housed in the appropriate production system.  For AMS approval, cage-free eggs must be produced by hens housed in a way that allows for not only unlimited access to food and water, but, unlike eggs from caged hens, also provides them the freedom to roam during the laying cycle.</a:t>
            </a:r>
          </a:p>
          <a:p>
            <a:r>
              <a:rPr lang="en-US" dirty="0"/>
              <a:t>We also know some consumers prefer their eggs to come from “free range” hens.  For those eggs, we verify they are produced by hens that are not only housed in a way that allows for unlimited access to food and water and provides the freedom to roam within the area like cage-free hens but also gives the hens continuous access to the outdoors during their laying cycle.</a:t>
            </a:r>
          </a:p>
          <a:p>
            <a:endParaRPr lang="en-US" dirty="0"/>
          </a:p>
          <a:p>
            <a:r>
              <a:rPr lang="en-US" dirty="0"/>
              <a:t>Whether you are an agricultural business wanting to differentiate your product in the marketplace or a consumer looking for quality eggs, AMS grading and certification services ensure that quality </a:t>
            </a:r>
            <a:r>
              <a:rPr lang="en-US" i="1" dirty="0"/>
              <a:t>and</a:t>
            </a:r>
            <a:r>
              <a:rPr lang="en-US" dirty="0"/>
              <a:t> marketing claims are verified from farm to table.</a:t>
            </a:r>
          </a:p>
        </p:txBody>
      </p:sp>
      <p:sp>
        <p:nvSpPr>
          <p:cNvPr id="4" name="Slide Number Placeholder 3"/>
          <p:cNvSpPr>
            <a:spLocks noGrp="1"/>
          </p:cNvSpPr>
          <p:nvPr>
            <p:ph type="sldNum" sz="quarter" idx="10"/>
          </p:nvPr>
        </p:nvSpPr>
        <p:spPr/>
        <p:txBody>
          <a:bodyPr/>
          <a:lstStyle/>
          <a:p>
            <a:fld id="{8E2D4959-0139-401A-BACC-326A1FC9D236}" type="slidenum">
              <a:rPr lang="en-US" smtClean="0"/>
              <a:t>22</a:t>
            </a:fld>
            <a:endParaRPr lang="en-US" dirty="0"/>
          </a:p>
        </p:txBody>
      </p:sp>
    </p:spTree>
    <p:extLst>
      <p:ext uri="{BB962C8B-B14F-4D97-AF65-F5344CB8AC3E}">
        <p14:creationId xmlns:p14="http://schemas.microsoft.com/office/powerpoint/2010/main" val="3969365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Labels provide impression to consumers that the chickens live outside all of the time. </a:t>
            </a:r>
          </a:p>
          <a:p>
            <a:endParaRPr lang="en-US" sz="1600" dirty="0"/>
          </a:p>
          <a:p>
            <a:r>
              <a:rPr lang="en-US" sz="1600" dirty="0"/>
              <a:t>Farmers must provide proof that the poultry is allowed outside to the USDA; however, no labels are regulated by the FDA. </a:t>
            </a:r>
          </a:p>
          <a:p>
            <a:endParaRPr lang="en-US" sz="1600" dirty="0"/>
          </a:p>
          <a:p>
            <a:r>
              <a:rPr lang="en-US" sz="1600" dirty="0"/>
              <a:t>All labels have a private company provide their own verification process. Are those sources reliable? Research to find more about your labels! </a:t>
            </a:r>
          </a:p>
          <a:p>
            <a:endParaRPr lang="en-US" sz="1600" dirty="0"/>
          </a:p>
          <a:p>
            <a:pPr defTabSz="966529">
              <a:defRPr/>
            </a:pPr>
            <a:r>
              <a:rPr lang="en-US" sz="1600" dirty="0"/>
              <a:t>So, as a chicken farmer, why would you want to keep your birds inside instead of outside?</a:t>
            </a:r>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23</a:t>
            </a:fld>
            <a:endParaRPr lang="en-US" dirty="0"/>
          </a:p>
        </p:txBody>
      </p:sp>
    </p:spTree>
    <p:extLst>
      <p:ext uri="{BB962C8B-B14F-4D97-AF65-F5344CB8AC3E}">
        <p14:creationId xmlns:p14="http://schemas.microsoft.com/office/powerpoint/2010/main" val="1573347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661988"/>
            <a:ext cx="4321175" cy="3240087"/>
          </a:xfrm>
        </p:spPr>
      </p:sp>
      <p:sp>
        <p:nvSpPr>
          <p:cNvPr id="3" name="Notes Placeholder 2"/>
          <p:cNvSpPr>
            <a:spLocks noGrp="1"/>
          </p:cNvSpPr>
          <p:nvPr>
            <p:ph type="body" idx="1"/>
          </p:nvPr>
        </p:nvSpPr>
        <p:spPr>
          <a:xfrm>
            <a:off x="1497012" y="4143737"/>
            <a:ext cx="4321175" cy="4975737"/>
          </a:xfrm>
        </p:spPr>
        <p:txBody>
          <a:bodyPr/>
          <a:lstStyle/>
          <a:p>
            <a:pPr marL="241632" indent="-241632">
              <a:buAutoNum type="arabicPeriod"/>
            </a:pPr>
            <a:r>
              <a:rPr lang="en-US" sz="1600" dirty="0"/>
              <a:t>We can control the temperature inside of the barns. It may be 100 degrees in the summer, but 70 degrees in the barn. Or the opposite. – 10 degrees outside and 70 degrees in the barn. </a:t>
            </a:r>
          </a:p>
          <a:p>
            <a:pPr marL="241632" indent="-241632">
              <a:buAutoNum type="arabicPeriod"/>
            </a:pPr>
            <a:endParaRPr lang="en-US" sz="1600" dirty="0"/>
          </a:p>
          <a:p>
            <a:pPr marL="241632" indent="-241632">
              <a:buAutoNum type="arabicPeriod"/>
            </a:pPr>
            <a:r>
              <a:rPr lang="en-US" sz="1600" dirty="0"/>
              <a:t>We practice biosecurity. Avian flu is one of the most widely known diseases, restricting outside access to the chickens prevents chickens from getting sick or spreading illness to other farms. </a:t>
            </a:r>
          </a:p>
          <a:p>
            <a:pPr marL="241632" indent="-241632">
              <a:buAutoNum type="arabicPeriod"/>
            </a:pPr>
            <a:endParaRPr lang="en-US" sz="1600" dirty="0"/>
          </a:p>
          <a:p>
            <a:pPr marL="241632" indent="-241632">
              <a:buAutoNum type="arabicPeriod"/>
            </a:pPr>
            <a:r>
              <a:rPr lang="en-US" sz="1600" dirty="0"/>
              <a:t>Chickens are easy prey. We’ve got a lot of prey in Nebraska! Coyotes, bobcats, raccoons, and foxes, and but also hawks and owls. Having an enclosed shelter gives them a sense of security. </a:t>
            </a:r>
            <a:br>
              <a:rPr lang="en-US" sz="1600" dirty="0"/>
            </a:br>
            <a:endParaRPr lang="en-US" sz="1600" dirty="0"/>
          </a:p>
          <a:p>
            <a:pPr marL="241632" indent="-241632">
              <a:buAutoNum type="arabicPeriod"/>
            </a:pPr>
            <a:r>
              <a:rPr lang="en-US" sz="1600" dirty="0"/>
              <a:t>Pecking virus, Keel bone injuries, crowding on the floor</a:t>
            </a:r>
          </a:p>
          <a:p>
            <a:pPr marL="241632" indent="-241632">
              <a:buAutoNum type="arabicPeriod"/>
            </a:pPr>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24</a:t>
            </a:fld>
            <a:endParaRPr lang="en-US" dirty="0"/>
          </a:p>
        </p:txBody>
      </p:sp>
    </p:spTree>
    <p:extLst>
      <p:ext uri="{BB962C8B-B14F-4D97-AF65-F5344CB8AC3E}">
        <p14:creationId xmlns:p14="http://schemas.microsoft.com/office/powerpoint/2010/main" val="1808098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Fact: None</a:t>
            </a:r>
          </a:p>
        </p:txBody>
      </p:sp>
      <p:sp>
        <p:nvSpPr>
          <p:cNvPr id="4" name="Slide Number Placeholder 3"/>
          <p:cNvSpPr>
            <a:spLocks noGrp="1"/>
          </p:cNvSpPr>
          <p:nvPr>
            <p:ph type="sldNum" sz="quarter" idx="10"/>
          </p:nvPr>
        </p:nvSpPr>
        <p:spPr/>
        <p:txBody>
          <a:bodyPr/>
          <a:lstStyle/>
          <a:p>
            <a:fld id="{8E2D4959-0139-401A-BACC-326A1FC9D236}" type="slidenum">
              <a:rPr lang="en-US" smtClean="0"/>
              <a:t>25</a:t>
            </a:fld>
            <a:endParaRPr lang="en-US" dirty="0"/>
          </a:p>
        </p:txBody>
      </p:sp>
    </p:spTree>
    <p:extLst>
      <p:ext uri="{BB962C8B-B14F-4D97-AF65-F5344CB8AC3E}">
        <p14:creationId xmlns:p14="http://schemas.microsoft.com/office/powerpoint/2010/main" val="634738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620578"/>
            <a:ext cx="4321176" cy="3780473"/>
          </a:xfrm>
        </p:spPr>
        <p:txBody>
          <a:bodyPr/>
          <a:lstStyle/>
          <a:p>
            <a:r>
              <a:rPr lang="en-US" sz="1600" dirty="0"/>
              <a:t>Fact: None</a:t>
            </a:r>
          </a:p>
          <a:p>
            <a:r>
              <a:rPr lang="en-US" sz="1600" dirty="0"/>
              <a:t>There is no FDA or usda regulation on the term local for labels.</a:t>
            </a:r>
          </a:p>
          <a:p>
            <a:endParaRPr lang="en-US" sz="1600" dirty="0"/>
          </a:p>
          <a:p>
            <a:r>
              <a:rPr lang="en-US" sz="1600" b="1" dirty="0"/>
              <a:t>What about “local” food? Is that regulated?</a:t>
            </a:r>
            <a:endParaRPr lang="en-US" sz="1600" dirty="0"/>
          </a:p>
          <a:p>
            <a:r>
              <a:rPr lang="en-US" sz="1600" dirty="0"/>
              <a:t>This is </a:t>
            </a:r>
            <a:r>
              <a:rPr lang="en-US" sz="1600" dirty="0">
                <a:hlinkClick r:id="rId3"/>
              </a:rPr>
              <a:t>another vague label</a:t>
            </a:r>
            <a:r>
              <a:rPr lang="en-US" sz="1600" dirty="0"/>
              <a:t>. </a:t>
            </a:r>
            <a:r>
              <a:rPr lang="en-US" sz="1600" dirty="0">
                <a:hlinkClick r:id="rId4"/>
              </a:rPr>
              <a:t>There is no legal definition</a:t>
            </a:r>
            <a:r>
              <a:rPr lang="en-US" sz="1600" dirty="0"/>
              <a:t> of what makes a food “local.” Some consider a 400-mile radius local. Whole Foods says 200 miles. Other locavores may want food only from within 100 miles; it all depends on who you ask. Amid the debate of what “local” means, there are arguments that </a:t>
            </a:r>
            <a:r>
              <a:rPr lang="en-US" sz="1600" dirty="0">
                <a:hlinkClick r:id="rId5"/>
              </a:rPr>
              <a:t>food miles</a:t>
            </a:r>
            <a:r>
              <a:rPr lang="en-US" sz="1600" dirty="0"/>
              <a:t> are just one component of calculating a dish’s carbon footprint — production and storage are bigger factors.</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26</a:t>
            </a:fld>
            <a:endParaRPr lang="en-US" dirty="0"/>
          </a:p>
        </p:txBody>
      </p:sp>
    </p:spTree>
    <p:extLst>
      <p:ext uri="{BB962C8B-B14F-4D97-AF65-F5344CB8AC3E}">
        <p14:creationId xmlns:p14="http://schemas.microsoft.com/office/powerpoint/2010/main" val="3728921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563563"/>
            <a:ext cx="4321175" cy="3240087"/>
          </a:xfrm>
        </p:spPr>
      </p:sp>
      <p:sp>
        <p:nvSpPr>
          <p:cNvPr id="3" name="Notes Placeholder 2"/>
          <p:cNvSpPr>
            <a:spLocks noGrp="1"/>
          </p:cNvSpPr>
          <p:nvPr>
            <p:ph type="body" idx="1"/>
          </p:nvPr>
        </p:nvSpPr>
        <p:spPr>
          <a:xfrm>
            <a:off x="1497013" y="4143738"/>
            <a:ext cx="4321176" cy="4257314"/>
          </a:xfrm>
        </p:spPr>
        <p:txBody>
          <a:bodyPr/>
          <a:lstStyle/>
          <a:p>
            <a:r>
              <a:rPr lang="en-US" sz="1600" dirty="0"/>
              <a:t>Defined as “locality or region where final food product is marketed.” Not where it was grown!</a:t>
            </a:r>
          </a:p>
          <a:p>
            <a:endParaRPr lang="en-US" sz="1600" dirty="0"/>
          </a:p>
          <a:p>
            <a:r>
              <a:rPr lang="en-US" sz="1600" dirty="0"/>
              <a:t>Some places it means 400 miles and others mean 30 miles….</a:t>
            </a:r>
          </a:p>
          <a:p>
            <a:endParaRPr lang="en-US" sz="1600" dirty="0"/>
          </a:p>
          <a:p>
            <a:r>
              <a:rPr lang="en-US" sz="1600" dirty="0"/>
              <a:t>There is no regulation behind this label. </a:t>
            </a:r>
          </a:p>
          <a:p>
            <a:endParaRPr lang="en-US" sz="1600" dirty="0"/>
          </a:p>
          <a:p>
            <a:r>
              <a:rPr lang="en-US" sz="1600" dirty="0"/>
              <a:t>A farmer’s market isn’t the only place to purchase local food. Nebraska is one of the Top 5 Agricultural States. We have some of the biggest processing plants in our state; Tyson, Cargill, Farmland, and JBS to name a few. We also have many hogs and cattle in our state. When you’re buying from those companies, you’re buying local. Many farmers and ranchers in Nebraska work with those companies to provide them a product to sell on a national scale. </a:t>
            </a:r>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27</a:t>
            </a:fld>
            <a:endParaRPr lang="en-US" dirty="0"/>
          </a:p>
        </p:txBody>
      </p:sp>
    </p:spTree>
    <p:extLst>
      <p:ext uri="{BB962C8B-B14F-4D97-AF65-F5344CB8AC3E}">
        <p14:creationId xmlns:p14="http://schemas.microsoft.com/office/powerpoint/2010/main" val="264901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The USDA has a 1 page definition for sustainable farming, but no verification process for a label through the FDA.</a:t>
            </a:r>
          </a:p>
        </p:txBody>
      </p:sp>
      <p:sp>
        <p:nvSpPr>
          <p:cNvPr id="4" name="Slide Number Placeholder 3"/>
          <p:cNvSpPr>
            <a:spLocks noGrp="1"/>
          </p:cNvSpPr>
          <p:nvPr>
            <p:ph type="sldNum" sz="quarter" idx="10"/>
          </p:nvPr>
        </p:nvSpPr>
        <p:spPr/>
        <p:txBody>
          <a:bodyPr/>
          <a:lstStyle/>
          <a:p>
            <a:fld id="{8E2D4959-0139-401A-BACC-326A1FC9D236}" type="slidenum">
              <a:rPr lang="en-US" smtClean="0"/>
              <a:t>28</a:t>
            </a:fld>
            <a:endParaRPr lang="en-US" dirty="0"/>
          </a:p>
        </p:txBody>
      </p:sp>
    </p:spTree>
    <p:extLst>
      <p:ext uri="{BB962C8B-B14F-4D97-AF65-F5344CB8AC3E}">
        <p14:creationId xmlns:p14="http://schemas.microsoft.com/office/powerpoint/2010/main" val="12344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701601"/>
            <a:ext cx="4321175" cy="3780473"/>
          </a:xfrm>
        </p:spPr>
        <p:txBody>
          <a:bodyPr/>
          <a:lstStyle/>
          <a:p>
            <a:r>
              <a:rPr lang="en-US" sz="1600" dirty="0"/>
              <a:t>The USDA has a 1 page definition for sustainable farming, but no verification process for a label through the FDA.</a:t>
            </a:r>
          </a:p>
        </p:txBody>
      </p:sp>
      <p:sp>
        <p:nvSpPr>
          <p:cNvPr id="4" name="Slide Number Placeholder 3"/>
          <p:cNvSpPr>
            <a:spLocks noGrp="1"/>
          </p:cNvSpPr>
          <p:nvPr>
            <p:ph type="sldNum" sz="quarter" idx="10"/>
          </p:nvPr>
        </p:nvSpPr>
        <p:spPr/>
        <p:txBody>
          <a:bodyPr/>
          <a:lstStyle/>
          <a:p>
            <a:fld id="{8E2D4959-0139-401A-BACC-326A1FC9D236}" type="slidenum">
              <a:rPr lang="en-US" smtClean="0"/>
              <a:t>29</a:t>
            </a:fld>
            <a:endParaRPr lang="en-US" dirty="0"/>
          </a:p>
        </p:txBody>
      </p:sp>
    </p:spTree>
    <p:extLst>
      <p:ext uri="{BB962C8B-B14F-4D97-AF65-F5344CB8AC3E}">
        <p14:creationId xmlns:p14="http://schemas.microsoft.com/office/powerpoint/2010/main" val="407196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3</a:t>
            </a:fld>
            <a:endParaRPr lang="en-US" dirty="0"/>
          </a:p>
        </p:txBody>
      </p:sp>
    </p:spTree>
    <p:extLst>
      <p:ext uri="{BB962C8B-B14F-4D97-AF65-F5344CB8AC3E}">
        <p14:creationId xmlns:p14="http://schemas.microsoft.com/office/powerpoint/2010/main" val="1546069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620578"/>
            <a:ext cx="4321176" cy="4291928"/>
          </a:xfrm>
        </p:spPr>
        <p:txBody>
          <a:bodyPr/>
          <a:lstStyle/>
          <a:p>
            <a:r>
              <a:rPr lang="en-US" sz="1400" dirty="0"/>
              <a:t>The USDA has a 1 page definition for sustainable farming, but no verification process for a label through the FDA.</a:t>
            </a:r>
          </a:p>
          <a:p>
            <a:endParaRPr lang="en-US" sz="1400" dirty="0"/>
          </a:p>
          <a:p>
            <a:r>
              <a:rPr lang="en-US" sz="1400" b="1" dirty="0"/>
              <a:t>Legal Definition of Sustainable Agriculture</a:t>
            </a:r>
          </a:p>
          <a:p>
            <a:r>
              <a:rPr lang="en-US" sz="1400" dirty="0"/>
              <a:t>The term ''sustainable agriculture'' (</a:t>
            </a:r>
            <a:r>
              <a:rPr lang="en-US" sz="1400" dirty="0">
                <a:solidFill>
                  <a:srgbClr val="000099"/>
                </a:solidFill>
                <a:hlinkClick r:id="rId3"/>
              </a:rPr>
              <a:t>U.S. Code Title 7, Section 3103 (link is external)</a:t>
            </a:r>
            <a:r>
              <a:rPr lang="en-US" sz="1400" dirty="0"/>
              <a:t>) means an integrated system of plant and animal production practices having a site-specific application that will over the long-term:</a:t>
            </a:r>
          </a:p>
          <a:p>
            <a:pPr>
              <a:buFont typeface="Arial" panose="020B0604020202020204" pitchFamily="34" charset="0"/>
              <a:buChar char="•"/>
            </a:pPr>
            <a:r>
              <a:rPr lang="en-US" sz="1400" dirty="0"/>
              <a:t>Satisfy human food and fiber needs.</a:t>
            </a:r>
          </a:p>
          <a:p>
            <a:pPr>
              <a:buFont typeface="Arial" panose="020B0604020202020204" pitchFamily="34" charset="0"/>
              <a:buChar char="•"/>
            </a:pPr>
            <a:r>
              <a:rPr lang="en-US" sz="1400" dirty="0"/>
              <a:t>Enhance environmental quality and the natural resource base upon which the agriculture economy depends.</a:t>
            </a:r>
          </a:p>
          <a:p>
            <a:pPr>
              <a:buFont typeface="Arial" panose="020B0604020202020204" pitchFamily="34" charset="0"/>
              <a:buChar char="•"/>
            </a:pPr>
            <a:r>
              <a:rPr lang="en-US" sz="1400" dirty="0"/>
              <a:t>Make the most efficient use of nonrenewable resources and on-farm resources and integrate, where appropriate, natural biological cycles and controls.</a:t>
            </a:r>
          </a:p>
          <a:p>
            <a:pPr>
              <a:buFont typeface="Arial" panose="020B0604020202020204" pitchFamily="34" charset="0"/>
              <a:buChar char="•"/>
            </a:pPr>
            <a:r>
              <a:rPr lang="en-US" sz="1400" dirty="0"/>
              <a:t>Sustain the economic viability of farm operations.</a:t>
            </a:r>
          </a:p>
          <a:p>
            <a:pPr>
              <a:buFont typeface="Arial" panose="020B0604020202020204" pitchFamily="34" charset="0"/>
              <a:buChar char="•"/>
            </a:pPr>
            <a:r>
              <a:rPr lang="en-US" sz="1400" dirty="0"/>
              <a:t>Enhance the quality of life for farmers and society as a whole.</a:t>
            </a:r>
          </a:p>
          <a:p>
            <a:endParaRPr lang="en-US" sz="1400" dirty="0"/>
          </a:p>
        </p:txBody>
      </p:sp>
      <p:sp>
        <p:nvSpPr>
          <p:cNvPr id="4" name="Slide Number Placeholder 3"/>
          <p:cNvSpPr>
            <a:spLocks noGrp="1"/>
          </p:cNvSpPr>
          <p:nvPr>
            <p:ph type="sldNum" sz="quarter" idx="10"/>
          </p:nvPr>
        </p:nvSpPr>
        <p:spPr/>
        <p:txBody>
          <a:bodyPr/>
          <a:lstStyle/>
          <a:p>
            <a:fld id="{8E2D4959-0139-401A-BACC-326A1FC9D236}" type="slidenum">
              <a:rPr lang="en-US" smtClean="0"/>
              <a:t>30</a:t>
            </a:fld>
            <a:endParaRPr lang="en-US" dirty="0"/>
          </a:p>
        </p:txBody>
      </p:sp>
    </p:spTree>
    <p:extLst>
      <p:ext uri="{BB962C8B-B14F-4D97-AF65-F5344CB8AC3E}">
        <p14:creationId xmlns:p14="http://schemas.microsoft.com/office/powerpoint/2010/main" val="3934041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296863"/>
            <a:ext cx="4321175" cy="3240087"/>
          </a:xfrm>
        </p:spPr>
      </p:sp>
      <p:sp>
        <p:nvSpPr>
          <p:cNvPr id="3" name="Notes Placeholder 2"/>
          <p:cNvSpPr>
            <a:spLocks noGrp="1"/>
          </p:cNvSpPr>
          <p:nvPr>
            <p:ph type="body" idx="1"/>
          </p:nvPr>
        </p:nvSpPr>
        <p:spPr>
          <a:xfrm>
            <a:off x="416689" y="3692324"/>
            <a:ext cx="6597569" cy="5787342"/>
          </a:xfrm>
        </p:spPr>
        <p:txBody>
          <a:bodyPr/>
          <a:lstStyle/>
          <a:p>
            <a:r>
              <a:rPr lang="en-US" b="1" dirty="0"/>
              <a:t>Integrated Pest Management (IPM): </a:t>
            </a:r>
            <a:r>
              <a:rPr lang="en-US" dirty="0"/>
              <a:t>IPM is an approach to managing pests by combining biological, cultural, physical, and chemical tools in ways that minimize economic, health and environmental risks.</a:t>
            </a:r>
          </a:p>
          <a:p>
            <a:r>
              <a:rPr lang="en-US" b="1" dirty="0"/>
              <a:t>Rotational Grazing: </a:t>
            </a:r>
            <a:r>
              <a:rPr lang="en-US" dirty="0"/>
              <a:t>Management-intensive grazing systems take animals out of the barn and into the pasture to provide high-quality forage and reduced feed costs while avoiding manure buildup.</a:t>
            </a:r>
          </a:p>
          <a:p>
            <a:r>
              <a:rPr lang="en-US" b="1" dirty="0"/>
              <a:t>Soil Conservation: </a:t>
            </a:r>
            <a:r>
              <a:rPr lang="en-US" dirty="0"/>
              <a:t>Many soil conservation methods, including strip cropping, reduced tillage, and no-till, help prevent loss of soil caused by wind and water erosion.</a:t>
            </a:r>
          </a:p>
          <a:p>
            <a:r>
              <a:rPr lang="en-US" b="1" dirty="0"/>
              <a:t>Water Quality/Wetlands: </a:t>
            </a:r>
            <a:r>
              <a:rPr lang="en-US" dirty="0"/>
              <a:t>Water conservation and protection have become important parts of agricultural stewardship. Practices such as planting riparian buffer strips can improve the quality of drinking and surface water, as well as protect wetlands.</a:t>
            </a:r>
          </a:p>
          <a:p>
            <a:r>
              <a:rPr lang="en-US" b="1" dirty="0"/>
              <a:t>Cover Crops: </a:t>
            </a:r>
            <a:r>
              <a:rPr lang="en-US" dirty="0"/>
              <a:t>Growing plants such as rye, clover, or vetch after harvesting a grain or vegetable crop or intercropping them can provide several benefits, including weed suppression, erosion control, and improved soil nutrients and soil quality.</a:t>
            </a:r>
          </a:p>
          <a:p>
            <a:r>
              <a:rPr lang="en-US" b="1" dirty="0"/>
              <a:t>Crop/Landscape Diversity: </a:t>
            </a:r>
            <a:r>
              <a:rPr lang="en-US" dirty="0"/>
              <a:t>Growing a greater variety of crops and livestock on a farm can help reduce risks from extremes in weather, market conditions, or pests. Increased diversity of crops and other plants, such as trees and shrubs, also can contribute to soil conservation, wildlife habitat, and increased populations of beneficial insects.</a:t>
            </a:r>
          </a:p>
          <a:p>
            <a:r>
              <a:rPr lang="en-US" b="1" dirty="0"/>
              <a:t>Nutrient Management: </a:t>
            </a:r>
            <a:r>
              <a:rPr lang="en-US" dirty="0"/>
              <a:t>Proper management of manure, nitrogen, and other plant nutrients can improve the soil and protect the environment. Increased use of on-farm nutrient sources, such as manure and leguminous cover crops, also reduces purchased fertilizer costs.</a:t>
            </a:r>
          </a:p>
          <a:p>
            <a:r>
              <a:rPr lang="en-US" b="1" dirty="0"/>
              <a:t>Agroforestry: </a:t>
            </a:r>
            <a:r>
              <a:rPr lang="en-US" dirty="0"/>
              <a:t>Agroforestry covers a range of tree uses on farms, including inter-planting trees (such as walnuts) with crops or pasture, growing shade-loving specialty crops in forests, better managing woodlots and windbreaks, and using trees and shrubs along streams as buffer strips.</a:t>
            </a:r>
          </a:p>
          <a:p>
            <a:r>
              <a:rPr lang="en-US" b="1" dirty="0"/>
              <a:t>Alternative Marketing: </a:t>
            </a:r>
            <a:r>
              <a:rPr lang="en-US" dirty="0"/>
              <a:t>Farmers and ranchers across the country are finding that innovative marketing strategies can improve profits. Direct marketing of agricultural goods may include selling at farmers markets, roadside stands, or through the World Wide Web; delivering to restaurants and small grocers; and running community-supported agriculture (CSA) enterprises.</a:t>
            </a:r>
          </a:p>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31</a:t>
            </a:fld>
            <a:endParaRPr lang="en-US" dirty="0"/>
          </a:p>
        </p:txBody>
      </p:sp>
    </p:spTree>
    <p:extLst>
      <p:ext uri="{BB962C8B-B14F-4D97-AF65-F5344CB8AC3E}">
        <p14:creationId xmlns:p14="http://schemas.microsoft.com/office/powerpoint/2010/main" val="2834476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When you see this label – it means that the animal never received any antibiotics in its lifetime. </a:t>
            </a:r>
          </a:p>
          <a:p>
            <a:endParaRPr lang="en-US" sz="1600" dirty="0"/>
          </a:p>
          <a:p>
            <a:r>
              <a:rPr lang="en-US" sz="1600" dirty="0"/>
              <a:t>However, did you know? No antibiotics enter into the food system. So how does that work?</a:t>
            </a:r>
          </a:p>
        </p:txBody>
      </p:sp>
      <p:sp>
        <p:nvSpPr>
          <p:cNvPr id="4" name="Slide Number Placeholder 3"/>
          <p:cNvSpPr>
            <a:spLocks noGrp="1"/>
          </p:cNvSpPr>
          <p:nvPr>
            <p:ph type="sldNum" sz="quarter" idx="10"/>
          </p:nvPr>
        </p:nvSpPr>
        <p:spPr/>
        <p:txBody>
          <a:bodyPr/>
          <a:lstStyle/>
          <a:p>
            <a:fld id="{8E2D4959-0139-401A-BACC-326A1FC9D236}" type="slidenum">
              <a:rPr lang="en-US" smtClean="0"/>
              <a:t>32</a:t>
            </a:fld>
            <a:endParaRPr lang="en-US" dirty="0"/>
          </a:p>
        </p:txBody>
      </p:sp>
    </p:spTree>
    <p:extLst>
      <p:ext uri="{BB962C8B-B14F-4D97-AF65-F5344CB8AC3E}">
        <p14:creationId xmlns:p14="http://schemas.microsoft.com/office/powerpoint/2010/main" val="3750165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800600"/>
            <a:ext cx="4321175" cy="3780473"/>
          </a:xfrm>
        </p:spPr>
        <p:txBody>
          <a:bodyPr/>
          <a:lstStyle/>
          <a:p>
            <a:r>
              <a:rPr lang="en-US" sz="1600" dirty="0"/>
              <a:t>When you see this label – it means that the animal never received any antibiotics in its lifetime. </a:t>
            </a:r>
          </a:p>
          <a:p>
            <a:endParaRPr lang="en-US" sz="1600" dirty="0"/>
          </a:p>
          <a:p>
            <a:r>
              <a:rPr lang="en-US" sz="1600" dirty="0"/>
              <a:t>However, did you know? No antibiotics enter into the food system. So how does that work?</a:t>
            </a:r>
          </a:p>
        </p:txBody>
      </p:sp>
      <p:sp>
        <p:nvSpPr>
          <p:cNvPr id="4" name="Slide Number Placeholder 3"/>
          <p:cNvSpPr>
            <a:spLocks noGrp="1"/>
          </p:cNvSpPr>
          <p:nvPr>
            <p:ph type="sldNum" sz="quarter" idx="10"/>
          </p:nvPr>
        </p:nvSpPr>
        <p:spPr/>
        <p:txBody>
          <a:bodyPr/>
          <a:lstStyle/>
          <a:p>
            <a:fld id="{8E2D4959-0139-401A-BACC-326A1FC9D236}" type="slidenum">
              <a:rPr lang="en-US" smtClean="0"/>
              <a:t>33</a:t>
            </a:fld>
            <a:endParaRPr lang="en-US" dirty="0"/>
          </a:p>
        </p:txBody>
      </p:sp>
    </p:spTree>
    <p:extLst>
      <p:ext uri="{BB962C8B-B14F-4D97-AF65-F5344CB8AC3E}">
        <p14:creationId xmlns:p14="http://schemas.microsoft.com/office/powerpoint/2010/main" val="880447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4257204"/>
          </a:xfrm>
        </p:spPr>
        <p:txBody>
          <a:bodyPr/>
          <a:lstStyle/>
          <a:p>
            <a:endParaRPr lang="en-US" sz="1600" dirty="0"/>
          </a:p>
          <a:p>
            <a:r>
              <a:rPr lang="en-US" sz="1600" dirty="0"/>
              <a:t>Farmers work in partnership with veterinarians as a part of their quality assurance programs to give the right dose at the right time to animals.</a:t>
            </a:r>
          </a:p>
          <a:p>
            <a:endParaRPr lang="en-US" sz="1600" dirty="0"/>
          </a:p>
          <a:p>
            <a:pPr defTabSz="966529">
              <a:defRPr/>
            </a:pPr>
            <a:r>
              <a:rPr lang="en-US" sz="1600" dirty="0"/>
              <a:t>Antibiotics are given only to animals that are sick. This prevents the spread of disease and keeps farm animals safe and healthy. </a:t>
            </a:r>
          </a:p>
          <a:p>
            <a:endParaRPr lang="en-US" sz="1600" dirty="0"/>
          </a:p>
          <a:p>
            <a:r>
              <a:rPr lang="en-US" sz="1600" dirty="0"/>
              <a:t>When an animal is given an antibiotic, they are given a dosage that has been approved by the FDA. So if we give the animals antibiotics on our farms and ranches, how do no antibiotics enter the food system?</a:t>
            </a:r>
          </a:p>
          <a:p>
            <a:endParaRPr lang="en-US" sz="1600" dirty="0"/>
          </a:p>
          <a:p>
            <a:r>
              <a:rPr lang="en-US" sz="1600" dirty="0"/>
              <a:t>Farmers and ranchers use Withdrawal periods. </a:t>
            </a:r>
          </a:p>
        </p:txBody>
      </p:sp>
      <p:sp>
        <p:nvSpPr>
          <p:cNvPr id="4" name="Slide Number Placeholder 3"/>
          <p:cNvSpPr>
            <a:spLocks noGrp="1"/>
          </p:cNvSpPr>
          <p:nvPr>
            <p:ph type="sldNum" sz="quarter" idx="10"/>
          </p:nvPr>
        </p:nvSpPr>
        <p:spPr/>
        <p:txBody>
          <a:bodyPr/>
          <a:lstStyle/>
          <a:p>
            <a:fld id="{8E2D4959-0139-401A-BACC-326A1FC9D236}" type="slidenum">
              <a:rPr lang="en-US" smtClean="0"/>
              <a:t>34</a:t>
            </a:fld>
            <a:endParaRPr lang="en-US" dirty="0"/>
          </a:p>
        </p:txBody>
      </p:sp>
    </p:spTree>
    <p:extLst>
      <p:ext uri="{BB962C8B-B14F-4D97-AF65-F5344CB8AC3E}">
        <p14:creationId xmlns:p14="http://schemas.microsoft.com/office/powerpoint/2010/main" val="2433503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Fact: No added hormones </a:t>
            </a:r>
          </a:p>
        </p:txBody>
      </p:sp>
      <p:sp>
        <p:nvSpPr>
          <p:cNvPr id="4" name="Slide Number Placeholder 3"/>
          <p:cNvSpPr>
            <a:spLocks noGrp="1"/>
          </p:cNvSpPr>
          <p:nvPr>
            <p:ph type="sldNum" sz="quarter" idx="10"/>
          </p:nvPr>
        </p:nvSpPr>
        <p:spPr/>
        <p:txBody>
          <a:bodyPr/>
          <a:lstStyle/>
          <a:p>
            <a:fld id="{8E2D4959-0139-401A-BACC-326A1FC9D236}" type="slidenum">
              <a:rPr lang="en-US" smtClean="0"/>
              <a:t>35</a:t>
            </a:fld>
            <a:endParaRPr lang="en-US" dirty="0"/>
          </a:p>
        </p:txBody>
      </p:sp>
    </p:spTree>
    <p:extLst>
      <p:ext uri="{BB962C8B-B14F-4D97-AF65-F5344CB8AC3E}">
        <p14:creationId xmlns:p14="http://schemas.microsoft.com/office/powerpoint/2010/main" val="4231745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Fact: No added hormones </a:t>
            </a:r>
          </a:p>
        </p:txBody>
      </p:sp>
      <p:sp>
        <p:nvSpPr>
          <p:cNvPr id="4" name="Slide Number Placeholder 3"/>
          <p:cNvSpPr>
            <a:spLocks noGrp="1"/>
          </p:cNvSpPr>
          <p:nvPr>
            <p:ph type="sldNum" sz="quarter" idx="10"/>
          </p:nvPr>
        </p:nvSpPr>
        <p:spPr/>
        <p:txBody>
          <a:bodyPr/>
          <a:lstStyle/>
          <a:p>
            <a:fld id="{8E2D4959-0139-401A-BACC-326A1FC9D236}" type="slidenum">
              <a:rPr lang="en-US" smtClean="0"/>
              <a:t>36</a:t>
            </a:fld>
            <a:endParaRPr lang="en-US" dirty="0"/>
          </a:p>
        </p:txBody>
      </p:sp>
    </p:spTree>
    <p:extLst>
      <p:ext uri="{BB962C8B-B14F-4D97-AF65-F5344CB8AC3E}">
        <p14:creationId xmlns:p14="http://schemas.microsoft.com/office/powerpoint/2010/main" val="8187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436563"/>
            <a:ext cx="4321175" cy="3240087"/>
          </a:xfrm>
        </p:spPr>
      </p:sp>
      <p:sp>
        <p:nvSpPr>
          <p:cNvPr id="3" name="Notes Placeholder 2"/>
          <p:cNvSpPr>
            <a:spLocks noGrp="1"/>
          </p:cNvSpPr>
          <p:nvPr>
            <p:ph type="body" idx="1"/>
          </p:nvPr>
        </p:nvSpPr>
        <p:spPr>
          <a:xfrm>
            <a:off x="474562" y="3831219"/>
            <a:ext cx="6366076" cy="5333417"/>
          </a:xfrm>
        </p:spPr>
        <p:txBody>
          <a:bodyPr/>
          <a:lstStyle/>
          <a:p>
            <a:r>
              <a:rPr lang="en-US" sz="1600" dirty="0"/>
              <a:t>These definitions refer to added hormones in beef cattle. </a:t>
            </a:r>
          </a:p>
          <a:p>
            <a:endParaRPr lang="en-US" sz="1600" dirty="0"/>
          </a:p>
          <a:p>
            <a:r>
              <a:rPr lang="en-US" sz="1600" dirty="0"/>
              <a:t>Hormones are naturally occurring in all animals – even us!</a:t>
            </a:r>
          </a:p>
          <a:p>
            <a:endParaRPr lang="en-US" sz="1600" dirty="0"/>
          </a:p>
          <a:p>
            <a:r>
              <a:rPr lang="en-US" sz="1600" dirty="0"/>
              <a:t>We add hormones to beef cattle for the same reason people who workout take protein shakes. Synthetic hormones (estradiol &amp; acetate) are given to beef cattle to help them efficiently build muscle. They’re like the athletes of the livestock industry. Because when you eat beef, you’re eating the muscle of the animal. Consumers want a lean product and this helps to give them that product. </a:t>
            </a:r>
          </a:p>
          <a:p>
            <a:endParaRPr lang="en-US" sz="1600" dirty="0"/>
          </a:p>
          <a:p>
            <a:r>
              <a:rPr lang="en-US" sz="1600" dirty="0"/>
              <a:t>The hormones are administered to the animal as an implant. They come in a slow-release pellet and it is placed under the skin on the back of the ear. (Have you heard of implants for women for birth control? This is the same concept)</a:t>
            </a:r>
          </a:p>
          <a:p>
            <a:endParaRPr lang="en-US" sz="1600" dirty="0"/>
          </a:p>
          <a:p>
            <a:r>
              <a:rPr lang="en-US" sz="1600" dirty="0"/>
              <a:t>This is a safe option for farmers and ranchers to use safely and with consultation from the veterinarian. </a:t>
            </a:r>
          </a:p>
          <a:p>
            <a:endParaRPr lang="en-US" sz="1600" dirty="0"/>
          </a:p>
          <a:p>
            <a:r>
              <a:rPr lang="en-US" sz="1600" dirty="0"/>
              <a:t>So how does beef with added hormones compare to other items containing natural hormones?</a:t>
            </a:r>
          </a:p>
        </p:txBody>
      </p:sp>
      <p:sp>
        <p:nvSpPr>
          <p:cNvPr id="4" name="Slide Number Placeholder 3"/>
          <p:cNvSpPr>
            <a:spLocks noGrp="1"/>
          </p:cNvSpPr>
          <p:nvPr>
            <p:ph type="sldNum" sz="quarter" idx="10"/>
          </p:nvPr>
        </p:nvSpPr>
        <p:spPr/>
        <p:txBody>
          <a:bodyPr/>
          <a:lstStyle/>
          <a:p>
            <a:fld id="{8E2D4959-0139-401A-BACC-326A1FC9D236}" type="slidenum">
              <a:rPr lang="en-US" smtClean="0"/>
              <a:t>37</a:t>
            </a:fld>
            <a:endParaRPr lang="en-US" dirty="0"/>
          </a:p>
        </p:txBody>
      </p:sp>
    </p:spTree>
    <p:extLst>
      <p:ext uri="{BB962C8B-B14F-4D97-AF65-F5344CB8AC3E}">
        <p14:creationId xmlns:p14="http://schemas.microsoft.com/office/powerpoint/2010/main" val="2255630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Here is a table from the University of West Texas A&amp;M.</a:t>
            </a:r>
          </a:p>
          <a:p>
            <a:endParaRPr lang="en-US" sz="1600" dirty="0"/>
          </a:p>
          <a:p>
            <a:r>
              <a:rPr lang="en-US" sz="1600" dirty="0"/>
              <a:t>Beef from a steer given hormones has 2 nanograms of estrogen compared to the same serving of raw cabbage that has 2976 nanograms of estrogen. </a:t>
            </a:r>
          </a:p>
          <a:p>
            <a:endParaRPr lang="en-US" sz="1600" dirty="0"/>
          </a:p>
          <a:p>
            <a:r>
              <a:rPr lang="en-US" sz="1600" dirty="0"/>
              <a:t>Non-implanted steer would be about 1.42 nanograms</a:t>
            </a:r>
          </a:p>
        </p:txBody>
      </p:sp>
      <p:sp>
        <p:nvSpPr>
          <p:cNvPr id="4" name="Slide Number Placeholder 3"/>
          <p:cNvSpPr>
            <a:spLocks noGrp="1"/>
          </p:cNvSpPr>
          <p:nvPr>
            <p:ph type="sldNum" sz="quarter" idx="10"/>
          </p:nvPr>
        </p:nvSpPr>
        <p:spPr/>
        <p:txBody>
          <a:bodyPr/>
          <a:lstStyle/>
          <a:p>
            <a:fld id="{8E2D4959-0139-401A-BACC-326A1FC9D236}" type="slidenum">
              <a:rPr lang="en-US" smtClean="0"/>
              <a:t>38</a:t>
            </a:fld>
            <a:endParaRPr lang="en-US" dirty="0"/>
          </a:p>
        </p:txBody>
      </p:sp>
    </p:spTree>
    <p:extLst>
      <p:ext uri="{BB962C8B-B14F-4D97-AF65-F5344CB8AC3E}">
        <p14:creationId xmlns:p14="http://schemas.microsoft.com/office/powerpoint/2010/main" val="3214056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39</a:t>
            </a:fld>
            <a:endParaRPr lang="en-US" dirty="0"/>
          </a:p>
        </p:txBody>
      </p:sp>
    </p:spTree>
    <p:extLst>
      <p:ext uri="{BB962C8B-B14F-4D97-AF65-F5344CB8AC3E}">
        <p14:creationId xmlns:p14="http://schemas.microsoft.com/office/powerpoint/2010/main" val="191072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620578"/>
            <a:ext cx="4321176" cy="3780473"/>
          </a:xfrm>
        </p:spPr>
        <p:txBody>
          <a:bodyPr/>
          <a:lstStyle/>
          <a:p>
            <a:r>
              <a:rPr lang="en-US" sz="1600" dirty="0"/>
              <a:t>Ask audience to think about grocery shopping and consider food labels for products they purchase.</a:t>
            </a:r>
          </a:p>
          <a:p>
            <a:r>
              <a:rPr lang="en-US" sz="1600" dirty="0"/>
              <a:t>Tell them we aren’t focusing on nutrition information, more the front and sides of the label. </a:t>
            </a:r>
          </a:p>
          <a:p>
            <a:r>
              <a:rPr lang="en-US" sz="1600" dirty="0"/>
              <a:t>Pose these questions:</a:t>
            </a:r>
          </a:p>
          <a:p>
            <a:r>
              <a:rPr lang="en-US" sz="1600" dirty="0"/>
              <a:t>Raise your hand if you are the lead purchaser of food items in your family.</a:t>
            </a:r>
          </a:p>
          <a:p>
            <a:r>
              <a:rPr lang="en-US" sz="1600" dirty="0"/>
              <a:t>What words do you look for when you go grocery shopping?</a:t>
            </a:r>
          </a:p>
          <a:p>
            <a:r>
              <a:rPr lang="en-US" sz="1600" dirty="0"/>
              <a:t>How do you feel after reading/looking for labels at the grocery store?</a:t>
            </a:r>
          </a:p>
          <a:p>
            <a:r>
              <a:rPr lang="en-US" sz="1600" dirty="0"/>
              <a:t>Do you feel a responsibility to read the labels in the grocery store for your family?</a:t>
            </a:r>
          </a:p>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4</a:t>
            </a:fld>
            <a:endParaRPr lang="en-US" dirty="0"/>
          </a:p>
        </p:txBody>
      </p:sp>
    </p:spTree>
    <p:extLst>
      <p:ext uri="{BB962C8B-B14F-4D97-AF65-F5344CB8AC3E}">
        <p14:creationId xmlns:p14="http://schemas.microsoft.com/office/powerpoint/2010/main" val="2333265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5086667" cy="3780473"/>
          </a:xfrm>
        </p:spPr>
        <p:txBody>
          <a:bodyPr/>
          <a:lstStyle/>
          <a:p>
            <a:endParaRPr lang="en-US" sz="1600" dirty="0"/>
          </a:p>
          <a:p>
            <a:endParaRPr lang="en-US" sz="1600" dirty="0"/>
          </a:p>
          <a:p>
            <a:r>
              <a:rPr lang="en-US" sz="1600" dirty="0"/>
              <a:t>L to R</a:t>
            </a:r>
          </a:p>
          <a:p>
            <a:r>
              <a:rPr lang="en-US" sz="1600" dirty="0"/>
              <a:t>Cabbage</a:t>
            </a:r>
          </a:p>
          <a:p>
            <a:r>
              <a:rPr lang="en-US" sz="1600" dirty="0"/>
              <a:t>Peas</a:t>
            </a:r>
          </a:p>
          <a:p>
            <a:r>
              <a:rPr lang="en-US" sz="1600" dirty="0"/>
              <a:t>Potato</a:t>
            </a:r>
          </a:p>
          <a:p>
            <a:r>
              <a:rPr lang="en-US" sz="1600" dirty="0"/>
              <a:t>Beef</a:t>
            </a:r>
          </a:p>
        </p:txBody>
      </p:sp>
      <p:sp>
        <p:nvSpPr>
          <p:cNvPr id="4" name="Slide Number Placeholder 3"/>
          <p:cNvSpPr>
            <a:spLocks noGrp="1"/>
          </p:cNvSpPr>
          <p:nvPr>
            <p:ph type="sldNum" sz="quarter" idx="10"/>
          </p:nvPr>
        </p:nvSpPr>
        <p:spPr/>
        <p:txBody>
          <a:bodyPr/>
          <a:lstStyle/>
          <a:p>
            <a:fld id="{8E2D4959-0139-401A-BACC-326A1FC9D236}" type="slidenum">
              <a:rPr lang="en-US" smtClean="0"/>
              <a:t>40</a:t>
            </a:fld>
            <a:endParaRPr lang="en-US" dirty="0"/>
          </a:p>
        </p:txBody>
      </p:sp>
    </p:spTree>
    <p:extLst>
      <p:ext uri="{BB962C8B-B14F-4D97-AF65-F5344CB8AC3E}">
        <p14:creationId xmlns:p14="http://schemas.microsoft.com/office/powerpoint/2010/main" val="27266141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41</a:t>
            </a:fld>
            <a:endParaRPr lang="en-US" dirty="0"/>
          </a:p>
        </p:txBody>
      </p:sp>
    </p:spTree>
    <p:extLst>
      <p:ext uri="{BB962C8B-B14F-4D97-AF65-F5344CB8AC3E}">
        <p14:creationId xmlns:p14="http://schemas.microsoft.com/office/powerpoint/2010/main" val="786725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4498897"/>
          </a:xfrm>
        </p:spPr>
        <p:txBody>
          <a:bodyPr/>
          <a:lstStyle/>
          <a:p>
            <a:r>
              <a:rPr lang="en-US" sz="1600" dirty="0"/>
              <a:t>Corn, in a small percentage, can be included in the diet of a grass-fed beef cow. All cattle spend the majority of their lives eating grass on pastures. Cattle can be “finished” on either grain or grass for around 6 months prior to processing. </a:t>
            </a:r>
          </a:p>
          <a:p>
            <a:endParaRPr lang="en-US" sz="1600" dirty="0"/>
          </a:p>
          <a:p>
            <a:r>
              <a:rPr lang="en-US" sz="1600" dirty="0"/>
              <a:t>Not all grass-finished beef is organic. In order to be organic, the beef product must meet the USDA’s National Organic Program regulations, including the requirement that the animal grazes exclusively on certified organic pastures.</a:t>
            </a:r>
          </a:p>
          <a:p>
            <a:endParaRPr lang="en-US" sz="1600" dirty="0"/>
          </a:p>
          <a:p>
            <a:r>
              <a:rPr lang="en-US" sz="1600" dirty="0"/>
              <a:t>Grain-finished beef actually has a lower carbon footprint than grass-finished beef. Cattle fed grain produce less methane and reach market weight more quickly, thus using fewer natural resources. </a:t>
            </a:r>
          </a:p>
        </p:txBody>
      </p:sp>
      <p:sp>
        <p:nvSpPr>
          <p:cNvPr id="4" name="Slide Number Placeholder 3"/>
          <p:cNvSpPr>
            <a:spLocks noGrp="1"/>
          </p:cNvSpPr>
          <p:nvPr>
            <p:ph type="sldNum" sz="quarter" idx="10"/>
          </p:nvPr>
        </p:nvSpPr>
        <p:spPr/>
        <p:txBody>
          <a:bodyPr/>
          <a:lstStyle/>
          <a:p>
            <a:fld id="{8E2D4959-0139-401A-BACC-326A1FC9D236}" type="slidenum">
              <a:rPr lang="en-US" smtClean="0"/>
              <a:t>42</a:t>
            </a:fld>
            <a:endParaRPr lang="en-US" dirty="0"/>
          </a:p>
        </p:txBody>
      </p:sp>
    </p:spTree>
    <p:extLst>
      <p:ext uri="{BB962C8B-B14F-4D97-AF65-F5344CB8AC3E}">
        <p14:creationId xmlns:p14="http://schemas.microsoft.com/office/powerpoint/2010/main" val="4038530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471488"/>
            <a:ext cx="4321175" cy="3240087"/>
          </a:xfrm>
        </p:spPr>
      </p:sp>
      <p:sp>
        <p:nvSpPr>
          <p:cNvPr id="3" name="Notes Placeholder 2"/>
          <p:cNvSpPr>
            <a:spLocks noGrp="1"/>
          </p:cNvSpPr>
          <p:nvPr>
            <p:ph type="body" idx="1"/>
          </p:nvPr>
        </p:nvSpPr>
        <p:spPr>
          <a:xfrm>
            <a:off x="731520" y="3935392"/>
            <a:ext cx="5852160" cy="5092861"/>
          </a:xfrm>
        </p:spPr>
        <p:txBody>
          <a:bodyPr/>
          <a:lstStyle/>
          <a:p>
            <a:r>
              <a:rPr lang="en-US" dirty="0"/>
              <a:t>What does it mean?</a:t>
            </a:r>
          </a:p>
          <a:p>
            <a:endParaRPr lang="en-US" dirty="0"/>
          </a:p>
          <a:p>
            <a:r>
              <a:rPr lang="en-US" dirty="0"/>
              <a:t>Choose from today’s variety of nutritious and delicious beef options based on your own personal preferences.</a:t>
            </a:r>
          </a:p>
          <a:p>
            <a:endParaRPr lang="en-US" dirty="0"/>
          </a:p>
          <a:p>
            <a:r>
              <a:rPr lang="en-US" dirty="0"/>
              <a:t>Beef contributes 10% of less of saturated fat and total fat in the American diet.</a:t>
            </a:r>
          </a:p>
          <a:p>
            <a:endParaRPr lang="en-US" dirty="0"/>
          </a:p>
          <a:p>
            <a:r>
              <a:rPr lang="en-US" dirty="0"/>
              <a:t>Lean beef – whether it’s grass-finished or grain-finished – can be part of a heart-healthy diet.</a:t>
            </a:r>
          </a:p>
          <a:p>
            <a:endParaRPr lang="en-US" dirty="0"/>
          </a:p>
          <a:p>
            <a:r>
              <a:rPr lang="en-US" dirty="0"/>
              <a:t>All beef options are a natural source of more than 10 essential nutrients including protein, zin, and iron.</a:t>
            </a:r>
          </a:p>
          <a:p>
            <a:endParaRPr lang="en-US" dirty="0"/>
          </a:p>
          <a:p>
            <a:r>
              <a:rPr lang="en-US" dirty="0"/>
              <a:t>Source: https://www.slideshare.net/BeefFacts/grass-or-grain-08-lrind?from_action=save </a:t>
            </a:r>
          </a:p>
          <a:p>
            <a:endParaRPr lang="en-US" dirty="0"/>
          </a:p>
          <a:p>
            <a:r>
              <a:rPr lang="en-US" b="1" dirty="0"/>
              <a:t>REFERENCES</a:t>
            </a:r>
          </a:p>
          <a:p>
            <a:r>
              <a:rPr lang="en-US" dirty="0"/>
              <a:t>• Van Elswyk &amp; McNeill. Impact of grass/forage feeding versus grain finishing on beef nutrients and sensory quality: the U.S. experience. Meat Sci 2014; 96:535-40.</a:t>
            </a:r>
          </a:p>
          <a:p>
            <a:r>
              <a:rPr lang="en-US" dirty="0"/>
              <a:t>• USDA and HHS. Dietary Guidelines for Americans, 2010.</a:t>
            </a:r>
          </a:p>
          <a:p>
            <a:r>
              <a:rPr lang="en-US" dirty="0"/>
              <a:t>• Hunter et al. Cardiovascular disease risk of dietary stearic acid compared to trans, other saturated, and unsaturated fatty acids: a systematic review. Am J Clin Nutr 2010;91:46-63.</a:t>
            </a:r>
          </a:p>
          <a:p>
            <a:r>
              <a:rPr lang="en-US" dirty="0"/>
              <a:t>• Zanovec et al. Lean beef contributes significant amounts of key nutrients to the diets of US adults: National Health and Nutrition Examination Survey 1999-2004. Nutr Res 2010;30:375-81.</a:t>
            </a:r>
          </a:p>
          <a:p>
            <a:r>
              <a:rPr lang="en-US" dirty="0"/>
              <a:t>• Capper. The environmental impact of beef production in the United States: 1977 compared with 2007. J Anim Sci 2011; 89:4249-61.</a:t>
            </a:r>
          </a:p>
        </p:txBody>
      </p:sp>
      <p:sp>
        <p:nvSpPr>
          <p:cNvPr id="4" name="Slide Number Placeholder 3"/>
          <p:cNvSpPr>
            <a:spLocks noGrp="1"/>
          </p:cNvSpPr>
          <p:nvPr>
            <p:ph type="sldNum" sz="quarter" idx="10"/>
          </p:nvPr>
        </p:nvSpPr>
        <p:spPr/>
        <p:txBody>
          <a:bodyPr/>
          <a:lstStyle/>
          <a:p>
            <a:fld id="{8E2D4959-0139-401A-BACC-326A1FC9D236}" type="slidenum">
              <a:rPr lang="en-US" smtClean="0"/>
              <a:t>43</a:t>
            </a:fld>
            <a:endParaRPr lang="en-US" dirty="0"/>
          </a:p>
        </p:txBody>
      </p:sp>
    </p:spTree>
    <p:extLst>
      <p:ext uri="{BB962C8B-B14F-4D97-AF65-F5344CB8AC3E}">
        <p14:creationId xmlns:p14="http://schemas.microsoft.com/office/powerpoint/2010/main" val="770694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12111" y="4620578"/>
            <a:ext cx="4406078" cy="4498897"/>
          </a:xfrm>
        </p:spPr>
        <p:txBody>
          <a:bodyPr/>
          <a:lstStyle/>
          <a:p>
            <a:r>
              <a:rPr lang="en-US" sz="1600" dirty="0"/>
              <a:t>POLICY ENVIRONMENT: School meal programs, food and nutrition assistance, policies that affect food prices, regulations on food marketing</a:t>
            </a:r>
          </a:p>
          <a:p>
            <a:endParaRPr lang="en-US" sz="1600" dirty="0"/>
          </a:p>
          <a:p>
            <a:r>
              <a:rPr lang="en-US" sz="1600" dirty="0"/>
              <a:t>PHYSICAL ENVIRONMENT: food cost, food availability (in homes, stores, restaurants, schools), food access (vehicle access, sidewalks, public transit), food marketing (advertising, shelf placement, food labels, toys)</a:t>
            </a:r>
          </a:p>
          <a:p>
            <a:endParaRPr lang="en-US" sz="1600" dirty="0"/>
          </a:p>
          <a:p>
            <a:r>
              <a:rPr lang="en-US" sz="1600" dirty="0"/>
              <a:t>SOCIAL ENVIRONMENT: culture, religion, eating habits of friends, family, and coworkers</a:t>
            </a:r>
          </a:p>
          <a:p>
            <a:endParaRPr lang="en-US" sz="1600" dirty="0"/>
          </a:p>
          <a:p>
            <a:r>
              <a:rPr lang="en-US" sz="1600" dirty="0"/>
              <a:t>INDIVIDUAL FACTORS: hunger, taste, income, knowledge, emotions, health conditions, values and priorities (public health, environment, social justice, animal welfare, nutrition, convenience)</a:t>
            </a:r>
          </a:p>
          <a:p>
            <a:endParaRPr lang="en-US" sz="1600" dirty="0"/>
          </a:p>
          <a:p>
            <a:endParaRPr lang="en-US" sz="1600" dirty="0"/>
          </a:p>
          <a:p>
            <a:endParaRPr lang="en-US" sz="1600" dirty="0"/>
          </a:p>
        </p:txBody>
      </p:sp>
      <p:sp>
        <p:nvSpPr>
          <p:cNvPr id="4" name="Slide Number Placeholder 3"/>
          <p:cNvSpPr>
            <a:spLocks noGrp="1"/>
          </p:cNvSpPr>
          <p:nvPr>
            <p:ph type="sldNum" sz="quarter" idx="5"/>
          </p:nvPr>
        </p:nvSpPr>
        <p:spPr/>
        <p:txBody>
          <a:bodyPr/>
          <a:lstStyle/>
          <a:p>
            <a:fld id="{8E2D4959-0139-401A-BACC-326A1FC9D236}" type="slidenum">
              <a:rPr lang="en-US" smtClean="0"/>
              <a:t>44</a:t>
            </a:fld>
            <a:endParaRPr lang="en-US" dirty="0"/>
          </a:p>
        </p:txBody>
      </p:sp>
    </p:spTree>
    <p:extLst>
      <p:ext uri="{BB962C8B-B14F-4D97-AF65-F5344CB8AC3E}">
        <p14:creationId xmlns:p14="http://schemas.microsoft.com/office/powerpoint/2010/main" val="908469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535750"/>
            <a:ext cx="4321175" cy="3718498"/>
          </a:xfrm>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45</a:t>
            </a:fld>
            <a:endParaRPr lang="en-US" dirty="0"/>
          </a:p>
        </p:txBody>
      </p:sp>
    </p:spTree>
    <p:extLst>
      <p:ext uri="{BB962C8B-B14F-4D97-AF65-F5344CB8AC3E}">
        <p14:creationId xmlns:p14="http://schemas.microsoft.com/office/powerpoint/2010/main" val="1696273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35750"/>
            <a:ext cx="5724939" cy="3718498"/>
          </a:xfrm>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46</a:t>
            </a:fld>
            <a:endParaRPr lang="en-US" dirty="0"/>
          </a:p>
        </p:txBody>
      </p:sp>
    </p:spTree>
    <p:extLst>
      <p:ext uri="{BB962C8B-B14F-4D97-AF65-F5344CB8AC3E}">
        <p14:creationId xmlns:p14="http://schemas.microsoft.com/office/powerpoint/2010/main" val="2878141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3" y="4535750"/>
            <a:ext cx="4321175" cy="3718498"/>
          </a:xfrm>
        </p:spPr>
        <p:txBody>
          <a:bodyPr/>
          <a:lstStyle/>
          <a:p>
            <a:r>
              <a:rPr lang="en-US" sz="1600" dirty="0"/>
              <a:t>Other examples:</a:t>
            </a:r>
          </a:p>
          <a:p>
            <a:r>
              <a:rPr lang="en-US" sz="1600" dirty="0"/>
              <a:t>Dr. Oz, the Food Babe, Oprah – the new experts in agriculture – NOT!</a:t>
            </a:r>
          </a:p>
          <a:p>
            <a:r>
              <a:rPr lang="en-US" sz="1600" dirty="0"/>
              <a:t>The Food Babe –The Hidden Toxins In Your Food</a:t>
            </a:r>
          </a:p>
          <a:p>
            <a:r>
              <a:rPr lang="en-US" sz="1600" dirty="0"/>
              <a:t>Oprah – When people are concerned about where their food comes from do they ask farmers and ranchers – NOPE they ask Oprah</a:t>
            </a:r>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47</a:t>
            </a:fld>
            <a:endParaRPr lang="en-US" dirty="0"/>
          </a:p>
        </p:txBody>
      </p:sp>
    </p:spTree>
    <p:extLst>
      <p:ext uri="{BB962C8B-B14F-4D97-AF65-F5344CB8AC3E}">
        <p14:creationId xmlns:p14="http://schemas.microsoft.com/office/powerpoint/2010/main" val="1535800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8113" y="274638"/>
            <a:ext cx="4321175" cy="3240087"/>
          </a:xfrm>
        </p:spPr>
      </p:sp>
      <p:sp>
        <p:nvSpPr>
          <p:cNvPr id="3" name="Notes Placeholder 2"/>
          <p:cNvSpPr>
            <a:spLocks noGrp="1"/>
          </p:cNvSpPr>
          <p:nvPr>
            <p:ph type="body" idx="1"/>
          </p:nvPr>
        </p:nvSpPr>
        <p:spPr>
          <a:xfrm>
            <a:off x="731520" y="3750198"/>
            <a:ext cx="5852160" cy="5254906"/>
          </a:xfrm>
        </p:spPr>
        <p:txBody>
          <a:bodyPr/>
          <a:lstStyle/>
          <a:p>
            <a:r>
              <a:rPr lang="en-US" b="1" dirty="0"/>
              <a:t>HEALTH</a:t>
            </a:r>
            <a:br>
              <a:rPr lang="en-US" dirty="0">
                <a:effectLst/>
              </a:rPr>
            </a:br>
            <a:r>
              <a:rPr lang="en-US" dirty="0"/>
              <a:t>Medical research has proven that the typical American diet is linked to high rates of many diseases-- including heart disease, diabetes, certain cancers and other illnesses. A plant-based diet prevents or reduces the incidence and severity of many of these threats to human health and can be a life-saving choice. Current research proves the many connections between health and food choices and confirms the benefits of a plant-based diet.</a:t>
            </a:r>
            <a:br>
              <a:rPr lang="en-US" dirty="0"/>
            </a:br>
            <a:r>
              <a:rPr lang="en-US" dirty="0"/>
              <a:t> </a:t>
            </a:r>
            <a:br>
              <a:rPr lang="en-US" dirty="0">
                <a:effectLst/>
              </a:rPr>
            </a:br>
            <a:r>
              <a:rPr lang="en-US" b="1" dirty="0"/>
              <a:t>ENVIRONMENT</a:t>
            </a:r>
            <a:br>
              <a:rPr lang="en-US" dirty="0">
                <a:effectLst/>
              </a:rPr>
            </a:br>
            <a:r>
              <a:rPr lang="en-US" dirty="0"/>
              <a:t>Contemporary farms often dump all the by-products of raising animals and crops – excrement, fertilizers, pesticides, antibiotics, hormones – into the environment with few, if any, regulations or controls. These practices are polluting the water, the air and the soil, causing damage to human health and also the delicate ecosystems that animals and plants depend upon. Further, animal agriculture depletes the planet of valuable resources (water, fossil fuels, rainforests, etc.) and contributes to global warming.</a:t>
            </a:r>
            <a:endParaRPr lang="en-US" dirty="0">
              <a:effectLst/>
            </a:endParaRPr>
          </a:p>
          <a:p>
            <a:r>
              <a:rPr lang="en-US" dirty="0">
                <a:effectLst/>
              </a:rPr>
              <a:t> </a:t>
            </a:r>
          </a:p>
          <a:p>
            <a:r>
              <a:rPr lang="en-US" b="1" dirty="0"/>
              <a:t>ANIMALS</a:t>
            </a:r>
            <a:endParaRPr lang="en-US" dirty="0">
              <a:effectLst/>
            </a:endParaRPr>
          </a:p>
          <a:p>
            <a:r>
              <a:rPr lang="en-US" dirty="0"/>
              <a:t>The quest to maximize profits has encouraged the growth of modern farms where animals are raised in crowded, stressful and miserable conditions. As a consequence of modern animal agriculture, farmed animals experience great pain and suffering, mutilations without anesthesia (such as castration and tail-docking), wrenching separation from their offspring, extreme crowding and barren environments in which animals are barely able to move about or perform any of their natural behaviors. Many students are unaware that animals continue to suffer under many of these same conditions when raised for food on smaller farms, as well. And while foods labeled as “humane”, “cage-free” and "free-range" may reduce some suffering, the labels mislead consumers about the absolute suffering that remains for every animal.</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E2D4959-0139-401A-BACC-326A1FC9D236}" type="slidenum">
              <a:rPr lang="en-US" smtClean="0"/>
              <a:t>48</a:t>
            </a:fld>
            <a:endParaRPr lang="en-US" dirty="0"/>
          </a:p>
        </p:txBody>
      </p:sp>
    </p:spTree>
    <p:extLst>
      <p:ext uri="{BB962C8B-B14F-4D97-AF65-F5344CB8AC3E}">
        <p14:creationId xmlns:p14="http://schemas.microsoft.com/office/powerpoint/2010/main" val="741979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Washington Post</a:t>
            </a:r>
          </a:p>
          <a:p>
            <a:endParaRPr lang="en-US" sz="1600" dirty="0"/>
          </a:p>
          <a:p>
            <a:r>
              <a:rPr lang="en-US" sz="1600" dirty="0"/>
              <a:t>https://www.washingtonpost.com/lifestyle/food/the-surprising-truth-about-the-food-movement/2016/01/25/42bed508-bfcf-11e5-9443-7074c3645405_story.html?noredirect=on&amp;utm_term=.13a7a8edc24b</a:t>
            </a:r>
          </a:p>
        </p:txBody>
      </p:sp>
      <p:sp>
        <p:nvSpPr>
          <p:cNvPr id="4" name="Slide Number Placeholder 3"/>
          <p:cNvSpPr>
            <a:spLocks noGrp="1"/>
          </p:cNvSpPr>
          <p:nvPr>
            <p:ph type="sldNum" sz="quarter" idx="10"/>
          </p:nvPr>
        </p:nvSpPr>
        <p:spPr/>
        <p:txBody>
          <a:bodyPr/>
          <a:lstStyle/>
          <a:p>
            <a:fld id="{8E2D4959-0139-401A-BACC-326A1FC9D236}" type="slidenum">
              <a:rPr lang="en-US" smtClean="0"/>
              <a:t>49</a:t>
            </a:fld>
            <a:endParaRPr lang="en-US" dirty="0"/>
          </a:p>
        </p:txBody>
      </p:sp>
    </p:spTree>
    <p:extLst>
      <p:ext uri="{BB962C8B-B14F-4D97-AF65-F5344CB8AC3E}">
        <p14:creationId xmlns:p14="http://schemas.microsoft.com/office/powerpoint/2010/main" val="113631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It’s a big job to purchase food that you feel is right for your family.</a:t>
            </a:r>
          </a:p>
          <a:p>
            <a:endParaRPr lang="en-US" sz="1600" dirty="0"/>
          </a:p>
          <a:p>
            <a:r>
              <a:rPr lang="en-US" sz="1600" dirty="0"/>
              <a:t>And the world of food labeling can be confusing. </a:t>
            </a:r>
          </a:p>
          <a:p>
            <a:endParaRPr lang="en-US" sz="1600" dirty="0"/>
          </a:p>
          <a:p>
            <a:r>
              <a:rPr lang="en-US" sz="1600" dirty="0"/>
              <a:t>What do these words mean? </a:t>
            </a:r>
          </a:p>
          <a:p>
            <a:endParaRPr lang="en-US" sz="1600" dirty="0"/>
          </a:p>
          <a:p>
            <a:r>
              <a:rPr lang="en-US" sz="1600" dirty="0"/>
              <a:t>Many labels today are created by companies that use marketing to play on consumer’s emotions to purchase products. So why are farmers and ranchers interested in food labels?</a:t>
            </a:r>
          </a:p>
        </p:txBody>
      </p:sp>
      <p:sp>
        <p:nvSpPr>
          <p:cNvPr id="4" name="Slide Number Placeholder 3"/>
          <p:cNvSpPr>
            <a:spLocks noGrp="1"/>
          </p:cNvSpPr>
          <p:nvPr>
            <p:ph type="sldNum" sz="quarter" idx="10"/>
          </p:nvPr>
        </p:nvSpPr>
        <p:spPr/>
        <p:txBody>
          <a:bodyPr/>
          <a:lstStyle/>
          <a:p>
            <a:fld id="{8E2D4959-0139-401A-BACC-326A1FC9D236}" type="slidenum">
              <a:rPr lang="en-US" smtClean="0"/>
              <a:t>5</a:t>
            </a:fld>
            <a:endParaRPr lang="en-US" dirty="0"/>
          </a:p>
        </p:txBody>
      </p:sp>
    </p:spTree>
    <p:extLst>
      <p:ext uri="{BB962C8B-B14F-4D97-AF65-F5344CB8AC3E}">
        <p14:creationId xmlns:p14="http://schemas.microsoft.com/office/powerpoint/2010/main" val="698938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2D4959-0139-401A-BACC-326A1FC9D236}" type="slidenum">
              <a:rPr lang="en-US" smtClean="0"/>
              <a:t>50</a:t>
            </a:fld>
            <a:endParaRPr lang="en-US" dirty="0"/>
          </a:p>
        </p:txBody>
      </p:sp>
    </p:spTree>
    <p:extLst>
      <p:ext uri="{BB962C8B-B14F-4D97-AF65-F5344CB8AC3E}">
        <p14:creationId xmlns:p14="http://schemas.microsoft.com/office/powerpoint/2010/main" val="34495562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5086667" cy="3780473"/>
          </a:xfrm>
        </p:spPr>
        <p:txBody>
          <a:bodyPr/>
          <a:lstStyle/>
          <a:p>
            <a:r>
              <a:rPr lang="en-US" sz="1600" dirty="0"/>
              <a:t>https://news.gallup.com/poll/238328/snapshot-few-americans-vegetarian-vegan.aspx</a:t>
            </a:r>
          </a:p>
          <a:p>
            <a:endParaRPr lang="en-US" sz="1600" dirty="0"/>
          </a:p>
          <a:p>
            <a:r>
              <a:rPr lang="en-US" sz="1600" dirty="0"/>
              <a:t>Well-Being</a:t>
            </a:r>
          </a:p>
          <a:p>
            <a:r>
              <a:rPr lang="en-US" sz="1600" dirty="0"/>
              <a:t>August 1, 2018 </a:t>
            </a:r>
          </a:p>
          <a:p>
            <a:r>
              <a:rPr lang="en-US" sz="1600" b="1" dirty="0"/>
              <a:t>Snapshot: Few Americans Vegetarian or Vegan</a:t>
            </a:r>
          </a:p>
          <a:p>
            <a:endParaRPr lang="en-US" sz="1600" dirty="0"/>
          </a:p>
          <a:p>
            <a:r>
              <a:rPr lang="en-US" sz="1600" dirty="0"/>
              <a:t>2018 – 5%</a:t>
            </a:r>
          </a:p>
          <a:p>
            <a:r>
              <a:rPr lang="en-US" sz="1600" dirty="0"/>
              <a:t>2012 – 5%</a:t>
            </a:r>
          </a:p>
          <a:p>
            <a:r>
              <a:rPr lang="en-US" sz="1600" dirty="0"/>
              <a:t>2001 – 6%</a:t>
            </a:r>
          </a:p>
          <a:p>
            <a:r>
              <a:rPr lang="en-US" sz="1600" dirty="0"/>
              <a:t>1999 – 6%</a:t>
            </a:r>
          </a:p>
          <a:p>
            <a:endParaRPr lang="en-US" sz="1600" dirty="0"/>
          </a:p>
          <a:p>
            <a:r>
              <a:rPr lang="en-US" sz="1600" dirty="0"/>
              <a:t>Economist 2017 – 5% OF WORLD, TOO</a:t>
            </a:r>
          </a:p>
        </p:txBody>
      </p:sp>
      <p:sp>
        <p:nvSpPr>
          <p:cNvPr id="4" name="Slide Number Placeholder 3"/>
          <p:cNvSpPr>
            <a:spLocks noGrp="1"/>
          </p:cNvSpPr>
          <p:nvPr>
            <p:ph type="sldNum" sz="quarter" idx="5"/>
          </p:nvPr>
        </p:nvSpPr>
        <p:spPr/>
        <p:txBody>
          <a:bodyPr/>
          <a:lstStyle/>
          <a:p>
            <a:fld id="{8E2D4959-0139-401A-BACC-326A1FC9D236}" type="slidenum">
              <a:rPr lang="en-US" smtClean="0"/>
              <a:t>51</a:t>
            </a:fld>
            <a:endParaRPr lang="en-US" dirty="0"/>
          </a:p>
        </p:txBody>
      </p:sp>
    </p:spTree>
    <p:extLst>
      <p:ext uri="{BB962C8B-B14F-4D97-AF65-F5344CB8AC3E}">
        <p14:creationId xmlns:p14="http://schemas.microsoft.com/office/powerpoint/2010/main" val="4113585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52</a:t>
            </a:fld>
            <a:endParaRPr lang="en-US" dirty="0"/>
          </a:p>
        </p:txBody>
      </p:sp>
    </p:spTree>
    <p:extLst>
      <p:ext uri="{BB962C8B-B14F-4D97-AF65-F5344CB8AC3E}">
        <p14:creationId xmlns:p14="http://schemas.microsoft.com/office/powerpoint/2010/main" val="4012600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53</a:t>
            </a:fld>
            <a:endParaRPr lang="en-US" dirty="0"/>
          </a:p>
        </p:txBody>
      </p:sp>
    </p:spTree>
    <p:extLst>
      <p:ext uri="{BB962C8B-B14F-4D97-AF65-F5344CB8AC3E}">
        <p14:creationId xmlns:p14="http://schemas.microsoft.com/office/powerpoint/2010/main" val="3398655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44831"/>
            <a:ext cx="5724939" cy="4425144"/>
          </a:xfrm>
        </p:spPr>
        <p:txBody>
          <a:bodyPr/>
          <a:lstStyle/>
          <a:p>
            <a:pPr defTabSz="948507">
              <a:defRPr/>
            </a:pPr>
            <a:r>
              <a:rPr lang="en-US" sz="1700" dirty="0"/>
              <a:t>Be committed to a conversation, not a debate</a:t>
            </a:r>
          </a:p>
          <a:p>
            <a:pPr defTabSz="948507">
              <a:defRPr/>
            </a:pPr>
            <a:endParaRPr lang="en-US" sz="1700" dirty="0"/>
          </a:p>
          <a:p>
            <a:r>
              <a:rPr lang="en-US" sz="1700" dirty="0"/>
              <a:t>That means understanding consumer concerns and embracing skepticism.</a:t>
            </a:r>
          </a:p>
          <a:p>
            <a:endParaRPr lang="en-US" sz="1700" dirty="0"/>
          </a:p>
          <a:p>
            <a:r>
              <a:rPr lang="en-US" sz="1700" dirty="0"/>
              <a:t>Focus on your principles, and you will likely help consumers understand that the food system may be better aligned with their values than they previously thought</a:t>
            </a:r>
          </a:p>
          <a:p>
            <a:endParaRPr lang="en-US" sz="1700" dirty="0"/>
          </a:p>
          <a:p>
            <a:r>
              <a:rPr lang="en-US" sz="1700" dirty="0"/>
              <a:t>DON’T enter a conversation with the intent to educate and change opinions</a:t>
            </a:r>
          </a:p>
          <a:p>
            <a:endParaRPr lang="en-US" sz="1700" dirty="0"/>
          </a:p>
          <a:p>
            <a:r>
              <a:rPr lang="en-US" sz="1700" dirty="0"/>
              <a:t>Avoid spending much energy attempting to persuade the activists. It’s okay to agree to disagree and best to do so with a smile. Leaving a conversation is always better than becoming defensive or hostile.</a:t>
            </a:r>
          </a:p>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74471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700" dirty="0"/>
              <a:t>So you have an opportunity, and you want to the conversation. </a:t>
            </a:r>
          </a:p>
          <a:p>
            <a:pPr defTabSz="948507">
              <a:defRPr/>
            </a:pPr>
            <a:r>
              <a:rPr lang="en-US" sz="1700" dirty="0"/>
              <a:t>Where do you start? Listen!</a:t>
            </a:r>
          </a:p>
          <a:p>
            <a:pPr defTabSz="948507">
              <a:defRPr/>
            </a:pPr>
            <a:r>
              <a:rPr lang="en-US" sz="1700" dirty="0"/>
              <a:t>Listen with the intent to understand, not with the intent to respond. There is a big difference.</a:t>
            </a:r>
          </a:p>
          <a:p>
            <a:pPr defTabSz="948507">
              <a:defRPr/>
            </a:pPr>
            <a:r>
              <a:rPr lang="en-US" sz="1700" dirty="0"/>
              <a:t>Help them see you’re interested</a:t>
            </a:r>
          </a:p>
          <a:p>
            <a:pPr defTabSz="948507">
              <a:defRPr/>
            </a:pPr>
            <a:r>
              <a:rPr lang="en-US" sz="1700" dirty="0"/>
              <a:t>Show you care.</a:t>
            </a:r>
          </a:p>
          <a:p>
            <a:pPr defTabSz="948507">
              <a:defRPr/>
            </a:pPr>
            <a:r>
              <a:rPr lang="en-US" sz="1700" dirty="0"/>
              <a:t>This bridges the gap and builds trust.</a:t>
            </a:r>
          </a:p>
          <a:p>
            <a:pPr defTabSz="948507">
              <a:defRPr/>
            </a:pPr>
            <a:r>
              <a:rPr lang="en-US" sz="1700" dirty="0"/>
              <a:t>Ask questions to invite dialogue, for example, </a:t>
            </a:r>
          </a:p>
          <a:p>
            <a:pPr lvl="2"/>
            <a:r>
              <a:rPr lang="en-US" sz="1700" dirty="0"/>
              <a:t>“Why do you believe GM foods are dangerous?”</a:t>
            </a:r>
          </a:p>
          <a:p>
            <a:pPr lvl="2"/>
            <a:r>
              <a:rPr lang="en-US" sz="1700" dirty="0"/>
              <a:t>“What does organic mean to you?”</a:t>
            </a:r>
          </a:p>
          <a:p>
            <a:pPr lvl="2"/>
            <a:r>
              <a:rPr lang="en-US" sz="1700" dirty="0"/>
              <a:t>“That’s interesting, where did you learn about that?”</a:t>
            </a:r>
          </a:p>
          <a:p>
            <a:pPr defTabSz="948507">
              <a:defRPr/>
            </a:pPr>
            <a:endParaRPr lang="en-US" sz="1700" dirty="0"/>
          </a:p>
          <a:p>
            <a:pPr defTabSz="948507">
              <a:defRPr/>
            </a:pPr>
            <a:endParaRPr lang="en-US" sz="1700" dirty="0"/>
          </a:p>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11279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5617" y="4544830"/>
            <a:ext cx="5724939" cy="4710098"/>
          </a:xfrm>
        </p:spPr>
        <p:txBody>
          <a:bodyPr/>
          <a:lstStyle/>
          <a:p>
            <a:pPr marL="296408" indent="-296408">
              <a:buFont typeface="Arial" panose="020B0604020202020204" pitchFamily="34" charset="0"/>
              <a:buChar char="•"/>
            </a:pPr>
            <a:r>
              <a:rPr lang="en-US" sz="1700" dirty="0"/>
              <a:t>When you focus on the science, you may get impatient. You may say the answer is clear and simple. </a:t>
            </a:r>
          </a:p>
          <a:p>
            <a:endParaRPr lang="en-US" sz="800" dirty="0"/>
          </a:p>
          <a:p>
            <a:pPr marL="296408" indent="-296408">
              <a:buFont typeface="Arial" panose="020B0604020202020204" pitchFamily="34" charset="0"/>
              <a:buChar char="•"/>
            </a:pPr>
            <a:r>
              <a:rPr lang="en-US" sz="1700" dirty="0"/>
              <a:t>Consumers are not asking if WE CAN, they are asking if WE SHOULD</a:t>
            </a:r>
          </a:p>
          <a:p>
            <a:endParaRPr lang="en-US" sz="800" dirty="0"/>
          </a:p>
          <a:p>
            <a:pPr marL="296408" indent="-296408">
              <a:buFont typeface="Arial" panose="020B0604020202020204" pitchFamily="34" charset="0"/>
              <a:buChar char="•"/>
            </a:pPr>
            <a:r>
              <a:rPr lang="en-US" sz="1700" dirty="0"/>
              <a:t>They want to feel good about what we do and believe you do it for the right reason</a:t>
            </a:r>
          </a:p>
          <a:p>
            <a:endParaRPr lang="en-US" sz="800" dirty="0"/>
          </a:p>
          <a:p>
            <a:pPr marL="296408" indent="-296408">
              <a:buFont typeface="Arial" panose="020B0604020202020204" pitchFamily="34" charset="0"/>
              <a:buChar char="•"/>
            </a:pPr>
            <a:r>
              <a:rPr lang="en-US" sz="1700" dirty="0"/>
              <a:t>Amber Pankonin is a Nebraska dietician turned ag-communications consultant. She says the worst thing you can do is lead with science when talking to consumers and dieticians. She recommends leading with malnutrition, food insecurity, and food waste. These issues resonate, and we can find common ground in agreeing these are challenges we SHOULD use every tool available to overcome. </a:t>
            </a:r>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56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48432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Continuous improvement</a:t>
            </a:r>
            <a:r>
              <a:rPr lang="en-US" sz="1600" baseline="0" dirty="0"/>
              <a:t> – smart farms</a:t>
            </a:r>
          </a:p>
          <a:p>
            <a:endParaRPr lang="en-US" sz="1600"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292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555625"/>
            <a:ext cx="4251325" cy="3187700"/>
          </a:xfrm>
        </p:spPr>
      </p:sp>
      <p:sp>
        <p:nvSpPr>
          <p:cNvPr id="3" name="Notes Placeholder 2"/>
          <p:cNvSpPr>
            <a:spLocks noGrp="1"/>
          </p:cNvSpPr>
          <p:nvPr>
            <p:ph type="body" idx="1"/>
          </p:nvPr>
        </p:nvSpPr>
        <p:spPr>
          <a:xfrm>
            <a:off x="715617" y="3941150"/>
            <a:ext cx="5724939" cy="5028825"/>
          </a:xfrm>
        </p:spPr>
        <p:txBody>
          <a:bodyPr/>
          <a:lstStyle/>
          <a:p>
            <a:r>
              <a:rPr lang="en-US" dirty="0"/>
              <a:t> </a:t>
            </a:r>
            <a:r>
              <a:rPr lang="en-US" sz="1700" dirty="0"/>
              <a:t>Be extremely candid about who we are, what we do, and what we want. Consumers want authentic transparency</a:t>
            </a:r>
          </a:p>
          <a:p>
            <a:r>
              <a:rPr lang="en-US" sz="1700" dirty="0"/>
              <a:t>They want all details so they can decide for themselves</a:t>
            </a:r>
          </a:p>
          <a:p>
            <a:r>
              <a:rPr lang="en-US" sz="1700" dirty="0"/>
              <a:t>Authentic transparency reduces fear of the unknown and creates a platform for building trust</a:t>
            </a:r>
          </a:p>
          <a:p>
            <a:endParaRPr lang="en-US" sz="800" dirty="0"/>
          </a:p>
          <a:p>
            <a:r>
              <a:rPr lang="en-US" sz="1700" dirty="0"/>
              <a:t>Make the audience feel like they understand the science; think Carl Sagan, Richard Feynman &amp; Neil deGrasse Tyson.</a:t>
            </a:r>
          </a:p>
          <a:p>
            <a:r>
              <a:rPr lang="en-US" sz="800" dirty="0"/>
              <a:t> </a:t>
            </a:r>
          </a:p>
          <a:p>
            <a:r>
              <a:rPr lang="en-US" sz="1700" dirty="0"/>
              <a:t>Be vulnerable: tell why you chose to commit your life work to this industry, far more than working for a salary.</a:t>
            </a:r>
          </a:p>
          <a:p>
            <a:r>
              <a:rPr lang="en-US" sz="800" dirty="0"/>
              <a:t> </a:t>
            </a:r>
          </a:p>
          <a:p>
            <a:r>
              <a:rPr lang="en-US" sz="1700" dirty="0"/>
              <a:t>Be passionate that what we are doing is correct</a:t>
            </a:r>
          </a:p>
          <a:p>
            <a:r>
              <a:rPr lang="en-US" sz="800" dirty="0"/>
              <a:t> </a:t>
            </a:r>
          </a:p>
          <a:p>
            <a:r>
              <a:rPr lang="en-US" sz="1700" dirty="0"/>
              <a:t>Have a sense of humor about cynicism and dark stories</a:t>
            </a:r>
          </a:p>
          <a:p>
            <a:r>
              <a:rPr lang="en-US" sz="800" dirty="0"/>
              <a:t> </a:t>
            </a:r>
          </a:p>
          <a:p>
            <a:r>
              <a:rPr lang="en-US" sz="1700" dirty="0"/>
              <a:t>Encourage story tellers to create sharable ways of explaining complex information.</a:t>
            </a:r>
          </a:p>
          <a:p>
            <a:endParaRPr lang="en-US" sz="800" dirty="0"/>
          </a:p>
          <a:p>
            <a:pPr defTabSz="948507">
              <a:defRPr/>
            </a:pPr>
            <a:r>
              <a:rPr lang="en-US" sz="1700" dirty="0"/>
              <a:t>Understand the “other side” on a deep level, and speak to their point of view precisely.</a:t>
            </a:r>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92287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While you are listening, seek shared values. These are some universal values, Others may be more specific.</a:t>
            </a:r>
          </a:p>
          <a:p>
            <a:endParaRPr lang="en-US" sz="2100" dirty="0"/>
          </a:p>
          <a:p>
            <a:r>
              <a:rPr lang="en-US" sz="2100" dirty="0"/>
              <a:t>Does the person you are talking with have a family like you? </a:t>
            </a:r>
          </a:p>
          <a:p>
            <a:endParaRPr lang="en-US" sz="2100" dirty="0"/>
          </a:p>
          <a:p>
            <a:r>
              <a:rPr lang="en-US" sz="2100" dirty="0"/>
              <a:t>Is she particularly concerned about natural resources? </a:t>
            </a:r>
          </a:p>
          <a:p>
            <a:endParaRPr lang="en-US" sz="2100" dirty="0"/>
          </a:p>
          <a:p>
            <a:r>
              <a:rPr lang="en-US" sz="2100" dirty="0"/>
              <a:t>Is he interested in technology and computers? </a:t>
            </a:r>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59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3199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Farmers and ranchers grow 100% of the food that we eat. We have the responsibility to provide safe products for the food supply.</a:t>
            </a:r>
          </a:p>
          <a:p>
            <a:endParaRPr lang="en-US" sz="1600" dirty="0"/>
          </a:p>
          <a:p>
            <a:r>
              <a:rPr lang="en-US" sz="1600" dirty="0"/>
              <a:t>Many of the foods available on the market have labels related to the growing or raising of the food, including </a:t>
            </a:r>
          </a:p>
          <a:p>
            <a:r>
              <a:rPr lang="en-US" sz="1600" dirty="0"/>
              <a:t>Product origin</a:t>
            </a:r>
          </a:p>
          <a:p>
            <a:r>
              <a:rPr lang="en-US" sz="1600" dirty="0"/>
              <a:t>How the product was raised or produced</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6</a:t>
            </a:fld>
            <a:endParaRPr lang="en-US" dirty="0"/>
          </a:p>
        </p:txBody>
      </p:sp>
    </p:spTree>
    <p:extLst>
      <p:ext uri="{BB962C8B-B14F-4D97-AF65-F5344CB8AC3E}">
        <p14:creationId xmlns:p14="http://schemas.microsoft.com/office/powerpoint/2010/main" val="846912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communicating “what’s in it for me” and “feeding the world”</a:t>
            </a:r>
          </a:p>
          <a:p>
            <a:endParaRPr lang="en-US" dirty="0"/>
          </a:p>
          <a:p>
            <a:r>
              <a:rPr lang="en-US" dirty="0"/>
              <a:t>Put yourselves in their shoes</a:t>
            </a:r>
          </a:p>
          <a:p>
            <a:endParaRPr lang="en-US" dirty="0"/>
          </a:p>
          <a:p>
            <a:r>
              <a:rPr lang="en-US" dirty="0"/>
              <a:t>Be authentic – we’re not doing anything bad and we have nothing to hide – let’s just get on their level!</a:t>
            </a:r>
          </a:p>
        </p:txBody>
      </p:sp>
      <p:sp>
        <p:nvSpPr>
          <p:cNvPr id="4" name="Slide Number Placeholder 3"/>
          <p:cNvSpPr>
            <a:spLocks noGrp="1"/>
          </p:cNvSpPr>
          <p:nvPr>
            <p:ph type="sldNum" sz="quarter" idx="10"/>
          </p:nvPr>
        </p:nvSpPr>
        <p:spPr/>
        <p:txBody>
          <a:bodyPr/>
          <a:lstStyle/>
          <a:p>
            <a:fld id="{8E2D4959-0139-401A-BACC-326A1FC9D236}" type="slidenum">
              <a:rPr lang="en-US" smtClean="0"/>
              <a:t>60</a:t>
            </a:fld>
            <a:endParaRPr lang="en-US" dirty="0"/>
          </a:p>
        </p:txBody>
      </p:sp>
    </p:spTree>
    <p:extLst>
      <p:ext uri="{BB962C8B-B14F-4D97-AF65-F5344CB8AC3E}">
        <p14:creationId xmlns:p14="http://schemas.microsoft.com/office/powerpoint/2010/main" val="2012170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61</a:t>
            </a:fld>
            <a:endParaRPr lang="en-US" dirty="0"/>
          </a:p>
        </p:txBody>
      </p:sp>
    </p:spTree>
    <p:extLst>
      <p:ext uri="{BB962C8B-B14F-4D97-AF65-F5344CB8AC3E}">
        <p14:creationId xmlns:p14="http://schemas.microsoft.com/office/powerpoint/2010/main" val="3415742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964260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When you are talking about science, science can’t be a wall. Must make people feel like they are part of the science. </a:t>
            </a:r>
          </a:p>
          <a:p>
            <a:endParaRPr lang="en-US" sz="1900" dirty="0"/>
          </a:p>
          <a:p>
            <a:r>
              <a:rPr lang="en-US" sz="1900" dirty="0"/>
              <a:t>When you listen to them, you leave feeling like, hey, I know something now. They make people feel like they know what’s going on and are a part of the discussion.</a:t>
            </a:r>
          </a:p>
          <a:p>
            <a:r>
              <a:rPr lang="en-US" sz="1900" dirty="0"/>
              <a:t> </a:t>
            </a:r>
          </a:p>
          <a:p>
            <a:r>
              <a:rPr lang="en-US" sz="1900" dirty="0"/>
              <a:t>The best pseudo-science communicators do this, too. They make people feel like they understand and like they are a part of whatever decision or conclusion is reached. </a:t>
            </a:r>
          </a:p>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100650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2500" dirty="0"/>
              <a:t>Sharing something surprising and interesting helps people open up and consider there may be a lot more things they would be interested to know. </a:t>
            </a:r>
          </a:p>
          <a:p>
            <a:pPr defTabSz="948507">
              <a:defRPr/>
            </a:pPr>
            <a:endParaRPr lang="en-US" sz="2500" dirty="0"/>
          </a:p>
          <a:p>
            <a:pPr defTabSz="948507">
              <a:defRPr/>
            </a:pPr>
            <a:r>
              <a:rPr lang="en-US" sz="2500" dirty="0"/>
              <a:t>This tweet by Vance Crowe…another website, Vox, picked it up. This is not conflict. This is information sharing.</a:t>
            </a:r>
          </a:p>
          <a:p>
            <a:pPr defTabSz="948507">
              <a:defRPr/>
            </a:pPr>
            <a:endParaRPr lang="en-US" dirty="0"/>
          </a:p>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20897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2500" dirty="0"/>
              <a:t>Share interesting things. This will build up trust, and people will come to you to learn things.</a:t>
            </a:r>
          </a:p>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61490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t>No GMO crops you eat contain animal DNA. Get facts, not fish tales at GMOAnswers.com</a:t>
            </a:r>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53838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19126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4613" y="223838"/>
            <a:ext cx="4251325" cy="3187700"/>
          </a:xfrm>
        </p:spPr>
      </p:sp>
      <p:sp>
        <p:nvSpPr>
          <p:cNvPr id="3" name="Notes Placeholder 2"/>
          <p:cNvSpPr>
            <a:spLocks noGrp="1"/>
          </p:cNvSpPr>
          <p:nvPr>
            <p:ph type="body" idx="1"/>
          </p:nvPr>
        </p:nvSpPr>
        <p:spPr>
          <a:xfrm>
            <a:off x="715617" y="3576840"/>
            <a:ext cx="5724939" cy="5393134"/>
          </a:xfrm>
        </p:spPr>
        <p:txBody>
          <a:bodyPr/>
          <a:lstStyle/>
          <a:p>
            <a:r>
              <a:rPr lang="en-US" sz="1700" dirty="0"/>
              <a:t>Wat does the future of GMOs look like?</a:t>
            </a:r>
          </a:p>
          <a:p>
            <a:endParaRPr lang="en-US" sz="1700" dirty="0"/>
          </a:p>
          <a:p>
            <a:r>
              <a:rPr lang="en-US" sz="1700" dirty="0"/>
              <a:t>Genetic engineering has many applications other than food or the GMO crops currently on the market.</a:t>
            </a:r>
          </a:p>
          <a:p>
            <a:endParaRPr lang="en-US" sz="1700" dirty="0"/>
          </a:p>
          <a:p>
            <a:r>
              <a:rPr lang="en-US" sz="1700" dirty="0"/>
              <a:t>Healthcare: a CM tobacco plant has been used to develop a treatment for the Ebola virus, and most human insulin already is genetically engineered.</a:t>
            </a:r>
          </a:p>
          <a:p>
            <a:endParaRPr lang="en-US" sz="1700" dirty="0"/>
          </a:p>
          <a:p>
            <a:r>
              <a:rPr lang="en-US" sz="1700" dirty="0"/>
              <a:t>GM citrus could help fight citrus greening, a plant disease that is devastating the citrus industry in the US.</a:t>
            </a:r>
          </a:p>
          <a:p>
            <a:endParaRPr lang="en-US" sz="1700" dirty="0"/>
          </a:p>
          <a:p>
            <a:r>
              <a:rPr lang="en-US" sz="1700" dirty="0"/>
              <a:t>Biofortification: the Danforth Plant Science Center is development Bio Cassava Plus – more nutritious higher yielding and more marketable cultivars of cassava, the primary source of calories for 250 million Africans.</a:t>
            </a:r>
          </a:p>
          <a:p>
            <a:endParaRPr lang="en-US" sz="1700" dirty="0"/>
          </a:p>
          <a:p>
            <a:r>
              <a:rPr lang="en-US" sz="1700" dirty="0"/>
              <a:t>Restore near-extinct plant species: Scientists at the State University of New York (SUNY) have genetically modified the American Chestnut tree to withstand the blight that has nearly wiped out this iconic hardwood tree in the US. </a:t>
            </a:r>
          </a:p>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061771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365125"/>
            <a:ext cx="4251325" cy="3187700"/>
          </a:xfrm>
        </p:spPr>
      </p:sp>
      <p:sp>
        <p:nvSpPr>
          <p:cNvPr id="3" name="Notes Placeholder 2"/>
          <p:cNvSpPr>
            <a:spLocks noGrp="1"/>
          </p:cNvSpPr>
          <p:nvPr>
            <p:ph type="body" idx="1"/>
          </p:nvPr>
        </p:nvSpPr>
        <p:spPr>
          <a:xfrm>
            <a:off x="715617" y="3742108"/>
            <a:ext cx="5724939" cy="5227867"/>
          </a:xfrm>
        </p:spPr>
        <p:txBody>
          <a:bodyPr/>
          <a:lstStyle/>
          <a:p>
            <a:r>
              <a:rPr lang="en-US" sz="2100" dirty="0"/>
              <a:t>Show humanity – breaks down barriers. </a:t>
            </a:r>
          </a:p>
          <a:p>
            <a:endParaRPr lang="en-US" sz="800" dirty="0"/>
          </a:p>
          <a:p>
            <a:r>
              <a:rPr lang="en-US" sz="2100" dirty="0"/>
              <a:t>In ag, it’s hard to leave the pastoral image of Farmer Brown and his ducks and go to a new image and still feel like it’s safe and wholesome and still feel like real people with families are doing this. </a:t>
            </a:r>
          </a:p>
          <a:p>
            <a:endParaRPr lang="en-US" sz="800" dirty="0"/>
          </a:p>
          <a:p>
            <a:r>
              <a:rPr lang="en-US" sz="2100" dirty="0"/>
              <a:t>Showing he’s a regular dad that wants to spend time with his child is important. </a:t>
            </a:r>
          </a:p>
          <a:p>
            <a:endParaRPr lang="en-US" sz="800" dirty="0"/>
          </a:p>
          <a:p>
            <a:r>
              <a:rPr lang="en-US" sz="2100" dirty="0"/>
              <a:t>Similarly, you can let consumers know there is a family behind that farm, behind the big equipment, behind the big fields. Phrases like, yes our kids play in and around the fields. I wouldn’t grow anything on my farm that I wouldn’t have my family eat. I care about the food I put in my body, and I shop at the grocery store with my neighbors. </a:t>
            </a:r>
          </a:p>
          <a:p>
            <a:endParaRPr lang="en-US" sz="2100" dirty="0"/>
          </a:p>
          <a:p>
            <a:endParaRPr lang="en-US"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69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6313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You have a choice. We live in a country with many products and you have a choice to choose a product that fits your families needs. </a:t>
            </a:r>
          </a:p>
          <a:p>
            <a:pPr marL="181225" indent="-181225">
              <a:buFontTx/>
              <a:buChar char="-"/>
            </a:pPr>
            <a:r>
              <a:rPr lang="en-US" sz="1600" dirty="0"/>
              <a:t>Choice is good, but all food in the United States is a safe option to choose.</a:t>
            </a:r>
          </a:p>
          <a:p>
            <a:pPr marL="181225" indent="-181225">
              <a:buFontTx/>
              <a:buChar char="-"/>
            </a:pPr>
            <a:endParaRPr lang="en-US" sz="1600" dirty="0"/>
          </a:p>
          <a:p>
            <a:pPr marL="181225" indent="-181225">
              <a:buFontTx/>
              <a:buChar char="-"/>
            </a:pPr>
            <a:r>
              <a:rPr lang="en-US" sz="1600" dirty="0"/>
              <a:t>We want you to leave equipped today knowing that whatever food choice you make, you’re making a safe one. </a:t>
            </a:r>
          </a:p>
          <a:p>
            <a:pPr marL="181225" indent="-181225">
              <a:buFontTx/>
              <a:buChar char="-"/>
            </a:pPr>
            <a:endParaRPr lang="en-US" sz="1600" dirty="0"/>
          </a:p>
          <a:p>
            <a:pPr marL="181225" indent="-181225">
              <a:buFontTx/>
              <a:buChar char="-"/>
            </a:pPr>
            <a:r>
              <a:rPr lang="en-US" sz="1600" dirty="0"/>
              <a:t>We will provide you with facts about food labeling in the United States that you can communicate with friends, family, and community members</a:t>
            </a:r>
          </a:p>
        </p:txBody>
      </p:sp>
      <p:sp>
        <p:nvSpPr>
          <p:cNvPr id="4" name="Slide Number Placeholder 3"/>
          <p:cNvSpPr>
            <a:spLocks noGrp="1"/>
          </p:cNvSpPr>
          <p:nvPr>
            <p:ph type="sldNum" sz="quarter" idx="10"/>
          </p:nvPr>
        </p:nvSpPr>
        <p:spPr/>
        <p:txBody>
          <a:bodyPr/>
          <a:lstStyle/>
          <a:p>
            <a:fld id="{8E2D4959-0139-401A-BACC-326A1FC9D236}" type="slidenum">
              <a:rPr lang="en-US" smtClean="0"/>
              <a:t>7</a:t>
            </a:fld>
            <a:endParaRPr lang="en-US" dirty="0"/>
          </a:p>
        </p:txBody>
      </p:sp>
    </p:spTree>
    <p:extLst>
      <p:ext uri="{BB962C8B-B14F-4D97-AF65-F5344CB8AC3E}">
        <p14:creationId xmlns:p14="http://schemas.microsoft.com/office/powerpoint/2010/main" val="17370239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With GMOs, we have healthier plants. Healthier plants resist bugs and need less pesticides. </a:t>
            </a:r>
          </a:p>
          <a:p>
            <a:endParaRPr lang="en-US" sz="2100" dirty="0"/>
          </a:p>
          <a:p>
            <a:r>
              <a:rPr lang="en-US" sz="2100" dirty="0"/>
              <a:t>Spraying and cultivating = greenhouse gasses.</a:t>
            </a:r>
          </a:p>
          <a:p>
            <a:endParaRPr lang="en-US" sz="2100" dirty="0"/>
          </a:p>
          <a:p>
            <a:r>
              <a:rPr lang="en-US" sz="2100" dirty="0"/>
              <a:t>Fewer trips across the field = less fossil fuel use.</a:t>
            </a:r>
          </a:p>
          <a:p>
            <a:endParaRPr lang="en-US" sz="2100" dirty="0"/>
          </a:p>
          <a:p>
            <a:r>
              <a:rPr lang="en-US" sz="2100" dirty="0"/>
              <a:t>GMO technology leads to : Less greenhouse gasses. Less soil loss.</a:t>
            </a:r>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278355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71</a:t>
            </a:fld>
            <a:endParaRPr lang="en-US" dirty="0"/>
          </a:p>
        </p:txBody>
      </p:sp>
    </p:spTree>
    <p:extLst>
      <p:ext uri="{BB962C8B-B14F-4D97-AF65-F5344CB8AC3E}">
        <p14:creationId xmlns:p14="http://schemas.microsoft.com/office/powerpoint/2010/main" val="328493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72</a:t>
            </a:fld>
            <a:endParaRPr lang="en-US" dirty="0"/>
          </a:p>
        </p:txBody>
      </p:sp>
    </p:spTree>
    <p:extLst>
      <p:ext uri="{BB962C8B-B14F-4D97-AF65-F5344CB8AC3E}">
        <p14:creationId xmlns:p14="http://schemas.microsoft.com/office/powerpoint/2010/main" val="8018162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sz="1600" dirty="0"/>
              <a:t>All food in the United States is safe – you don’t need a marketing label to feel like you’re making the right decision. </a:t>
            </a:r>
          </a:p>
          <a:p>
            <a:endParaRPr lang="en-US" sz="1600" dirty="0"/>
          </a:p>
          <a:p>
            <a:endParaRPr lang="en-US" sz="1600" dirty="0"/>
          </a:p>
          <a:p>
            <a:r>
              <a:rPr lang="en-US" sz="1600" dirty="0"/>
              <a:t>If a certain quality is important to you, look for labels with FDA and USDA approval.</a:t>
            </a:r>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73</a:t>
            </a:fld>
            <a:endParaRPr lang="en-US" dirty="0"/>
          </a:p>
        </p:txBody>
      </p:sp>
    </p:spTree>
    <p:extLst>
      <p:ext uri="{BB962C8B-B14F-4D97-AF65-F5344CB8AC3E}">
        <p14:creationId xmlns:p14="http://schemas.microsoft.com/office/powerpoint/2010/main" val="3266493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129883"/>
          </a:xfrm>
        </p:spPr>
        <p:txBody>
          <a:bodyPr/>
          <a:lstStyle/>
          <a:p>
            <a:r>
              <a:rPr lang="en-US" sz="1600" dirty="0"/>
              <a:t>You have a choice. We live in a country with many products and you have a choice to choose a product that fits your families needs. </a:t>
            </a:r>
          </a:p>
          <a:p>
            <a:pPr marL="181225" indent="-181225">
              <a:buFontTx/>
              <a:buChar char="-"/>
            </a:pPr>
            <a:r>
              <a:rPr lang="en-US" sz="1600" dirty="0"/>
              <a:t>Choice is good, but all food in the United States is a safe option to choose.</a:t>
            </a:r>
          </a:p>
          <a:p>
            <a:pPr marL="181225" indent="-181225">
              <a:buFontTx/>
              <a:buChar char="-"/>
            </a:pPr>
            <a:endParaRPr lang="en-US" sz="1600" dirty="0"/>
          </a:p>
          <a:p>
            <a:pPr marL="181225" indent="-181225">
              <a:buFontTx/>
              <a:buChar char="-"/>
            </a:pPr>
            <a:r>
              <a:rPr lang="en-US" sz="1600" dirty="0"/>
              <a:t>We hope you are leaving equipped today knowing that whatever food choice you make, you’re making a safe one and that you can see past marketing by having the facts of how farmers and ranchers care for their crops and livestock. </a:t>
            </a:r>
          </a:p>
          <a:p>
            <a:endParaRPr lang="en-US" sz="1600" dirty="0"/>
          </a:p>
          <a:p>
            <a:r>
              <a:rPr lang="en-US" sz="1600" dirty="0"/>
              <a:t>As farmers and ranchers, we continue to support the USDA and FDA to work together to protect agriculture and the nations food supply.</a:t>
            </a:r>
          </a:p>
          <a:p>
            <a:endParaRPr lang="en-US" sz="1600" dirty="0"/>
          </a:p>
          <a:p>
            <a:r>
              <a:rPr lang="en-US" sz="1600" dirty="0"/>
              <a:t>If you have any food labeling questions -  these two departments can provide more information on their websites. We will stick around to answer any questions you may have.  </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8E2D4959-0139-401A-BACC-326A1FC9D236}" type="slidenum">
              <a:rPr lang="en-US" smtClean="0"/>
              <a:t>74</a:t>
            </a:fld>
            <a:endParaRPr lang="en-US" dirty="0"/>
          </a:p>
        </p:txBody>
      </p:sp>
    </p:spTree>
    <p:extLst>
      <p:ext uri="{BB962C8B-B14F-4D97-AF65-F5344CB8AC3E}">
        <p14:creationId xmlns:p14="http://schemas.microsoft.com/office/powerpoint/2010/main" val="28659803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p>
        </p:txBody>
      </p:sp>
      <p:sp>
        <p:nvSpPr>
          <p:cNvPr id="4" name="Slide Number Placeholder 3"/>
          <p:cNvSpPr>
            <a:spLocks noGrp="1"/>
          </p:cNvSpPr>
          <p:nvPr>
            <p:ph type="sldNum" sz="quarter" idx="10"/>
          </p:nvPr>
        </p:nvSpPr>
        <p:spPr/>
        <p:txBody>
          <a:bodyPr/>
          <a:lstStyle/>
          <a:p>
            <a:pPr defTabSz="474254">
              <a:defRPr/>
            </a:pPr>
            <a:fld id="{8E2D4959-0139-401A-BACC-326A1FC9D236}" type="slidenum">
              <a:rPr lang="en-US">
                <a:solidFill>
                  <a:prstClr val="black"/>
                </a:solidFill>
                <a:latin typeface="Calibri" panose="020F0502020204030204"/>
              </a:rPr>
              <a:pPr defTabSz="474254">
                <a:defRPr/>
              </a:pPr>
              <a:t>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256429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D4959-0139-401A-BACC-326A1FC9D236}" type="slidenum">
              <a:rPr lang="en-US" smtClean="0"/>
              <a:t>76</a:t>
            </a:fld>
            <a:endParaRPr lang="en-US" dirty="0"/>
          </a:p>
        </p:txBody>
      </p:sp>
    </p:spTree>
    <p:extLst>
      <p:ext uri="{BB962C8B-B14F-4D97-AF65-F5344CB8AC3E}">
        <p14:creationId xmlns:p14="http://schemas.microsoft.com/office/powerpoint/2010/main" val="45864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How does food labeling work?</a:t>
            </a:r>
          </a:p>
          <a:p>
            <a:endParaRPr lang="en-US" sz="1600" dirty="0"/>
          </a:p>
          <a:p>
            <a:r>
              <a:rPr lang="en-US" sz="1600" dirty="0"/>
              <a:t>Food labeling begins on farms and ranches. The USDA is responsible for the oversight of the farming community. They create definitions and guidelines for farmers and ranchers to follow. </a:t>
            </a:r>
          </a:p>
          <a:p>
            <a:endParaRPr lang="en-US" sz="1600" dirty="0"/>
          </a:p>
          <a:p>
            <a:r>
              <a:rPr lang="en-US" sz="1600" dirty="0"/>
              <a:t>The FDA is responsible for protecting public health by ensuring the safety of our nation’s food.</a:t>
            </a:r>
          </a:p>
          <a:p>
            <a:endParaRPr lang="en-US" sz="1600" dirty="0"/>
          </a:p>
          <a:p>
            <a:r>
              <a:rPr lang="en-US" sz="1600" dirty="0"/>
              <a:t>These two organizations – USDA and FDA – partner to create guidelines and definitions that protect farms and ranches and our nation’s food supply.</a:t>
            </a:r>
          </a:p>
        </p:txBody>
      </p:sp>
      <p:sp>
        <p:nvSpPr>
          <p:cNvPr id="4" name="Slide Number Placeholder 3"/>
          <p:cNvSpPr>
            <a:spLocks noGrp="1"/>
          </p:cNvSpPr>
          <p:nvPr>
            <p:ph type="sldNum" sz="quarter" idx="10"/>
          </p:nvPr>
        </p:nvSpPr>
        <p:spPr/>
        <p:txBody>
          <a:bodyPr/>
          <a:lstStyle/>
          <a:p>
            <a:fld id="{8E2D4959-0139-401A-BACC-326A1FC9D236}" type="slidenum">
              <a:rPr lang="en-US" smtClean="0"/>
              <a:t>8</a:t>
            </a:fld>
            <a:endParaRPr lang="en-US" dirty="0"/>
          </a:p>
        </p:txBody>
      </p:sp>
    </p:spTree>
    <p:extLst>
      <p:ext uri="{BB962C8B-B14F-4D97-AF65-F5344CB8AC3E}">
        <p14:creationId xmlns:p14="http://schemas.microsoft.com/office/powerpoint/2010/main" val="235509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97012" y="4620578"/>
            <a:ext cx="4321175" cy="3780473"/>
          </a:xfrm>
        </p:spPr>
        <p:txBody>
          <a:bodyPr/>
          <a:lstStyle/>
          <a:p>
            <a:r>
              <a:rPr lang="en-US" sz="1600" dirty="0"/>
              <a:t>US FDA</a:t>
            </a:r>
          </a:p>
          <a:p>
            <a:endParaRPr lang="en-US" sz="1600" dirty="0"/>
          </a:p>
          <a:p>
            <a:r>
              <a:rPr lang="en-US" sz="1600" dirty="0"/>
              <a:t>Led by the Commission of Food and Drugs – that’s a position appointed by the president</a:t>
            </a:r>
          </a:p>
          <a:p>
            <a:r>
              <a:rPr lang="en-US" sz="1600" dirty="0"/>
              <a:t>Two primary pieces of legislation are:</a:t>
            </a:r>
          </a:p>
          <a:p>
            <a:endParaRPr lang="en-US" sz="1600" dirty="0"/>
          </a:p>
          <a:p>
            <a:r>
              <a:rPr lang="en-US" sz="1600" dirty="0"/>
              <a:t>The Federal Food, Drug, and Cosmetic Act and the Fair Packaging and Labeling Act provide laws and regulations for food labeling. </a:t>
            </a:r>
          </a:p>
          <a:p>
            <a:endParaRPr lang="en-US" sz="1600" dirty="0"/>
          </a:p>
          <a:p>
            <a:r>
              <a:rPr lang="en-US" sz="1600" dirty="0"/>
              <a:t>Consumers often have input on food labeling. These acts were created through consumer surveys and people interested in their food. </a:t>
            </a:r>
          </a:p>
          <a:p>
            <a:endParaRPr lang="en-US" sz="1600" dirty="0"/>
          </a:p>
          <a:p>
            <a:r>
              <a:rPr lang="en-US" sz="1600" dirty="0"/>
              <a:t>FDA creates policies and practices to carry out the legislation.</a:t>
            </a:r>
          </a:p>
        </p:txBody>
      </p:sp>
      <p:sp>
        <p:nvSpPr>
          <p:cNvPr id="4" name="Slide Number Placeholder 3"/>
          <p:cNvSpPr>
            <a:spLocks noGrp="1"/>
          </p:cNvSpPr>
          <p:nvPr>
            <p:ph type="sldNum" sz="quarter" idx="10"/>
          </p:nvPr>
        </p:nvSpPr>
        <p:spPr/>
        <p:txBody>
          <a:bodyPr/>
          <a:lstStyle/>
          <a:p>
            <a:fld id="{8E2D4959-0139-401A-BACC-326A1FC9D236}" type="slidenum">
              <a:rPr lang="en-US" smtClean="0"/>
              <a:t>9</a:t>
            </a:fld>
            <a:endParaRPr lang="en-US" dirty="0"/>
          </a:p>
        </p:txBody>
      </p:sp>
    </p:spTree>
    <p:extLst>
      <p:ext uri="{BB962C8B-B14F-4D97-AF65-F5344CB8AC3E}">
        <p14:creationId xmlns:p14="http://schemas.microsoft.com/office/powerpoint/2010/main" val="802661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1161"/>
            <a:ext cx="7772400" cy="1758801"/>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©2018 Nebraska Farm Bureau Foundation</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ACE368-1CD6-4D37-A432-F25C40B4D036}"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0" r="60333"/>
          <a:stretch/>
        </p:blipFill>
        <p:spPr>
          <a:xfrm>
            <a:off x="-1" y="1660411"/>
            <a:ext cx="9144001" cy="2005815"/>
          </a:xfrm>
          <a:prstGeom prst="rect">
            <a:avLst/>
          </a:prstGeom>
        </p:spPr>
      </p:pic>
      <p:pic>
        <p:nvPicPr>
          <p:cNvPr id="15" name="Picture 14"/>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335" y="2739175"/>
            <a:ext cx="1129913" cy="843182"/>
          </a:xfrm>
          <a:prstGeom prst="rect">
            <a:avLst/>
          </a:prstGeom>
        </p:spPr>
      </p:pic>
      <p:pic>
        <p:nvPicPr>
          <p:cNvPr id="16" name="Picture 15"/>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06673" y="1718863"/>
            <a:ext cx="1129913" cy="843182"/>
          </a:xfrm>
          <a:prstGeom prst="rect">
            <a:avLst/>
          </a:prstGeom>
        </p:spPr>
      </p:pic>
    </p:spTree>
    <p:extLst>
      <p:ext uri="{BB962C8B-B14F-4D97-AF65-F5344CB8AC3E}">
        <p14:creationId xmlns:p14="http://schemas.microsoft.com/office/powerpoint/2010/main" val="74176177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6094"/>
          <a:stretch/>
        </p:blipFill>
        <p:spPr>
          <a:xfrm>
            <a:off x="0" y="809009"/>
            <a:ext cx="8494520" cy="76116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523345"/>
            <a:ext cx="7886700"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©2018 Nebraska Farm Bureau Foundation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20638217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094"/>
          <a:stretch/>
        </p:blipFill>
        <p:spPr>
          <a:xfrm>
            <a:off x="0" y="809009"/>
            <a:ext cx="8494520" cy="761166"/>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0316" y="506093"/>
            <a:ext cx="78867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©2018 Nebraska Farm Bureau Foundation</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194247736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094"/>
          <a:stretch/>
        </p:blipFill>
        <p:spPr>
          <a:xfrm>
            <a:off x="0" y="809009"/>
            <a:ext cx="8494520" cy="76116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523345"/>
            <a:ext cx="7886700" cy="1325563"/>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©2018 Nebraska Farm Bureau Foundation</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46586394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©2018 Nebraska Farm Bureau Foundation</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ACE368-1CD6-4D37-A432-F25C40B4D036}" type="slidenum">
              <a:rPr lang="en-US" smtClean="0"/>
              <a:t>‹#›</a:t>
            </a:fld>
            <a:endParaRPr lang="en-US" dirty="0"/>
          </a:p>
        </p:txBody>
      </p:sp>
    </p:spTree>
    <p:extLst>
      <p:ext uri="{BB962C8B-B14F-4D97-AF65-F5344CB8AC3E}">
        <p14:creationId xmlns:p14="http://schemas.microsoft.com/office/powerpoint/2010/main" val="152314066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1161"/>
            <a:ext cx="7772400" cy="1758801"/>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©2018 Nebraska Farm Bureau Foundation</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ACE368-1CD6-4D37-A432-F25C40B4D036}"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0" r="60333"/>
          <a:stretch/>
        </p:blipFill>
        <p:spPr>
          <a:xfrm>
            <a:off x="-1" y="1660411"/>
            <a:ext cx="9144001" cy="2005815"/>
          </a:xfrm>
          <a:prstGeom prst="rect">
            <a:avLst/>
          </a:prstGeom>
        </p:spPr>
      </p:pic>
      <p:pic>
        <p:nvPicPr>
          <p:cNvPr id="12" name="Picture 11">
            <a:extLst>
              <a:ext uri="{FF2B5EF4-FFF2-40B4-BE49-F238E27FC236}">
                <a16:creationId xmlns:a16="http://schemas.microsoft.com/office/drawing/2014/main" id="{9398857B-F5B5-4DCD-BA8A-72205BAC1C7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335" y="2739175"/>
            <a:ext cx="1129913" cy="843182"/>
          </a:xfrm>
          <a:prstGeom prst="rect">
            <a:avLst/>
          </a:prstGeom>
        </p:spPr>
      </p:pic>
      <p:pic>
        <p:nvPicPr>
          <p:cNvPr id="13" name="Picture 12">
            <a:extLst>
              <a:ext uri="{FF2B5EF4-FFF2-40B4-BE49-F238E27FC236}">
                <a16:creationId xmlns:a16="http://schemas.microsoft.com/office/drawing/2014/main" id="{F562E7FE-E009-44AB-9624-2127A2E466F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06673" y="1718863"/>
            <a:ext cx="1129913" cy="843182"/>
          </a:xfrm>
          <a:prstGeom prst="rect">
            <a:avLst/>
          </a:prstGeom>
        </p:spPr>
      </p:pic>
    </p:spTree>
    <p:extLst>
      <p:ext uri="{BB962C8B-B14F-4D97-AF65-F5344CB8AC3E}">
        <p14:creationId xmlns:p14="http://schemas.microsoft.com/office/powerpoint/2010/main" val="2207595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7BBF12-C3FE-473A-938A-041C4F858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991890"/>
            <a:ext cx="8515350" cy="76116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722854"/>
            <a:ext cx="7886700"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828800"/>
            <a:ext cx="7886700" cy="4348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©2018 Nebraska Farm Bureau Foundation</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261548788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41BF6D-B139-465C-BCBE-76088329FC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991890"/>
            <a:ext cx="8515350" cy="76116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©2018 Nebraska Farm Bureau Foundation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
        <p:nvSpPr>
          <p:cNvPr id="11" name="Title 1">
            <a:extLst>
              <a:ext uri="{FF2B5EF4-FFF2-40B4-BE49-F238E27FC236}">
                <a16:creationId xmlns:a16="http://schemas.microsoft.com/office/drawing/2014/main" id="{1548621D-83FA-4FF4-B09D-49FCA7B4C035}"/>
              </a:ext>
            </a:extLst>
          </p:cNvPr>
          <p:cNvSpPr>
            <a:spLocks noGrp="1"/>
          </p:cNvSpPr>
          <p:nvPr>
            <p:ph type="title"/>
          </p:nvPr>
        </p:nvSpPr>
        <p:spPr>
          <a:xfrm>
            <a:off x="628650" y="722854"/>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3591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B072999-E0FA-490F-9432-406D5CBFB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991890"/>
            <a:ext cx="8515350" cy="761166"/>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©2018 Nebraska Farm Bureau Foundation</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
        <p:nvSpPr>
          <p:cNvPr id="16" name="Title 1">
            <a:extLst>
              <a:ext uri="{FF2B5EF4-FFF2-40B4-BE49-F238E27FC236}">
                <a16:creationId xmlns:a16="http://schemas.microsoft.com/office/drawing/2014/main" id="{829A0196-8EEB-4076-9D21-F68A70DF9899}"/>
              </a:ext>
            </a:extLst>
          </p:cNvPr>
          <p:cNvSpPr>
            <a:spLocks noGrp="1"/>
          </p:cNvSpPr>
          <p:nvPr>
            <p:ph type="title"/>
          </p:nvPr>
        </p:nvSpPr>
        <p:spPr>
          <a:xfrm>
            <a:off x="628650" y="722854"/>
            <a:ext cx="78867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863662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82E701-9B53-4DE9-BB78-73DD8595A5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975264"/>
            <a:ext cx="8515350" cy="76116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681291"/>
            <a:ext cx="7886700" cy="1325563"/>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©2018 Nebraska Farm Bureau Foundation</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196235504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©2018 Nebraska Farm Bureau Foundation</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ACE368-1CD6-4D37-A432-F25C40B4D036}" type="slidenum">
              <a:rPr lang="en-US" smtClean="0"/>
              <a:t>‹#›</a:t>
            </a:fld>
            <a:endParaRPr lang="en-US" dirty="0"/>
          </a:p>
        </p:txBody>
      </p:sp>
    </p:spTree>
    <p:extLst>
      <p:ext uri="{BB962C8B-B14F-4D97-AF65-F5344CB8AC3E}">
        <p14:creationId xmlns:p14="http://schemas.microsoft.com/office/powerpoint/2010/main" val="35748812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809009"/>
            <a:ext cx="8515350" cy="76116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523345"/>
            <a:ext cx="7886700"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©2018 Nebraska Farm Bureau Foundation</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425231984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809009"/>
            <a:ext cx="8515350" cy="761166"/>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523345"/>
            <a:ext cx="7886700"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©2018 Nebraska Farm Bureau Foundation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50037973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809009"/>
            <a:ext cx="8515350" cy="761166"/>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0316" y="506093"/>
            <a:ext cx="7886700" cy="1325563"/>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©2018 Nebraska Farm Bureau Foundation</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28041796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5863"/>
          <a:stretch/>
        </p:blipFill>
        <p:spPr>
          <a:xfrm>
            <a:off x="0" y="809009"/>
            <a:ext cx="8515350" cy="76116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523345"/>
            <a:ext cx="7886700" cy="1325563"/>
          </a:xfrm>
        </p:spPr>
        <p:txBody>
          <a:bodyPr/>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©2018 Nebraska Farm Bureau Foundation</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380823755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©2018 Nebraska Farm Bureau Foundation</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ACE368-1CD6-4D37-A432-F25C40B4D036}" type="slidenum">
              <a:rPr lang="en-US" smtClean="0"/>
              <a:t>‹#›</a:t>
            </a:fld>
            <a:endParaRPr lang="en-US" dirty="0"/>
          </a:p>
        </p:txBody>
      </p:sp>
    </p:spTree>
    <p:extLst>
      <p:ext uri="{BB962C8B-B14F-4D97-AF65-F5344CB8AC3E}">
        <p14:creationId xmlns:p14="http://schemas.microsoft.com/office/powerpoint/2010/main" val="370583424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6598"/>
          <a:stretch/>
        </p:blipFill>
        <p:spPr>
          <a:xfrm>
            <a:off x="0" y="802079"/>
            <a:ext cx="8540690" cy="768096"/>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©2018 Nebraska Farm Bureau Foundation</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
        <p:nvSpPr>
          <p:cNvPr id="15" name="Title 1"/>
          <p:cNvSpPr txBox="1">
            <a:spLocks/>
          </p:cNvSpPr>
          <p:nvPr userDrawn="1"/>
        </p:nvSpPr>
        <p:spPr>
          <a:xfrm>
            <a:off x="628650" y="52334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Cambria" panose="02040503050406030204" pitchFamily="18"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304252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1161"/>
            <a:ext cx="7772400" cy="1758801"/>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©2018 Nebraska Farm Bureau Foundation</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ACE368-1CD6-4D37-A432-F25C40B4D036}"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0" r="60333"/>
          <a:stretch/>
        </p:blipFill>
        <p:spPr>
          <a:xfrm>
            <a:off x="-1" y="1660411"/>
            <a:ext cx="9144001" cy="2005815"/>
          </a:xfrm>
          <a:prstGeom prst="rect">
            <a:avLst/>
          </a:prstGeom>
        </p:spPr>
      </p:pic>
      <p:pic>
        <p:nvPicPr>
          <p:cNvPr id="8" name="Picture 7"/>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4541" y="2739175"/>
            <a:ext cx="1148324" cy="856921"/>
          </a:xfrm>
          <a:prstGeom prst="rect">
            <a:avLst/>
          </a:prstGeom>
        </p:spPr>
      </p:pic>
      <p:pic>
        <p:nvPicPr>
          <p:cNvPr id="11" name="Picture 10"/>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07030" y="1707645"/>
            <a:ext cx="1148324" cy="856921"/>
          </a:xfrm>
          <a:prstGeom prst="rect">
            <a:avLst/>
          </a:prstGeom>
        </p:spPr>
      </p:pic>
    </p:spTree>
    <p:extLst>
      <p:ext uri="{BB962C8B-B14F-4D97-AF65-F5344CB8AC3E}">
        <p14:creationId xmlns:p14="http://schemas.microsoft.com/office/powerpoint/2010/main" val="8726813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6094"/>
          <a:stretch/>
        </p:blipFill>
        <p:spPr>
          <a:xfrm>
            <a:off x="0" y="809009"/>
            <a:ext cx="8494520" cy="761166"/>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24932" y="5686404"/>
            <a:ext cx="1719068" cy="1057888"/>
          </a:xfrm>
          <a:prstGeom prst="rect">
            <a:avLst/>
          </a:prstGeom>
        </p:spPr>
      </p:pic>
      <p:sp>
        <p:nvSpPr>
          <p:cNvPr id="2" name="Title 1"/>
          <p:cNvSpPr>
            <a:spLocks noGrp="1"/>
          </p:cNvSpPr>
          <p:nvPr>
            <p:ph type="title"/>
          </p:nvPr>
        </p:nvSpPr>
        <p:spPr>
          <a:xfrm>
            <a:off x="628650" y="523345"/>
            <a:ext cx="7886700" cy="13255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©2018 Nebraska Farm Bureau Foundation</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B6ACE368-1CD6-4D37-A432-F25C40B4D036}" type="slidenum">
              <a:rPr lang="en-US" smtClean="0"/>
              <a:pPr/>
              <a:t>‹#›</a:t>
            </a:fld>
            <a:endParaRPr lang="en-US" dirty="0"/>
          </a:p>
        </p:txBody>
      </p:sp>
    </p:spTree>
    <p:extLst>
      <p:ext uri="{BB962C8B-B14F-4D97-AF65-F5344CB8AC3E}">
        <p14:creationId xmlns:p14="http://schemas.microsoft.com/office/powerpoint/2010/main" val="1819889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3158346" cy="365125"/>
          </a:xfrm>
          <a:prstGeom prst="rect">
            <a:avLst/>
          </a:prstGeom>
        </p:spPr>
        <p:txBody>
          <a:bodyPr vert="horz" lIns="91440" tIns="45720" rIns="91440" bIns="45720" rtlCol="0" anchor="ctr"/>
          <a:lstStyle>
            <a:lvl1pPr algn="l">
              <a:defRPr sz="1100">
                <a:solidFill>
                  <a:schemeClr val="tx1">
                    <a:tint val="75000"/>
                  </a:schemeClr>
                </a:solidFill>
                <a:latin typeface="Cambria" panose="02040503050406030204" pitchFamily="18" charset="0"/>
                <a:cs typeface="Arial" panose="020B0604020202020204" pitchFamily="34" charset="0"/>
              </a:defRPr>
            </a:lvl1pPr>
          </a:lstStyle>
          <a:p>
            <a:r>
              <a:rPr lang="en-US" dirty="0"/>
              <a:t>©2018 Nebraska Farm Bureau Foundation</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00">
                <a:solidFill>
                  <a:schemeClr val="tx1">
                    <a:tint val="75000"/>
                  </a:schemeClr>
                </a:solidFill>
                <a:latin typeface="Cambria" panose="02040503050406030204" pitchFamily="18" charset="0"/>
                <a:cs typeface="Arial" panose="020B0604020202020204" pitchFamily="34" charset="0"/>
              </a:defRPr>
            </a:lvl1pPr>
          </a:lstStyle>
          <a:p>
            <a:fld id="{B6ACE368-1CD6-4D37-A432-F25C40B4D036}" type="slidenum">
              <a:rPr lang="en-US" smtClean="0"/>
              <a:pPr/>
              <a:t>‹#›</a:t>
            </a:fld>
            <a:endParaRPr lang="en-US" dirty="0"/>
          </a:p>
        </p:txBody>
      </p: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57336" y="135121"/>
            <a:ext cx="2847196" cy="740271"/>
          </a:xfrm>
          <a:prstGeom prst="rect">
            <a:avLst/>
          </a:prstGeom>
        </p:spPr>
      </p:pic>
    </p:spTree>
    <p:extLst>
      <p:ext uri="{BB962C8B-B14F-4D97-AF65-F5344CB8AC3E}">
        <p14:creationId xmlns:p14="http://schemas.microsoft.com/office/powerpoint/2010/main" val="19452363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65" r:id="rId7"/>
  </p:sldLayoutIdLst>
  <p:transition spd="slow">
    <p:push dir="u"/>
  </p:transition>
  <p:hf hdr="0" ft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3158346" cy="365125"/>
          </a:xfrm>
          <a:prstGeom prst="rect">
            <a:avLst/>
          </a:prstGeom>
        </p:spPr>
        <p:txBody>
          <a:bodyPr vert="horz" lIns="91440" tIns="45720" rIns="91440" bIns="45720" rtlCol="0" anchor="ctr"/>
          <a:lstStyle>
            <a:lvl1pPr algn="l">
              <a:defRPr sz="1100">
                <a:solidFill>
                  <a:schemeClr val="tx1">
                    <a:tint val="75000"/>
                  </a:schemeClr>
                </a:solidFill>
                <a:latin typeface="Cambria" panose="02040503050406030204" pitchFamily="18" charset="0"/>
                <a:cs typeface="Arial" panose="020B0604020202020204" pitchFamily="34" charset="0"/>
              </a:defRPr>
            </a:lvl1pPr>
          </a:lstStyle>
          <a:p>
            <a:r>
              <a:rPr lang="en-US" dirty="0"/>
              <a:t>©2018 Nebraska Farm Bureau Foundation</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00">
                <a:solidFill>
                  <a:schemeClr val="tx1">
                    <a:tint val="75000"/>
                  </a:schemeClr>
                </a:solidFill>
                <a:latin typeface="Cambria" panose="02040503050406030204" pitchFamily="18" charset="0"/>
                <a:cs typeface="Arial" panose="020B0604020202020204" pitchFamily="34" charset="0"/>
              </a:defRPr>
            </a:lvl1pPr>
          </a:lstStyle>
          <a:p>
            <a:fld id="{B6ACE368-1CD6-4D37-A432-F25C40B4D036}" type="slidenum">
              <a:rPr lang="en-US" smtClean="0"/>
              <a:pPr/>
              <a:t>‹#›</a:t>
            </a:fld>
            <a:endParaRPr lang="en-US" dirty="0"/>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857336" y="135121"/>
            <a:ext cx="2847196" cy="740271"/>
          </a:xfrm>
          <a:prstGeom prst="rect">
            <a:avLst/>
          </a:prstGeom>
        </p:spPr>
      </p:pic>
    </p:spTree>
    <p:extLst>
      <p:ext uri="{BB962C8B-B14F-4D97-AF65-F5344CB8AC3E}">
        <p14:creationId xmlns:p14="http://schemas.microsoft.com/office/powerpoint/2010/main" val="173162964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transition spd="slow">
    <p:push dir="u"/>
  </p:transition>
  <p:hf hdr="0" ft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56458"/>
            <a:ext cx="7886700" cy="93423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3158346" cy="365125"/>
          </a:xfrm>
          <a:prstGeom prst="rect">
            <a:avLst/>
          </a:prstGeom>
        </p:spPr>
        <p:txBody>
          <a:bodyPr vert="horz" lIns="91440" tIns="45720" rIns="91440" bIns="45720" rtlCol="0" anchor="ctr"/>
          <a:lstStyle>
            <a:lvl1pPr algn="l">
              <a:defRPr sz="1100">
                <a:solidFill>
                  <a:schemeClr val="tx1">
                    <a:tint val="75000"/>
                  </a:schemeClr>
                </a:solidFill>
                <a:latin typeface="Cambria" panose="02040503050406030204" pitchFamily="18" charset="0"/>
                <a:cs typeface="Arial" panose="020B0604020202020204" pitchFamily="34" charset="0"/>
              </a:defRPr>
            </a:lvl1pPr>
          </a:lstStyle>
          <a:p>
            <a:r>
              <a:rPr lang="en-US" dirty="0"/>
              <a:t>©2018 Nebraska Farm Bureau Foundation</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00">
                <a:solidFill>
                  <a:schemeClr val="tx1">
                    <a:tint val="75000"/>
                  </a:schemeClr>
                </a:solidFill>
                <a:latin typeface="Cambria" panose="02040503050406030204" pitchFamily="18" charset="0"/>
                <a:cs typeface="Arial" panose="020B0604020202020204" pitchFamily="34" charset="0"/>
              </a:defRPr>
            </a:lvl1pPr>
          </a:lstStyle>
          <a:p>
            <a:fld id="{B6ACE368-1CD6-4D37-A432-F25C40B4D036}" type="slidenum">
              <a:rPr lang="en-US" smtClean="0"/>
              <a:pPr/>
              <a:t>‹#›</a:t>
            </a:fld>
            <a:endParaRPr lang="en-US" dirty="0"/>
          </a:p>
        </p:txBody>
      </p:sp>
      <p:pic>
        <p:nvPicPr>
          <p:cNvPr id="8" name="Picture 7">
            <a:extLst>
              <a:ext uri="{FF2B5EF4-FFF2-40B4-BE49-F238E27FC236}">
                <a16:creationId xmlns:a16="http://schemas.microsoft.com/office/drawing/2014/main" id="{86996EA0-3A91-4944-81FB-5070975377F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32320" y="125307"/>
            <a:ext cx="1753985" cy="849621"/>
          </a:xfrm>
          <a:prstGeom prst="rect">
            <a:avLst/>
          </a:prstGeom>
        </p:spPr>
      </p:pic>
    </p:spTree>
    <p:extLst>
      <p:ext uri="{BB962C8B-B14F-4D97-AF65-F5344CB8AC3E}">
        <p14:creationId xmlns:p14="http://schemas.microsoft.com/office/powerpoint/2010/main" val="104947901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ransition spd="slow">
    <p:push dir="u"/>
  </p:transition>
  <p:hf hdr="0" ft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jpe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jpeg"/><Relationship Id="rId7"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5.jp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5.jp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8.jpeg"/><Relationship Id="rId7" Type="http://schemas.openxmlformats.org/officeDocument/2006/relationships/diagramColors" Target="../diagrams/colors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8.jpeg"/><Relationship Id="rId7" Type="http://schemas.openxmlformats.org/officeDocument/2006/relationships/diagramColors" Target="../diagrams/colors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1.jpg"/><Relationship Id="rId7" Type="http://schemas.openxmlformats.org/officeDocument/2006/relationships/diagramColors" Target="../diagrams/colors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1.jpg"/><Relationship Id="rId7" Type="http://schemas.openxmlformats.org/officeDocument/2006/relationships/diagramColors" Target="../diagrams/colors1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3.jpeg"/><Relationship Id="rId7" Type="http://schemas.openxmlformats.org/officeDocument/2006/relationships/diagramColors" Target="../diagrams/colors1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3.jpeg"/><Relationship Id="rId7" Type="http://schemas.openxmlformats.org/officeDocument/2006/relationships/diagramColors" Target="../diagrams/colors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dSEi-Ql1tGg"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6.jpg"/><Relationship Id="rId7" Type="http://schemas.openxmlformats.org/officeDocument/2006/relationships/diagramColors" Target="../diagrams/colors1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3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8.jpeg"/><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6.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48.jpeg"/><Relationship Id="rId7" Type="http://schemas.openxmlformats.org/officeDocument/2006/relationships/diagramColors" Target="../diagrams/colors1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4.JPG"/><Relationship Id="rId7" Type="http://schemas.openxmlformats.org/officeDocument/2006/relationships/diagramColors" Target="../diagrams/colors20.xml"/><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diagramQuickStyle" Target="../diagrams/quickStyle20.xml"/><Relationship Id="rId5" Type="http://schemas.openxmlformats.org/officeDocument/2006/relationships/diagramLayout" Target="../diagrams/layout20.xml"/><Relationship Id="rId10" Type="http://schemas.openxmlformats.org/officeDocument/2006/relationships/image" Target="../media/image26.png"/><Relationship Id="rId4" Type="http://schemas.openxmlformats.org/officeDocument/2006/relationships/diagramData" Target="../diagrams/data20.xml"/><Relationship Id="rId9"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hyperlink" Target="http://www.kahoot.it/"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78.jp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Food Labeling</a:t>
            </a:r>
            <a:br>
              <a:rPr lang="en-US" dirty="0"/>
            </a:br>
            <a:r>
              <a:rPr lang="en-US" dirty="0"/>
              <a:t>Fact or Fiction?</a:t>
            </a:r>
          </a:p>
        </p:txBody>
      </p:sp>
      <p:sp>
        <p:nvSpPr>
          <p:cNvPr id="3" name="Subtitle 2"/>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r>
              <a:rPr lang="en-US" dirty="0"/>
              <a:t>©2018 Nebraska Farm Bureau Foundation</a:t>
            </a:r>
          </a:p>
        </p:txBody>
      </p:sp>
      <p:sp>
        <p:nvSpPr>
          <p:cNvPr id="5" name="Slide Number Placeholder 4"/>
          <p:cNvSpPr>
            <a:spLocks noGrp="1"/>
          </p:cNvSpPr>
          <p:nvPr>
            <p:ph type="sldNum" sz="quarter" idx="12"/>
          </p:nvPr>
        </p:nvSpPr>
        <p:spPr/>
        <p:txBody>
          <a:bodyPr/>
          <a:lstStyle/>
          <a:p>
            <a:fld id="{B6ACE368-1CD6-4D37-A432-F25C40B4D036}" type="slidenum">
              <a:rPr lang="en-US" smtClean="0"/>
              <a:t>1</a:t>
            </a:fld>
            <a:endParaRPr lang="en-US" dirty="0"/>
          </a:p>
        </p:txBody>
      </p:sp>
    </p:spTree>
    <p:extLst>
      <p:ext uri="{BB962C8B-B14F-4D97-AF65-F5344CB8AC3E}">
        <p14:creationId xmlns:p14="http://schemas.microsoft.com/office/powerpoint/2010/main" val="9248213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8405-F7F6-48C0-8B30-FA691A9F2909}"/>
              </a:ext>
            </a:extLst>
          </p:cNvPr>
          <p:cNvSpPr>
            <a:spLocks noGrp="1"/>
          </p:cNvSpPr>
          <p:nvPr>
            <p:ph type="title"/>
          </p:nvPr>
        </p:nvSpPr>
        <p:spPr/>
        <p:txBody>
          <a:bodyPr/>
          <a:lstStyle/>
          <a:p>
            <a:r>
              <a:rPr lang="en-US" dirty="0"/>
              <a:t>Organic</a:t>
            </a:r>
          </a:p>
        </p:txBody>
      </p:sp>
      <p:sp>
        <p:nvSpPr>
          <p:cNvPr id="4" name="Date Placeholder 3">
            <a:extLst>
              <a:ext uri="{FF2B5EF4-FFF2-40B4-BE49-F238E27FC236}">
                <a16:creationId xmlns:a16="http://schemas.microsoft.com/office/drawing/2014/main" id="{41281AC8-DAA5-409E-AF3A-36FA2E30386B}"/>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6623CCC6-7EAD-4CDF-83E5-13D4301E70C4}"/>
              </a:ext>
            </a:extLst>
          </p:cNvPr>
          <p:cNvSpPr>
            <a:spLocks noGrp="1"/>
          </p:cNvSpPr>
          <p:nvPr>
            <p:ph type="sldNum" sz="quarter" idx="12"/>
          </p:nvPr>
        </p:nvSpPr>
        <p:spPr/>
        <p:txBody>
          <a:bodyPr/>
          <a:lstStyle/>
          <a:p>
            <a:fld id="{B6ACE368-1CD6-4D37-A432-F25C40B4D036}" type="slidenum">
              <a:rPr lang="en-US" smtClean="0"/>
              <a:pPr/>
              <a:t>10</a:t>
            </a:fld>
            <a:endParaRPr lang="en-US" dirty="0"/>
          </a:p>
        </p:txBody>
      </p:sp>
      <p:pic>
        <p:nvPicPr>
          <p:cNvPr id="1026" name="Picture 2" descr="Image result for organic">
            <a:extLst>
              <a:ext uri="{FF2B5EF4-FFF2-40B4-BE49-F238E27FC236}">
                <a16:creationId xmlns:a16="http://schemas.microsoft.com/office/drawing/2014/main" id="{21AF91BB-FACE-4C8A-ABAF-2A7270FCF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878" y="2441300"/>
            <a:ext cx="2401739" cy="24017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EEE7FF45-3C79-49B3-BD90-203DB2FA2BE1}"/>
              </a:ext>
            </a:extLst>
          </p:cNvPr>
          <p:cNvGraphicFramePr/>
          <p:nvPr>
            <p:extLst>
              <p:ext uri="{D42A27DB-BD31-4B8C-83A1-F6EECF244321}">
                <p14:modId xmlns:p14="http://schemas.microsoft.com/office/powerpoint/2010/main" val="2870782217"/>
              </p:ext>
            </p:extLst>
          </p:nvPr>
        </p:nvGraphicFramePr>
        <p:xfrm>
          <a:off x="859259" y="1762812"/>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2525994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8405-F7F6-48C0-8B30-FA691A9F2909}"/>
              </a:ext>
            </a:extLst>
          </p:cNvPr>
          <p:cNvSpPr>
            <a:spLocks noGrp="1"/>
          </p:cNvSpPr>
          <p:nvPr>
            <p:ph type="title"/>
          </p:nvPr>
        </p:nvSpPr>
        <p:spPr/>
        <p:txBody>
          <a:bodyPr/>
          <a:lstStyle/>
          <a:p>
            <a:r>
              <a:rPr lang="en-US" dirty="0"/>
              <a:t>Organic</a:t>
            </a:r>
          </a:p>
        </p:txBody>
      </p:sp>
      <p:sp>
        <p:nvSpPr>
          <p:cNvPr id="4" name="Date Placeholder 3">
            <a:extLst>
              <a:ext uri="{FF2B5EF4-FFF2-40B4-BE49-F238E27FC236}">
                <a16:creationId xmlns:a16="http://schemas.microsoft.com/office/drawing/2014/main" id="{41281AC8-DAA5-409E-AF3A-36FA2E30386B}"/>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6623CCC6-7EAD-4CDF-83E5-13D4301E70C4}"/>
              </a:ext>
            </a:extLst>
          </p:cNvPr>
          <p:cNvSpPr>
            <a:spLocks noGrp="1"/>
          </p:cNvSpPr>
          <p:nvPr>
            <p:ph type="sldNum" sz="quarter" idx="12"/>
          </p:nvPr>
        </p:nvSpPr>
        <p:spPr/>
        <p:txBody>
          <a:bodyPr/>
          <a:lstStyle/>
          <a:p>
            <a:fld id="{B6ACE368-1CD6-4D37-A432-F25C40B4D036}" type="slidenum">
              <a:rPr lang="en-US" smtClean="0"/>
              <a:pPr/>
              <a:t>11</a:t>
            </a:fld>
            <a:endParaRPr lang="en-US" dirty="0"/>
          </a:p>
        </p:txBody>
      </p:sp>
      <p:pic>
        <p:nvPicPr>
          <p:cNvPr id="13" name="Picture 2" descr="Image result for organic">
            <a:extLst>
              <a:ext uri="{FF2B5EF4-FFF2-40B4-BE49-F238E27FC236}">
                <a16:creationId xmlns:a16="http://schemas.microsoft.com/office/drawing/2014/main" id="{109898CE-2AE5-43E3-9C4E-3A29B4C58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878" y="2441300"/>
            <a:ext cx="2401739" cy="24017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a:extLst>
              <a:ext uri="{FF2B5EF4-FFF2-40B4-BE49-F238E27FC236}">
                <a16:creationId xmlns:a16="http://schemas.microsoft.com/office/drawing/2014/main" id="{BEFAD80F-CE95-4D8F-AD9C-372F84B6722D}"/>
              </a:ext>
            </a:extLst>
          </p:cNvPr>
          <p:cNvGraphicFramePr/>
          <p:nvPr>
            <p:extLst>
              <p:ext uri="{D42A27DB-BD31-4B8C-83A1-F6EECF244321}">
                <p14:modId xmlns:p14="http://schemas.microsoft.com/office/powerpoint/2010/main" val="1663708789"/>
              </p:ext>
            </p:extLst>
          </p:nvPr>
        </p:nvGraphicFramePr>
        <p:xfrm>
          <a:off x="859259" y="1762812"/>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3289410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502B5E-576C-407B-A81F-D5FB8843C4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E627513-8AEC-4D98-9956-A8D423D56D5A}"/>
              </a:ext>
            </a:extLst>
          </p:cNvPr>
          <p:cNvSpPr>
            <a:spLocks noGrp="1"/>
          </p:cNvSpPr>
          <p:nvPr>
            <p:ph type="sldNum" sz="quarter" idx="12"/>
          </p:nvPr>
        </p:nvSpPr>
        <p:spPr/>
        <p:txBody>
          <a:bodyPr/>
          <a:lstStyle/>
          <a:p>
            <a:fld id="{B6ACE368-1CD6-4D37-A432-F25C40B4D036}" type="slidenum">
              <a:rPr lang="en-US" smtClean="0"/>
              <a:pPr/>
              <a:t>12</a:t>
            </a:fld>
            <a:endParaRPr lang="en-US" dirty="0"/>
          </a:p>
        </p:txBody>
      </p:sp>
      <p:pic>
        <p:nvPicPr>
          <p:cNvPr id="2054" name="Picture 6" descr="Image result for organic">
            <a:extLst>
              <a:ext uri="{FF2B5EF4-FFF2-40B4-BE49-F238E27FC236}">
                <a16:creationId xmlns:a16="http://schemas.microsoft.com/office/drawing/2014/main" id="{77C0235B-208D-4574-B64C-8E253D5E4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300" y="1064285"/>
            <a:ext cx="227680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07439E2A-2AE6-495F-BA81-6A525E645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95" y="1076749"/>
            <a:ext cx="229620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a:extLst>
              <a:ext uri="{FF2B5EF4-FFF2-40B4-BE49-F238E27FC236}">
                <a16:creationId xmlns:a16="http://schemas.microsoft.com/office/drawing/2014/main" id="{8F95210E-6CC9-4233-928D-79AA817DB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140" y="3414831"/>
            <a:ext cx="2669603" cy="266960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a:extLst>
              <a:ext uri="{FF2B5EF4-FFF2-40B4-BE49-F238E27FC236}">
                <a16:creationId xmlns:a16="http://schemas.microsoft.com/office/drawing/2014/main" id="{61D2B858-4A77-4E3F-8B5E-CA81DBD98A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4544" y="3429000"/>
            <a:ext cx="2887358" cy="288735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lated image">
            <a:extLst>
              <a:ext uri="{FF2B5EF4-FFF2-40B4-BE49-F238E27FC236}">
                <a16:creationId xmlns:a16="http://schemas.microsoft.com/office/drawing/2014/main" id="{AAD15C83-E772-4498-B9A3-9F7023DF7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2643" y="22860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1200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97DCFB-EA1E-4318-8C5D-CBBB2F144FF9}"/>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3B1986C-3316-41C2-BA82-7962D52C85B7}"/>
              </a:ext>
            </a:extLst>
          </p:cNvPr>
          <p:cNvSpPr>
            <a:spLocks noGrp="1"/>
          </p:cNvSpPr>
          <p:nvPr>
            <p:ph type="sldNum" sz="quarter" idx="12"/>
          </p:nvPr>
        </p:nvSpPr>
        <p:spPr/>
        <p:txBody>
          <a:bodyPr/>
          <a:lstStyle/>
          <a:p>
            <a:fld id="{B6ACE368-1CD6-4D37-A432-F25C40B4D036}" type="slidenum">
              <a:rPr lang="en-US" smtClean="0"/>
              <a:pPr/>
              <a:t>13</a:t>
            </a:fld>
            <a:endParaRPr lang="en-US" dirty="0"/>
          </a:p>
        </p:txBody>
      </p:sp>
      <p:pic>
        <p:nvPicPr>
          <p:cNvPr id="6" name="Picture 5">
            <a:extLst>
              <a:ext uri="{FF2B5EF4-FFF2-40B4-BE49-F238E27FC236}">
                <a16:creationId xmlns:a16="http://schemas.microsoft.com/office/drawing/2014/main" id="{535A2E8A-BEB2-4E91-8505-7E271AE62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0789"/>
            <a:ext cx="9144000" cy="5615562"/>
          </a:xfrm>
          <a:prstGeom prst="rect">
            <a:avLst/>
          </a:prstGeom>
        </p:spPr>
      </p:pic>
    </p:spTree>
    <p:extLst>
      <p:ext uri="{BB962C8B-B14F-4D97-AF65-F5344CB8AC3E}">
        <p14:creationId xmlns:p14="http://schemas.microsoft.com/office/powerpoint/2010/main" val="11380758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natural chicken">
            <a:extLst>
              <a:ext uri="{FF2B5EF4-FFF2-40B4-BE49-F238E27FC236}">
                <a16:creationId xmlns:a16="http://schemas.microsoft.com/office/drawing/2014/main" id="{5F72FFFF-C359-4A54-BB43-766711C92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54" y="1873649"/>
            <a:ext cx="4063021" cy="40630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3D1B15-E67A-4A77-8EA7-F09CC4136CB1}"/>
              </a:ext>
            </a:extLst>
          </p:cNvPr>
          <p:cNvSpPr>
            <a:spLocks noGrp="1"/>
          </p:cNvSpPr>
          <p:nvPr>
            <p:ph type="title"/>
          </p:nvPr>
        </p:nvSpPr>
        <p:spPr/>
        <p:txBody>
          <a:bodyPr/>
          <a:lstStyle/>
          <a:p>
            <a:r>
              <a:rPr lang="en-US" dirty="0"/>
              <a:t>Natural </a:t>
            </a:r>
          </a:p>
        </p:txBody>
      </p:sp>
      <p:sp>
        <p:nvSpPr>
          <p:cNvPr id="4" name="Date Placeholder 3">
            <a:extLst>
              <a:ext uri="{FF2B5EF4-FFF2-40B4-BE49-F238E27FC236}">
                <a16:creationId xmlns:a16="http://schemas.microsoft.com/office/drawing/2014/main" id="{B3E1F941-BFAE-4DFD-B20C-6CFC22E5E3C0}"/>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4EAE9573-6C3C-4360-B0FB-0C46148E9198}"/>
              </a:ext>
            </a:extLst>
          </p:cNvPr>
          <p:cNvSpPr>
            <a:spLocks noGrp="1"/>
          </p:cNvSpPr>
          <p:nvPr>
            <p:ph type="sldNum" sz="quarter" idx="12"/>
          </p:nvPr>
        </p:nvSpPr>
        <p:spPr/>
        <p:txBody>
          <a:bodyPr/>
          <a:lstStyle/>
          <a:p>
            <a:fld id="{B6ACE368-1CD6-4D37-A432-F25C40B4D036}" type="slidenum">
              <a:rPr lang="en-US" smtClean="0"/>
              <a:pPr/>
              <a:t>14</a:t>
            </a:fld>
            <a:endParaRPr lang="en-US" dirty="0"/>
          </a:p>
        </p:txBody>
      </p:sp>
      <p:graphicFrame>
        <p:nvGraphicFramePr>
          <p:cNvPr id="9" name="Diagram 8">
            <a:extLst>
              <a:ext uri="{FF2B5EF4-FFF2-40B4-BE49-F238E27FC236}">
                <a16:creationId xmlns:a16="http://schemas.microsoft.com/office/drawing/2014/main" id="{7511EBF5-3A7F-4E54-9F29-F657F981D48C}"/>
              </a:ext>
            </a:extLst>
          </p:cNvPr>
          <p:cNvGraphicFramePr/>
          <p:nvPr>
            <p:extLst>
              <p:ext uri="{D42A27DB-BD31-4B8C-83A1-F6EECF244321}">
                <p14:modId xmlns:p14="http://schemas.microsoft.com/office/powerpoint/2010/main" val="3080841127"/>
              </p:ext>
            </p:extLst>
          </p:nvPr>
        </p:nvGraphicFramePr>
        <p:xfrm>
          <a:off x="628650" y="1765276"/>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964222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natural chicken">
            <a:extLst>
              <a:ext uri="{FF2B5EF4-FFF2-40B4-BE49-F238E27FC236}">
                <a16:creationId xmlns:a16="http://schemas.microsoft.com/office/drawing/2014/main" id="{D371600B-A803-4326-99FC-E71278D5A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54" y="1873649"/>
            <a:ext cx="4063021" cy="40630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3D1B15-E67A-4A77-8EA7-F09CC4136CB1}"/>
              </a:ext>
            </a:extLst>
          </p:cNvPr>
          <p:cNvSpPr>
            <a:spLocks noGrp="1"/>
          </p:cNvSpPr>
          <p:nvPr>
            <p:ph type="title"/>
          </p:nvPr>
        </p:nvSpPr>
        <p:spPr/>
        <p:txBody>
          <a:bodyPr/>
          <a:lstStyle/>
          <a:p>
            <a:r>
              <a:rPr lang="en-US" dirty="0"/>
              <a:t>Natural </a:t>
            </a:r>
          </a:p>
        </p:txBody>
      </p:sp>
      <p:sp>
        <p:nvSpPr>
          <p:cNvPr id="4" name="Date Placeholder 3">
            <a:extLst>
              <a:ext uri="{FF2B5EF4-FFF2-40B4-BE49-F238E27FC236}">
                <a16:creationId xmlns:a16="http://schemas.microsoft.com/office/drawing/2014/main" id="{B3E1F941-BFAE-4DFD-B20C-6CFC22E5E3C0}"/>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4EAE9573-6C3C-4360-B0FB-0C46148E9198}"/>
              </a:ext>
            </a:extLst>
          </p:cNvPr>
          <p:cNvSpPr>
            <a:spLocks noGrp="1"/>
          </p:cNvSpPr>
          <p:nvPr>
            <p:ph type="sldNum" sz="quarter" idx="12"/>
          </p:nvPr>
        </p:nvSpPr>
        <p:spPr/>
        <p:txBody>
          <a:bodyPr/>
          <a:lstStyle/>
          <a:p>
            <a:fld id="{B6ACE368-1CD6-4D37-A432-F25C40B4D036}" type="slidenum">
              <a:rPr lang="en-US" smtClean="0"/>
              <a:pPr/>
              <a:t>15</a:t>
            </a:fld>
            <a:endParaRPr lang="en-US" dirty="0"/>
          </a:p>
        </p:txBody>
      </p:sp>
      <p:graphicFrame>
        <p:nvGraphicFramePr>
          <p:cNvPr id="12" name="Diagram 11">
            <a:extLst>
              <a:ext uri="{FF2B5EF4-FFF2-40B4-BE49-F238E27FC236}">
                <a16:creationId xmlns:a16="http://schemas.microsoft.com/office/drawing/2014/main" id="{9660B50A-1D77-45F0-BAED-CC33EC2A361B}"/>
              </a:ext>
            </a:extLst>
          </p:cNvPr>
          <p:cNvGraphicFramePr/>
          <p:nvPr>
            <p:extLst>
              <p:ext uri="{D42A27DB-BD31-4B8C-83A1-F6EECF244321}">
                <p14:modId xmlns:p14="http://schemas.microsoft.com/office/powerpoint/2010/main" val="3751797670"/>
              </p:ext>
            </p:extLst>
          </p:nvPr>
        </p:nvGraphicFramePr>
        <p:xfrm>
          <a:off x="628650" y="1765276"/>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2191720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CAEE-448C-49A9-914D-0B5B4EFC08D7}"/>
              </a:ext>
            </a:extLst>
          </p:cNvPr>
          <p:cNvSpPr>
            <a:spLocks noGrp="1"/>
          </p:cNvSpPr>
          <p:nvPr>
            <p:ph type="title"/>
          </p:nvPr>
        </p:nvSpPr>
        <p:spPr/>
        <p:txBody>
          <a:bodyPr/>
          <a:lstStyle/>
          <a:p>
            <a:r>
              <a:rPr lang="en-US" dirty="0"/>
              <a:t>Natural Definitions</a:t>
            </a:r>
          </a:p>
        </p:txBody>
      </p:sp>
      <p:sp>
        <p:nvSpPr>
          <p:cNvPr id="3" name="Content Placeholder 2">
            <a:extLst>
              <a:ext uri="{FF2B5EF4-FFF2-40B4-BE49-F238E27FC236}">
                <a16:creationId xmlns:a16="http://schemas.microsoft.com/office/drawing/2014/main" id="{9F53E988-A359-4A8B-AD85-9B544DD764A5}"/>
              </a:ext>
            </a:extLst>
          </p:cNvPr>
          <p:cNvSpPr>
            <a:spLocks noGrp="1"/>
          </p:cNvSpPr>
          <p:nvPr>
            <p:ph idx="1"/>
          </p:nvPr>
        </p:nvSpPr>
        <p:spPr>
          <a:xfrm>
            <a:off x="827997" y="1981488"/>
            <a:ext cx="3197313" cy="4064307"/>
          </a:xfrm>
        </p:spPr>
        <p:txBody>
          <a:bodyPr>
            <a:normAutofit fontScale="92500" lnSpcReduction="10000"/>
          </a:bodyPr>
          <a:lstStyle/>
          <a:p>
            <a:pPr marL="0" indent="0" algn="ctr">
              <a:buNone/>
            </a:pPr>
            <a:r>
              <a:rPr lang="en-US" dirty="0"/>
              <a:t>FDA: No formal rulemaking; policy requires explaining statement</a:t>
            </a:r>
          </a:p>
          <a:p>
            <a:pPr marL="0" indent="0" algn="ctr">
              <a:buNone/>
            </a:pPr>
            <a:endParaRPr lang="en-US" dirty="0"/>
          </a:p>
          <a:p>
            <a:pPr marL="0" indent="0" algn="ctr">
              <a:buNone/>
            </a:pPr>
            <a:r>
              <a:rPr lang="en-US" dirty="0"/>
              <a:t>USDA: A product containing no artificial ingredient or added color and is only minimally processed.</a:t>
            </a:r>
          </a:p>
        </p:txBody>
      </p:sp>
      <p:sp>
        <p:nvSpPr>
          <p:cNvPr id="5" name="Slide Number Placeholder 4">
            <a:extLst>
              <a:ext uri="{FF2B5EF4-FFF2-40B4-BE49-F238E27FC236}">
                <a16:creationId xmlns:a16="http://schemas.microsoft.com/office/drawing/2014/main" id="{AFF01BC2-603C-4DE5-AA17-36806827589B}"/>
              </a:ext>
            </a:extLst>
          </p:cNvPr>
          <p:cNvSpPr>
            <a:spLocks noGrp="1"/>
          </p:cNvSpPr>
          <p:nvPr>
            <p:ph type="sldNum" sz="quarter" idx="12"/>
          </p:nvPr>
        </p:nvSpPr>
        <p:spPr/>
        <p:txBody>
          <a:bodyPr/>
          <a:lstStyle/>
          <a:p>
            <a:fld id="{B6ACE368-1CD6-4D37-A432-F25C40B4D036}" type="slidenum">
              <a:rPr lang="en-US" smtClean="0"/>
              <a:pPr/>
              <a:t>16</a:t>
            </a:fld>
            <a:endParaRPr lang="en-US" dirty="0"/>
          </a:p>
        </p:txBody>
      </p:sp>
      <p:pic>
        <p:nvPicPr>
          <p:cNvPr id="6" name="Picture 5">
            <a:extLst>
              <a:ext uri="{FF2B5EF4-FFF2-40B4-BE49-F238E27FC236}">
                <a16:creationId xmlns:a16="http://schemas.microsoft.com/office/drawing/2014/main" id="{7B5837FA-A6CA-45E6-9749-8E0314D4B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451" y="1892503"/>
            <a:ext cx="3030199" cy="4242279"/>
          </a:xfrm>
          <a:prstGeom prst="rect">
            <a:avLst/>
          </a:prstGeom>
        </p:spPr>
      </p:pic>
    </p:spTree>
    <p:extLst>
      <p:ext uri="{BB962C8B-B14F-4D97-AF65-F5344CB8AC3E}">
        <p14:creationId xmlns:p14="http://schemas.microsoft.com/office/powerpoint/2010/main" val="400021635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D6AB-32FE-42CD-923E-17F35298A96E}"/>
              </a:ext>
            </a:extLst>
          </p:cNvPr>
          <p:cNvSpPr>
            <a:spLocks noGrp="1"/>
          </p:cNvSpPr>
          <p:nvPr>
            <p:ph type="title"/>
          </p:nvPr>
        </p:nvSpPr>
        <p:spPr/>
        <p:txBody>
          <a:bodyPr/>
          <a:lstStyle/>
          <a:p>
            <a:r>
              <a:rPr lang="en-US" dirty="0"/>
              <a:t>Non GMO Project</a:t>
            </a:r>
          </a:p>
        </p:txBody>
      </p:sp>
      <p:sp>
        <p:nvSpPr>
          <p:cNvPr id="4" name="Date Placeholder 3">
            <a:extLst>
              <a:ext uri="{FF2B5EF4-FFF2-40B4-BE49-F238E27FC236}">
                <a16:creationId xmlns:a16="http://schemas.microsoft.com/office/drawing/2014/main" id="{C2062848-E97A-4D24-BC12-647D529B7952}"/>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5E428E6C-3290-42FB-AC02-F54F0481EA63}"/>
              </a:ext>
            </a:extLst>
          </p:cNvPr>
          <p:cNvSpPr>
            <a:spLocks noGrp="1"/>
          </p:cNvSpPr>
          <p:nvPr>
            <p:ph type="sldNum" sz="quarter" idx="12"/>
          </p:nvPr>
        </p:nvSpPr>
        <p:spPr/>
        <p:txBody>
          <a:bodyPr/>
          <a:lstStyle/>
          <a:p>
            <a:fld id="{B6ACE368-1CD6-4D37-A432-F25C40B4D036}" type="slidenum">
              <a:rPr lang="en-US" smtClean="0"/>
              <a:pPr/>
              <a:t>17</a:t>
            </a:fld>
            <a:endParaRPr lang="en-US" dirty="0"/>
          </a:p>
        </p:txBody>
      </p:sp>
      <p:pic>
        <p:nvPicPr>
          <p:cNvPr id="9" name="Picture 8">
            <a:extLst>
              <a:ext uri="{FF2B5EF4-FFF2-40B4-BE49-F238E27FC236}">
                <a16:creationId xmlns:a16="http://schemas.microsoft.com/office/drawing/2014/main" id="{0CBE46EC-D368-4689-8674-CB3FA936EC42}"/>
              </a:ext>
            </a:extLst>
          </p:cNvPr>
          <p:cNvPicPr>
            <a:picLocks noChangeAspect="1"/>
          </p:cNvPicPr>
          <p:nvPr/>
        </p:nvPicPr>
        <p:blipFill rotWithShape="1">
          <a:blip r:embed="rId3">
            <a:extLst>
              <a:ext uri="{28A0092B-C50C-407E-A947-70E740481C1C}">
                <a14:useLocalDpi xmlns:a14="http://schemas.microsoft.com/office/drawing/2010/main" val="0"/>
              </a:ext>
            </a:extLst>
          </a:blip>
          <a:srcRect l="42471" t="3981" r="1058" b="4371"/>
          <a:stretch/>
        </p:blipFill>
        <p:spPr>
          <a:xfrm>
            <a:off x="4855504" y="2299710"/>
            <a:ext cx="4180919" cy="3066008"/>
          </a:xfrm>
          <a:prstGeom prst="rect">
            <a:avLst/>
          </a:prstGeom>
        </p:spPr>
      </p:pic>
      <p:graphicFrame>
        <p:nvGraphicFramePr>
          <p:cNvPr id="11" name="Diagram 10">
            <a:extLst>
              <a:ext uri="{FF2B5EF4-FFF2-40B4-BE49-F238E27FC236}">
                <a16:creationId xmlns:a16="http://schemas.microsoft.com/office/drawing/2014/main" id="{4E0B7D5E-E228-45F8-B3F5-373AFE53C552}"/>
              </a:ext>
            </a:extLst>
          </p:cNvPr>
          <p:cNvGraphicFramePr/>
          <p:nvPr>
            <p:extLst>
              <p:ext uri="{D42A27DB-BD31-4B8C-83A1-F6EECF244321}">
                <p14:modId xmlns:p14="http://schemas.microsoft.com/office/powerpoint/2010/main" val="3866869152"/>
              </p:ext>
            </p:extLst>
          </p:nvPr>
        </p:nvGraphicFramePr>
        <p:xfrm>
          <a:off x="628650" y="1692830"/>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6506372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D6AB-32FE-42CD-923E-17F35298A96E}"/>
              </a:ext>
            </a:extLst>
          </p:cNvPr>
          <p:cNvSpPr>
            <a:spLocks noGrp="1"/>
          </p:cNvSpPr>
          <p:nvPr>
            <p:ph type="title"/>
          </p:nvPr>
        </p:nvSpPr>
        <p:spPr/>
        <p:txBody>
          <a:bodyPr/>
          <a:lstStyle/>
          <a:p>
            <a:r>
              <a:rPr lang="en-US" dirty="0"/>
              <a:t>Non GMO Project</a:t>
            </a:r>
          </a:p>
        </p:txBody>
      </p:sp>
      <p:sp>
        <p:nvSpPr>
          <p:cNvPr id="4" name="Date Placeholder 3">
            <a:extLst>
              <a:ext uri="{FF2B5EF4-FFF2-40B4-BE49-F238E27FC236}">
                <a16:creationId xmlns:a16="http://schemas.microsoft.com/office/drawing/2014/main" id="{C2062848-E97A-4D24-BC12-647D529B7952}"/>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5E428E6C-3290-42FB-AC02-F54F0481EA63}"/>
              </a:ext>
            </a:extLst>
          </p:cNvPr>
          <p:cNvSpPr>
            <a:spLocks noGrp="1"/>
          </p:cNvSpPr>
          <p:nvPr>
            <p:ph type="sldNum" sz="quarter" idx="12"/>
          </p:nvPr>
        </p:nvSpPr>
        <p:spPr/>
        <p:txBody>
          <a:bodyPr/>
          <a:lstStyle/>
          <a:p>
            <a:fld id="{B6ACE368-1CD6-4D37-A432-F25C40B4D036}" type="slidenum">
              <a:rPr lang="en-US" smtClean="0"/>
              <a:pPr/>
              <a:t>18</a:t>
            </a:fld>
            <a:endParaRPr lang="en-US" dirty="0"/>
          </a:p>
        </p:txBody>
      </p:sp>
      <p:pic>
        <p:nvPicPr>
          <p:cNvPr id="12" name="Picture 11">
            <a:extLst>
              <a:ext uri="{FF2B5EF4-FFF2-40B4-BE49-F238E27FC236}">
                <a16:creationId xmlns:a16="http://schemas.microsoft.com/office/drawing/2014/main" id="{FFA38A7A-2A06-4EFD-8419-BBC4B72DD638}"/>
              </a:ext>
            </a:extLst>
          </p:cNvPr>
          <p:cNvPicPr>
            <a:picLocks noChangeAspect="1"/>
          </p:cNvPicPr>
          <p:nvPr/>
        </p:nvPicPr>
        <p:blipFill rotWithShape="1">
          <a:blip r:embed="rId3">
            <a:extLst>
              <a:ext uri="{28A0092B-C50C-407E-A947-70E740481C1C}">
                <a14:useLocalDpi xmlns:a14="http://schemas.microsoft.com/office/drawing/2010/main" val="0"/>
              </a:ext>
            </a:extLst>
          </a:blip>
          <a:srcRect l="42471" t="3981" r="1058" b="4371"/>
          <a:stretch/>
        </p:blipFill>
        <p:spPr>
          <a:xfrm>
            <a:off x="4683381" y="2299710"/>
            <a:ext cx="4180919" cy="3066008"/>
          </a:xfrm>
          <a:prstGeom prst="rect">
            <a:avLst/>
          </a:prstGeom>
        </p:spPr>
      </p:pic>
      <p:graphicFrame>
        <p:nvGraphicFramePr>
          <p:cNvPr id="13" name="Diagram 12">
            <a:extLst>
              <a:ext uri="{FF2B5EF4-FFF2-40B4-BE49-F238E27FC236}">
                <a16:creationId xmlns:a16="http://schemas.microsoft.com/office/drawing/2014/main" id="{11E1C28A-34AE-4DDB-B653-7C60F3943491}"/>
              </a:ext>
            </a:extLst>
          </p:cNvPr>
          <p:cNvGraphicFramePr/>
          <p:nvPr>
            <p:extLst>
              <p:ext uri="{D42A27DB-BD31-4B8C-83A1-F6EECF244321}">
                <p14:modId xmlns:p14="http://schemas.microsoft.com/office/powerpoint/2010/main" val="1627775885"/>
              </p:ext>
            </p:extLst>
          </p:nvPr>
        </p:nvGraphicFramePr>
        <p:xfrm>
          <a:off x="628650" y="1692830"/>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8170452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E2F0-E870-4446-978E-77B7D0290656}"/>
              </a:ext>
            </a:extLst>
          </p:cNvPr>
          <p:cNvSpPr>
            <a:spLocks noGrp="1"/>
          </p:cNvSpPr>
          <p:nvPr>
            <p:ph type="title"/>
          </p:nvPr>
        </p:nvSpPr>
        <p:spPr/>
        <p:txBody>
          <a:bodyPr/>
          <a:lstStyle/>
          <a:p>
            <a:r>
              <a:rPr lang="en-US" dirty="0"/>
              <a:t>GMOs on the Market</a:t>
            </a:r>
          </a:p>
        </p:txBody>
      </p:sp>
      <p:sp>
        <p:nvSpPr>
          <p:cNvPr id="4" name="Date Placeholder 3">
            <a:extLst>
              <a:ext uri="{FF2B5EF4-FFF2-40B4-BE49-F238E27FC236}">
                <a16:creationId xmlns:a16="http://schemas.microsoft.com/office/drawing/2014/main" id="{9FFA2756-916F-4823-B209-9EC242A75675}"/>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F9F3A30A-2AE0-4469-B66E-7D82B2CB1243}"/>
              </a:ext>
            </a:extLst>
          </p:cNvPr>
          <p:cNvSpPr>
            <a:spLocks noGrp="1"/>
          </p:cNvSpPr>
          <p:nvPr>
            <p:ph type="sldNum" sz="quarter" idx="12"/>
          </p:nvPr>
        </p:nvSpPr>
        <p:spPr/>
        <p:txBody>
          <a:bodyPr/>
          <a:lstStyle/>
          <a:p>
            <a:fld id="{B6ACE368-1CD6-4D37-A432-F25C40B4D036}" type="slidenum">
              <a:rPr lang="en-US" smtClean="0"/>
              <a:pPr/>
              <a:t>19</a:t>
            </a:fld>
            <a:endParaRPr lang="en-US" dirty="0"/>
          </a:p>
        </p:txBody>
      </p:sp>
      <p:pic>
        <p:nvPicPr>
          <p:cNvPr id="9" name="Picture 8">
            <a:extLst>
              <a:ext uri="{FF2B5EF4-FFF2-40B4-BE49-F238E27FC236}">
                <a16:creationId xmlns:a16="http://schemas.microsoft.com/office/drawing/2014/main" id="{7EDD2CA7-795B-4E9C-95C3-BA4D11B5C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0250"/>
            <a:ext cx="9144000" cy="2857500"/>
          </a:xfrm>
          <a:prstGeom prst="rect">
            <a:avLst/>
          </a:prstGeom>
        </p:spPr>
      </p:pic>
    </p:spTree>
    <p:extLst>
      <p:ext uri="{BB962C8B-B14F-4D97-AF65-F5344CB8AC3E}">
        <p14:creationId xmlns:p14="http://schemas.microsoft.com/office/powerpoint/2010/main" val="36482554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F1DD-7471-4A72-BAD2-D91649763B45}"/>
              </a:ext>
            </a:extLst>
          </p:cNvPr>
          <p:cNvSpPr>
            <a:spLocks noGrp="1"/>
          </p:cNvSpPr>
          <p:nvPr>
            <p:ph type="title"/>
          </p:nvPr>
        </p:nvSpPr>
        <p:spPr>
          <a:xfrm>
            <a:off x="196381" y="523345"/>
            <a:ext cx="8318969" cy="1325563"/>
          </a:xfrm>
        </p:spPr>
        <p:txBody>
          <a:bodyPr>
            <a:normAutofit/>
          </a:bodyPr>
          <a:lstStyle/>
          <a:p>
            <a:r>
              <a:rPr lang="en-US" dirty="0"/>
              <a:t>Welcome</a:t>
            </a:r>
          </a:p>
        </p:txBody>
      </p:sp>
      <p:sp>
        <p:nvSpPr>
          <p:cNvPr id="4" name="Date Placeholder 3">
            <a:extLst>
              <a:ext uri="{FF2B5EF4-FFF2-40B4-BE49-F238E27FC236}">
                <a16:creationId xmlns:a16="http://schemas.microsoft.com/office/drawing/2014/main" id="{EAA572D8-18B6-46A6-8347-5DCD4BFEBE72}"/>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66457CEF-A089-4E78-A7F5-1F85C7DFEEEB}"/>
              </a:ext>
            </a:extLst>
          </p:cNvPr>
          <p:cNvSpPr>
            <a:spLocks noGrp="1"/>
          </p:cNvSpPr>
          <p:nvPr>
            <p:ph type="sldNum" sz="quarter" idx="12"/>
          </p:nvPr>
        </p:nvSpPr>
        <p:spPr/>
        <p:txBody>
          <a:bodyPr/>
          <a:lstStyle/>
          <a:p>
            <a:fld id="{B6ACE368-1CD6-4D37-A432-F25C40B4D036}" type="slidenum">
              <a:rPr lang="en-US" smtClean="0"/>
              <a:pPr/>
              <a:t>2</a:t>
            </a:fld>
            <a:endParaRPr lang="en-US" dirty="0"/>
          </a:p>
        </p:txBody>
      </p:sp>
      <p:pic>
        <p:nvPicPr>
          <p:cNvPr id="7" name="Picture 6">
            <a:extLst>
              <a:ext uri="{FF2B5EF4-FFF2-40B4-BE49-F238E27FC236}">
                <a16:creationId xmlns:a16="http://schemas.microsoft.com/office/drawing/2014/main" id="{A71D0288-72A3-4EF6-A957-4E2CBFAF0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459" y="2128607"/>
            <a:ext cx="5296812" cy="3518032"/>
          </a:xfrm>
          <a:prstGeom prst="rect">
            <a:avLst/>
          </a:prstGeom>
        </p:spPr>
      </p:pic>
    </p:spTree>
    <p:extLst>
      <p:ext uri="{BB962C8B-B14F-4D97-AF65-F5344CB8AC3E}">
        <p14:creationId xmlns:p14="http://schemas.microsoft.com/office/powerpoint/2010/main" val="287814988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E2F0-E870-4446-978E-77B7D0290656}"/>
              </a:ext>
            </a:extLst>
          </p:cNvPr>
          <p:cNvSpPr>
            <a:spLocks noGrp="1"/>
          </p:cNvSpPr>
          <p:nvPr>
            <p:ph type="title"/>
          </p:nvPr>
        </p:nvSpPr>
        <p:spPr/>
        <p:txBody>
          <a:bodyPr/>
          <a:lstStyle/>
          <a:p>
            <a:r>
              <a:rPr lang="en-US" dirty="0"/>
              <a:t>The FDA on GMOs</a:t>
            </a:r>
          </a:p>
        </p:txBody>
      </p:sp>
      <p:sp>
        <p:nvSpPr>
          <p:cNvPr id="3" name="Content Placeholder 2">
            <a:extLst>
              <a:ext uri="{FF2B5EF4-FFF2-40B4-BE49-F238E27FC236}">
                <a16:creationId xmlns:a16="http://schemas.microsoft.com/office/drawing/2014/main" id="{DF90AC30-61D5-4D02-8E80-600A81DBAFD1}"/>
              </a:ext>
            </a:extLst>
          </p:cNvPr>
          <p:cNvSpPr>
            <a:spLocks noGrp="1"/>
          </p:cNvSpPr>
          <p:nvPr>
            <p:ph idx="1"/>
          </p:nvPr>
        </p:nvSpPr>
        <p:spPr>
          <a:xfrm>
            <a:off x="628650" y="2015870"/>
            <a:ext cx="7886700" cy="1764469"/>
          </a:xfrm>
        </p:spPr>
        <p:txBody>
          <a:bodyPr/>
          <a:lstStyle/>
          <a:p>
            <a:pPr marL="0" indent="0" algn="ctr">
              <a:buNone/>
            </a:pPr>
            <a:r>
              <a:rPr lang="en-US" dirty="0"/>
              <a:t>Foods derived from genetically engineered plants must meet the same safety, labeling, and other regulatory requirements that apply to all foods regulated by the FDA.</a:t>
            </a:r>
          </a:p>
        </p:txBody>
      </p:sp>
      <p:sp>
        <p:nvSpPr>
          <p:cNvPr id="4" name="Date Placeholder 3">
            <a:extLst>
              <a:ext uri="{FF2B5EF4-FFF2-40B4-BE49-F238E27FC236}">
                <a16:creationId xmlns:a16="http://schemas.microsoft.com/office/drawing/2014/main" id="{9FFA2756-916F-4823-B209-9EC242A75675}"/>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F9F3A30A-2AE0-4469-B66E-7D82B2CB1243}"/>
              </a:ext>
            </a:extLst>
          </p:cNvPr>
          <p:cNvSpPr>
            <a:spLocks noGrp="1"/>
          </p:cNvSpPr>
          <p:nvPr>
            <p:ph type="sldNum" sz="quarter" idx="12"/>
          </p:nvPr>
        </p:nvSpPr>
        <p:spPr/>
        <p:txBody>
          <a:bodyPr/>
          <a:lstStyle/>
          <a:p>
            <a:fld id="{B6ACE368-1CD6-4D37-A432-F25C40B4D036}" type="slidenum">
              <a:rPr lang="en-US" smtClean="0"/>
              <a:pPr/>
              <a:t>20</a:t>
            </a:fld>
            <a:endParaRPr lang="en-US" dirty="0"/>
          </a:p>
        </p:txBody>
      </p:sp>
      <p:pic>
        <p:nvPicPr>
          <p:cNvPr id="7" name="Picture 6">
            <a:extLst>
              <a:ext uri="{FF2B5EF4-FFF2-40B4-BE49-F238E27FC236}">
                <a16:creationId xmlns:a16="http://schemas.microsoft.com/office/drawing/2014/main" id="{91BF8057-BCF3-43FE-AFB7-DC751A281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950" y="3938036"/>
            <a:ext cx="1920099" cy="1920099"/>
          </a:xfrm>
          <a:prstGeom prst="rect">
            <a:avLst/>
          </a:prstGeom>
        </p:spPr>
      </p:pic>
    </p:spTree>
    <p:extLst>
      <p:ext uri="{BB962C8B-B14F-4D97-AF65-F5344CB8AC3E}">
        <p14:creationId xmlns:p14="http://schemas.microsoft.com/office/powerpoint/2010/main" val="417327599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B5CB-6D7D-4C07-AAC3-92AB6348BF3B}"/>
              </a:ext>
            </a:extLst>
          </p:cNvPr>
          <p:cNvSpPr>
            <a:spLocks noGrp="1"/>
          </p:cNvSpPr>
          <p:nvPr>
            <p:ph type="title"/>
          </p:nvPr>
        </p:nvSpPr>
        <p:spPr/>
        <p:txBody>
          <a:bodyPr/>
          <a:lstStyle/>
          <a:p>
            <a:r>
              <a:rPr lang="en-US" dirty="0"/>
              <a:t>Free Range or Cage Free</a:t>
            </a:r>
          </a:p>
        </p:txBody>
      </p:sp>
      <p:sp>
        <p:nvSpPr>
          <p:cNvPr id="4" name="Date Placeholder 3">
            <a:extLst>
              <a:ext uri="{FF2B5EF4-FFF2-40B4-BE49-F238E27FC236}">
                <a16:creationId xmlns:a16="http://schemas.microsoft.com/office/drawing/2014/main" id="{0E137191-8FFB-4D7B-A9EB-C3CEED90BFFA}"/>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74C231C0-0F40-4460-9391-C80DC5DB8941}"/>
              </a:ext>
            </a:extLst>
          </p:cNvPr>
          <p:cNvSpPr>
            <a:spLocks noGrp="1"/>
          </p:cNvSpPr>
          <p:nvPr>
            <p:ph type="sldNum" sz="quarter" idx="12"/>
          </p:nvPr>
        </p:nvSpPr>
        <p:spPr/>
        <p:txBody>
          <a:bodyPr/>
          <a:lstStyle/>
          <a:p>
            <a:fld id="{B6ACE368-1CD6-4D37-A432-F25C40B4D036}" type="slidenum">
              <a:rPr lang="en-US" smtClean="0"/>
              <a:pPr/>
              <a:t>21</a:t>
            </a:fld>
            <a:endParaRPr lang="en-US" dirty="0"/>
          </a:p>
        </p:txBody>
      </p:sp>
      <p:pic>
        <p:nvPicPr>
          <p:cNvPr id="10" name="Picture 9">
            <a:extLst>
              <a:ext uri="{FF2B5EF4-FFF2-40B4-BE49-F238E27FC236}">
                <a16:creationId xmlns:a16="http://schemas.microsoft.com/office/drawing/2014/main" id="{E3EA6A49-3103-4870-905C-F8BA4A77B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319856"/>
            <a:ext cx="4323422" cy="2908582"/>
          </a:xfrm>
          <a:prstGeom prst="rect">
            <a:avLst/>
          </a:prstGeom>
          <a:ln>
            <a:noFill/>
          </a:ln>
          <a:effectLst>
            <a:outerShdw blurRad="292100" dist="139700" dir="2700000" algn="tl" rotWithShape="0">
              <a:srgbClr val="333333">
                <a:alpha val="65000"/>
              </a:srgbClr>
            </a:outerShdw>
          </a:effectLst>
        </p:spPr>
      </p:pic>
      <p:graphicFrame>
        <p:nvGraphicFramePr>
          <p:cNvPr id="9" name="Diagram 8">
            <a:extLst>
              <a:ext uri="{FF2B5EF4-FFF2-40B4-BE49-F238E27FC236}">
                <a16:creationId xmlns:a16="http://schemas.microsoft.com/office/drawing/2014/main" id="{2433DD24-2523-457C-8EF1-2BE0AB3116E0}"/>
              </a:ext>
            </a:extLst>
          </p:cNvPr>
          <p:cNvGraphicFramePr/>
          <p:nvPr>
            <p:extLst>
              <p:ext uri="{D42A27DB-BD31-4B8C-83A1-F6EECF244321}">
                <p14:modId xmlns:p14="http://schemas.microsoft.com/office/powerpoint/2010/main" val="4051306622"/>
              </p:ext>
            </p:extLst>
          </p:nvPr>
        </p:nvGraphicFramePr>
        <p:xfrm>
          <a:off x="542590" y="1737138"/>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424839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B5CB-6D7D-4C07-AAC3-92AB6348BF3B}"/>
              </a:ext>
            </a:extLst>
          </p:cNvPr>
          <p:cNvSpPr>
            <a:spLocks noGrp="1"/>
          </p:cNvSpPr>
          <p:nvPr>
            <p:ph type="title"/>
          </p:nvPr>
        </p:nvSpPr>
        <p:spPr/>
        <p:txBody>
          <a:bodyPr/>
          <a:lstStyle/>
          <a:p>
            <a:r>
              <a:rPr lang="en-US" dirty="0"/>
              <a:t>Free Range or Cage Free</a:t>
            </a:r>
          </a:p>
        </p:txBody>
      </p:sp>
      <p:sp>
        <p:nvSpPr>
          <p:cNvPr id="4" name="Date Placeholder 3">
            <a:extLst>
              <a:ext uri="{FF2B5EF4-FFF2-40B4-BE49-F238E27FC236}">
                <a16:creationId xmlns:a16="http://schemas.microsoft.com/office/drawing/2014/main" id="{0E137191-8FFB-4D7B-A9EB-C3CEED90BFFA}"/>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74C231C0-0F40-4460-9391-C80DC5DB8941}"/>
              </a:ext>
            </a:extLst>
          </p:cNvPr>
          <p:cNvSpPr>
            <a:spLocks noGrp="1"/>
          </p:cNvSpPr>
          <p:nvPr>
            <p:ph type="sldNum" sz="quarter" idx="12"/>
          </p:nvPr>
        </p:nvSpPr>
        <p:spPr/>
        <p:txBody>
          <a:bodyPr/>
          <a:lstStyle/>
          <a:p>
            <a:fld id="{B6ACE368-1CD6-4D37-A432-F25C40B4D036}" type="slidenum">
              <a:rPr lang="en-US" smtClean="0"/>
              <a:pPr/>
              <a:t>22</a:t>
            </a:fld>
            <a:endParaRPr lang="en-US" dirty="0"/>
          </a:p>
        </p:txBody>
      </p:sp>
      <p:pic>
        <p:nvPicPr>
          <p:cNvPr id="10" name="Picture 9">
            <a:extLst>
              <a:ext uri="{FF2B5EF4-FFF2-40B4-BE49-F238E27FC236}">
                <a16:creationId xmlns:a16="http://schemas.microsoft.com/office/drawing/2014/main" id="{E3EA6A49-3103-4870-905C-F8BA4A77B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319856"/>
            <a:ext cx="4335332" cy="2908582"/>
          </a:xfrm>
          <a:prstGeom prst="rect">
            <a:avLst/>
          </a:prstGeom>
          <a:ln>
            <a:noFill/>
          </a:ln>
          <a:effectLst>
            <a:outerShdw blurRad="292100" dist="139700" dir="2700000" algn="tl" rotWithShape="0">
              <a:srgbClr val="333333">
                <a:alpha val="65000"/>
              </a:srgbClr>
            </a:outerShdw>
          </a:effectLst>
        </p:spPr>
      </p:pic>
      <p:graphicFrame>
        <p:nvGraphicFramePr>
          <p:cNvPr id="13" name="Diagram 12">
            <a:extLst>
              <a:ext uri="{FF2B5EF4-FFF2-40B4-BE49-F238E27FC236}">
                <a16:creationId xmlns:a16="http://schemas.microsoft.com/office/drawing/2014/main" id="{EBD14E17-2649-449C-B7A6-55218FB14FEA}"/>
              </a:ext>
            </a:extLst>
          </p:cNvPr>
          <p:cNvGraphicFramePr/>
          <p:nvPr>
            <p:extLst>
              <p:ext uri="{D42A27DB-BD31-4B8C-83A1-F6EECF244321}">
                <p14:modId xmlns:p14="http://schemas.microsoft.com/office/powerpoint/2010/main" val="1764006821"/>
              </p:ext>
            </p:extLst>
          </p:nvPr>
        </p:nvGraphicFramePr>
        <p:xfrm>
          <a:off x="553343" y="1737138"/>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717428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B2AC-C365-433D-8BC8-3F684AB72559}"/>
              </a:ext>
            </a:extLst>
          </p:cNvPr>
          <p:cNvSpPr>
            <a:spLocks noGrp="1"/>
          </p:cNvSpPr>
          <p:nvPr>
            <p:ph type="title"/>
          </p:nvPr>
        </p:nvSpPr>
        <p:spPr/>
        <p:txBody>
          <a:bodyPr/>
          <a:lstStyle/>
          <a:p>
            <a:r>
              <a:rPr lang="en-US" dirty="0"/>
              <a:t>USDA Definition</a:t>
            </a:r>
          </a:p>
        </p:txBody>
      </p:sp>
      <p:sp>
        <p:nvSpPr>
          <p:cNvPr id="3" name="Content Placeholder 2">
            <a:extLst>
              <a:ext uri="{FF2B5EF4-FFF2-40B4-BE49-F238E27FC236}">
                <a16:creationId xmlns:a16="http://schemas.microsoft.com/office/drawing/2014/main" id="{713EA082-7EBC-4764-B77A-27C09B7013DD}"/>
              </a:ext>
            </a:extLst>
          </p:cNvPr>
          <p:cNvSpPr>
            <a:spLocks noGrp="1"/>
          </p:cNvSpPr>
          <p:nvPr>
            <p:ph idx="1"/>
          </p:nvPr>
        </p:nvSpPr>
        <p:spPr>
          <a:xfrm>
            <a:off x="2207823" y="2462707"/>
            <a:ext cx="4378065" cy="2431582"/>
          </a:xfrm>
        </p:spPr>
        <p:txBody>
          <a:bodyPr>
            <a:normAutofit/>
          </a:bodyPr>
          <a:lstStyle/>
          <a:p>
            <a:pPr marL="0" indent="0" algn="ctr">
              <a:buNone/>
            </a:pPr>
            <a:r>
              <a:rPr lang="en-US" dirty="0"/>
              <a:t>Producers must demonstrate to the Agency that the poultry has been allowed access to the outside.</a:t>
            </a:r>
          </a:p>
        </p:txBody>
      </p:sp>
      <p:sp>
        <p:nvSpPr>
          <p:cNvPr id="4" name="Date Placeholder 3">
            <a:extLst>
              <a:ext uri="{FF2B5EF4-FFF2-40B4-BE49-F238E27FC236}">
                <a16:creationId xmlns:a16="http://schemas.microsoft.com/office/drawing/2014/main" id="{B5A9C2A9-2FCA-4E31-AAF4-2874441CC1F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A33AC69C-6F5F-4C9E-B6C1-325A0AE60492}"/>
              </a:ext>
            </a:extLst>
          </p:cNvPr>
          <p:cNvSpPr>
            <a:spLocks noGrp="1"/>
          </p:cNvSpPr>
          <p:nvPr>
            <p:ph type="sldNum" sz="quarter" idx="12"/>
          </p:nvPr>
        </p:nvSpPr>
        <p:spPr/>
        <p:txBody>
          <a:bodyPr/>
          <a:lstStyle/>
          <a:p>
            <a:fld id="{B6ACE368-1CD6-4D37-A432-F25C40B4D036}" type="slidenum">
              <a:rPr lang="en-US" smtClean="0"/>
              <a:pPr/>
              <a:t>23</a:t>
            </a:fld>
            <a:endParaRPr lang="en-US" dirty="0"/>
          </a:p>
        </p:txBody>
      </p:sp>
    </p:spTree>
    <p:extLst>
      <p:ext uri="{BB962C8B-B14F-4D97-AF65-F5344CB8AC3E}">
        <p14:creationId xmlns:p14="http://schemas.microsoft.com/office/powerpoint/2010/main" val="221209290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09E00-B3C5-446B-8DC2-FF9BE7FC98C6}"/>
              </a:ext>
            </a:extLst>
          </p:cNvPr>
          <p:cNvSpPr>
            <a:spLocks noGrp="1"/>
          </p:cNvSpPr>
          <p:nvPr>
            <p:ph type="title"/>
          </p:nvPr>
        </p:nvSpPr>
        <p:spPr/>
        <p:txBody>
          <a:bodyPr/>
          <a:lstStyle/>
          <a:p>
            <a:r>
              <a:rPr lang="en-US" dirty="0"/>
              <a:t>Why Barns?</a:t>
            </a:r>
          </a:p>
        </p:txBody>
      </p:sp>
      <p:sp>
        <p:nvSpPr>
          <p:cNvPr id="4" name="Date Placeholder 3">
            <a:extLst>
              <a:ext uri="{FF2B5EF4-FFF2-40B4-BE49-F238E27FC236}">
                <a16:creationId xmlns:a16="http://schemas.microsoft.com/office/drawing/2014/main" id="{0E7EDC59-44F2-40A9-BAF2-1FF2E5D14243}"/>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C3A06D35-954C-4664-B7F0-91172EA784E0}"/>
              </a:ext>
            </a:extLst>
          </p:cNvPr>
          <p:cNvSpPr>
            <a:spLocks noGrp="1"/>
          </p:cNvSpPr>
          <p:nvPr>
            <p:ph type="sldNum" sz="quarter" idx="12"/>
          </p:nvPr>
        </p:nvSpPr>
        <p:spPr/>
        <p:txBody>
          <a:bodyPr/>
          <a:lstStyle/>
          <a:p>
            <a:fld id="{B6ACE368-1CD6-4D37-A432-F25C40B4D036}" type="slidenum">
              <a:rPr lang="en-US" smtClean="0"/>
              <a:pPr/>
              <a:t>24</a:t>
            </a:fld>
            <a:endParaRPr lang="en-US" dirty="0"/>
          </a:p>
        </p:txBody>
      </p:sp>
      <p:sp>
        <p:nvSpPr>
          <p:cNvPr id="6" name="TextBox 5">
            <a:extLst>
              <a:ext uri="{FF2B5EF4-FFF2-40B4-BE49-F238E27FC236}">
                <a16:creationId xmlns:a16="http://schemas.microsoft.com/office/drawing/2014/main" id="{B5280FB4-026C-4AB3-A5E3-6646A0C5F53D}"/>
              </a:ext>
            </a:extLst>
          </p:cNvPr>
          <p:cNvSpPr txBox="1"/>
          <p:nvPr/>
        </p:nvSpPr>
        <p:spPr>
          <a:xfrm>
            <a:off x="362621" y="2314792"/>
            <a:ext cx="3496749" cy="3416320"/>
          </a:xfrm>
          <a:prstGeom prst="rect">
            <a:avLst/>
          </a:prstGeom>
          <a:noFill/>
          <a:ln>
            <a:noFill/>
          </a:ln>
        </p:spPr>
        <p:txBody>
          <a:bodyPr wrap="square" rtlCol="0">
            <a:spAutoFit/>
          </a:bodyPr>
          <a:lstStyle/>
          <a:p>
            <a:pPr algn="ctr"/>
            <a:r>
              <a:rPr lang="en-US" sz="3200" dirty="0">
                <a:latin typeface="Cambria" panose="02040503050406030204" pitchFamily="18" charset="0"/>
                <a:ea typeface="Cambria" panose="02040503050406030204" pitchFamily="18" charset="0"/>
              </a:rPr>
              <a:t>PROTECTION</a:t>
            </a:r>
          </a:p>
          <a:p>
            <a:pPr algn="ctr"/>
            <a:r>
              <a:rPr lang="en-US" sz="3200" dirty="0">
                <a:latin typeface="Cambria" panose="02040503050406030204" pitchFamily="18" charset="0"/>
                <a:ea typeface="Cambria" panose="02040503050406030204" pitchFamily="18" charset="0"/>
              </a:rPr>
              <a:t>FROM</a:t>
            </a:r>
          </a:p>
          <a:p>
            <a:pPr algn="ct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Weather</a:t>
            </a:r>
          </a:p>
          <a:p>
            <a:pPr algn="ctr"/>
            <a:endParaRPr lang="en-US" sz="1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Disease</a:t>
            </a:r>
          </a:p>
          <a:p>
            <a:pPr algn="ctr"/>
            <a:endParaRPr lang="en-US" sz="1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Predators</a:t>
            </a:r>
          </a:p>
        </p:txBody>
      </p:sp>
      <p:pic>
        <p:nvPicPr>
          <p:cNvPr id="10" name="Picture 9">
            <a:extLst>
              <a:ext uri="{FF2B5EF4-FFF2-40B4-BE49-F238E27FC236}">
                <a16:creationId xmlns:a16="http://schemas.microsoft.com/office/drawing/2014/main" id="{94B3A359-0A3A-4BB0-8099-22B1947C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580" y="4136018"/>
            <a:ext cx="3310070" cy="248255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6394CFE-F2E9-47E5-B9E5-B65F669B2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820" y="1674939"/>
            <a:ext cx="3310071" cy="2203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08589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18FE6-0A81-49D3-AEE2-A00DCE0BBC3A}"/>
              </a:ext>
            </a:extLst>
          </p:cNvPr>
          <p:cNvSpPr>
            <a:spLocks noGrp="1"/>
          </p:cNvSpPr>
          <p:nvPr>
            <p:ph type="title"/>
          </p:nvPr>
        </p:nvSpPr>
        <p:spPr/>
        <p:txBody>
          <a:bodyPr/>
          <a:lstStyle/>
          <a:p>
            <a:r>
              <a:rPr lang="en-US" dirty="0"/>
              <a:t>Local</a:t>
            </a:r>
          </a:p>
        </p:txBody>
      </p:sp>
      <p:sp>
        <p:nvSpPr>
          <p:cNvPr id="4" name="Date Placeholder 3">
            <a:extLst>
              <a:ext uri="{FF2B5EF4-FFF2-40B4-BE49-F238E27FC236}">
                <a16:creationId xmlns:a16="http://schemas.microsoft.com/office/drawing/2014/main" id="{552BDDF7-46B5-44A9-B67E-369A408E7E0E}"/>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055D18B-D3AF-45AA-B254-9A2CB2628C2B}"/>
              </a:ext>
            </a:extLst>
          </p:cNvPr>
          <p:cNvSpPr>
            <a:spLocks noGrp="1"/>
          </p:cNvSpPr>
          <p:nvPr>
            <p:ph type="sldNum" sz="quarter" idx="12"/>
          </p:nvPr>
        </p:nvSpPr>
        <p:spPr/>
        <p:txBody>
          <a:bodyPr/>
          <a:lstStyle/>
          <a:p>
            <a:fld id="{B6ACE368-1CD6-4D37-A432-F25C40B4D036}" type="slidenum">
              <a:rPr lang="en-US" smtClean="0"/>
              <a:pPr/>
              <a:t>25</a:t>
            </a:fld>
            <a:endParaRPr lang="en-US" dirty="0"/>
          </a:p>
        </p:txBody>
      </p:sp>
      <p:pic>
        <p:nvPicPr>
          <p:cNvPr id="9" name="Picture 8">
            <a:extLst>
              <a:ext uri="{FF2B5EF4-FFF2-40B4-BE49-F238E27FC236}">
                <a16:creationId xmlns:a16="http://schemas.microsoft.com/office/drawing/2014/main" id="{904CC13E-C141-4085-B96A-F5FFB10AF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309" y="2461816"/>
            <a:ext cx="4706282" cy="3135091"/>
          </a:xfrm>
          <a:prstGeom prst="rect">
            <a:avLst/>
          </a:prstGeom>
        </p:spPr>
      </p:pic>
      <p:graphicFrame>
        <p:nvGraphicFramePr>
          <p:cNvPr id="10" name="Diagram 9">
            <a:extLst>
              <a:ext uri="{FF2B5EF4-FFF2-40B4-BE49-F238E27FC236}">
                <a16:creationId xmlns:a16="http://schemas.microsoft.com/office/drawing/2014/main" id="{0CFCE8DC-9F8A-428D-BCF8-C66FE069B566}"/>
              </a:ext>
            </a:extLst>
          </p:cNvPr>
          <p:cNvGraphicFramePr/>
          <p:nvPr>
            <p:extLst>
              <p:ext uri="{D42A27DB-BD31-4B8C-83A1-F6EECF244321}">
                <p14:modId xmlns:p14="http://schemas.microsoft.com/office/powerpoint/2010/main" val="1506369070"/>
              </p:ext>
            </p:extLst>
          </p:nvPr>
        </p:nvGraphicFramePr>
        <p:xfrm>
          <a:off x="628650" y="1848908"/>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231818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18FE6-0A81-49D3-AEE2-A00DCE0BBC3A}"/>
              </a:ext>
            </a:extLst>
          </p:cNvPr>
          <p:cNvSpPr>
            <a:spLocks noGrp="1"/>
          </p:cNvSpPr>
          <p:nvPr>
            <p:ph type="title"/>
          </p:nvPr>
        </p:nvSpPr>
        <p:spPr/>
        <p:txBody>
          <a:bodyPr/>
          <a:lstStyle/>
          <a:p>
            <a:r>
              <a:rPr lang="en-US" dirty="0"/>
              <a:t>Local</a:t>
            </a:r>
          </a:p>
        </p:txBody>
      </p:sp>
      <p:sp>
        <p:nvSpPr>
          <p:cNvPr id="4" name="Date Placeholder 3">
            <a:extLst>
              <a:ext uri="{FF2B5EF4-FFF2-40B4-BE49-F238E27FC236}">
                <a16:creationId xmlns:a16="http://schemas.microsoft.com/office/drawing/2014/main" id="{552BDDF7-46B5-44A9-B67E-369A408E7E0E}"/>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055D18B-D3AF-45AA-B254-9A2CB2628C2B}"/>
              </a:ext>
            </a:extLst>
          </p:cNvPr>
          <p:cNvSpPr>
            <a:spLocks noGrp="1"/>
          </p:cNvSpPr>
          <p:nvPr>
            <p:ph type="sldNum" sz="quarter" idx="12"/>
          </p:nvPr>
        </p:nvSpPr>
        <p:spPr/>
        <p:txBody>
          <a:bodyPr/>
          <a:lstStyle/>
          <a:p>
            <a:fld id="{B6ACE368-1CD6-4D37-A432-F25C40B4D036}" type="slidenum">
              <a:rPr lang="en-US" smtClean="0"/>
              <a:pPr/>
              <a:t>26</a:t>
            </a:fld>
            <a:endParaRPr lang="en-US" dirty="0"/>
          </a:p>
        </p:txBody>
      </p:sp>
      <p:pic>
        <p:nvPicPr>
          <p:cNvPr id="9" name="Picture 8">
            <a:extLst>
              <a:ext uri="{FF2B5EF4-FFF2-40B4-BE49-F238E27FC236}">
                <a16:creationId xmlns:a16="http://schemas.microsoft.com/office/drawing/2014/main" id="{904CC13E-C141-4085-B96A-F5FFB10AF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309" y="2461816"/>
            <a:ext cx="4706282" cy="3135091"/>
          </a:xfrm>
          <a:prstGeom prst="rect">
            <a:avLst/>
          </a:prstGeom>
        </p:spPr>
      </p:pic>
      <p:graphicFrame>
        <p:nvGraphicFramePr>
          <p:cNvPr id="13" name="Diagram 12">
            <a:extLst>
              <a:ext uri="{FF2B5EF4-FFF2-40B4-BE49-F238E27FC236}">
                <a16:creationId xmlns:a16="http://schemas.microsoft.com/office/drawing/2014/main" id="{9F481551-9E30-4253-95B1-37FFCF32467D}"/>
              </a:ext>
            </a:extLst>
          </p:cNvPr>
          <p:cNvGraphicFramePr/>
          <p:nvPr>
            <p:extLst>
              <p:ext uri="{D42A27DB-BD31-4B8C-83A1-F6EECF244321}">
                <p14:modId xmlns:p14="http://schemas.microsoft.com/office/powerpoint/2010/main" val="1352537356"/>
              </p:ext>
            </p:extLst>
          </p:nvPr>
        </p:nvGraphicFramePr>
        <p:xfrm>
          <a:off x="628650" y="1848908"/>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635160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BDA2-A74E-422A-A2CF-89CCB096FA0B}"/>
              </a:ext>
            </a:extLst>
          </p:cNvPr>
          <p:cNvSpPr>
            <a:spLocks noGrp="1"/>
          </p:cNvSpPr>
          <p:nvPr>
            <p:ph type="title"/>
          </p:nvPr>
        </p:nvSpPr>
        <p:spPr/>
        <p:txBody>
          <a:bodyPr/>
          <a:lstStyle/>
          <a:p>
            <a:r>
              <a:rPr lang="en-US" dirty="0"/>
              <a:t>Local: Nebraska!</a:t>
            </a:r>
          </a:p>
        </p:txBody>
      </p:sp>
      <p:sp>
        <p:nvSpPr>
          <p:cNvPr id="4" name="Date Placeholder 3">
            <a:extLst>
              <a:ext uri="{FF2B5EF4-FFF2-40B4-BE49-F238E27FC236}">
                <a16:creationId xmlns:a16="http://schemas.microsoft.com/office/drawing/2014/main" id="{49F879AB-0243-45E6-B45B-0B12A075F1C0}"/>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54AE48B2-1BA0-42D5-9343-B71BC8F37C71}"/>
              </a:ext>
            </a:extLst>
          </p:cNvPr>
          <p:cNvSpPr>
            <a:spLocks noGrp="1"/>
          </p:cNvSpPr>
          <p:nvPr>
            <p:ph type="sldNum" sz="quarter" idx="12"/>
          </p:nvPr>
        </p:nvSpPr>
        <p:spPr/>
        <p:txBody>
          <a:bodyPr/>
          <a:lstStyle/>
          <a:p>
            <a:fld id="{B6ACE368-1CD6-4D37-A432-F25C40B4D036}" type="slidenum">
              <a:rPr lang="en-US" smtClean="0"/>
              <a:pPr/>
              <a:t>27</a:t>
            </a:fld>
            <a:endParaRPr lang="en-US" dirty="0"/>
          </a:p>
        </p:txBody>
      </p:sp>
      <p:pic>
        <p:nvPicPr>
          <p:cNvPr id="6" name="Picture 5">
            <a:extLst>
              <a:ext uri="{FF2B5EF4-FFF2-40B4-BE49-F238E27FC236}">
                <a16:creationId xmlns:a16="http://schemas.microsoft.com/office/drawing/2014/main" id="{49E768ED-A40F-4019-862C-01400E7D7F7B}"/>
              </a:ext>
            </a:extLst>
          </p:cNvPr>
          <p:cNvPicPr>
            <a:picLocks noChangeAspect="1"/>
          </p:cNvPicPr>
          <p:nvPr/>
        </p:nvPicPr>
        <p:blipFill rotWithShape="1">
          <a:blip r:embed="rId3">
            <a:extLst>
              <a:ext uri="{28A0092B-C50C-407E-A947-70E740481C1C}">
                <a14:useLocalDpi xmlns:a14="http://schemas.microsoft.com/office/drawing/2010/main" val="0"/>
              </a:ext>
            </a:extLst>
          </a:blip>
          <a:srcRect l="9170" t="17778" r="6499" b="28724"/>
          <a:stretch/>
        </p:blipFill>
        <p:spPr>
          <a:xfrm>
            <a:off x="346118" y="1636889"/>
            <a:ext cx="8451764" cy="4143022"/>
          </a:xfrm>
          <a:prstGeom prst="rect">
            <a:avLst/>
          </a:prstGeom>
        </p:spPr>
      </p:pic>
    </p:spTree>
    <p:extLst>
      <p:ext uri="{BB962C8B-B14F-4D97-AF65-F5344CB8AC3E}">
        <p14:creationId xmlns:p14="http://schemas.microsoft.com/office/powerpoint/2010/main" val="168708093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E42-4283-46FE-90BF-EED960F9C294}"/>
              </a:ext>
            </a:extLst>
          </p:cNvPr>
          <p:cNvSpPr>
            <a:spLocks noGrp="1"/>
          </p:cNvSpPr>
          <p:nvPr>
            <p:ph type="title"/>
          </p:nvPr>
        </p:nvSpPr>
        <p:spPr/>
        <p:txBody>
          <a:bodyPr/>
          <a:lstStyle/>
          <a:p>
            <a:r>
              <a:rPr lang="en-US" dirty="0"/>
              <a:t>Sustainable</a:t>
            </a:r>
          </a:p>
        </p:txBody>
      </p:sp>
      <p:sp>
        <p:nvSpPr>
          <p:cNvPr id="4" name="Date Placeholder 3">
            <a:extLst>
              <a:ext uri="{FF2B5EF4-FFF2-40B4-BE49-F238E27FC236}">
                <a16:creationId xmlns:a16="http://schemas.microsoft.com/office/drawing/2014/main" id="{3DB79A50-0216-4679-B67D-ACA66A8AD8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2AB8D3B-B162-4B0E-B3E5-72F015F80CC6}"/>
              </a:ext>
            </a:extLst>
          </p:cNvPr>
          <p:cNvSpPr>
            <a:spLocks noGrp="1"/>
          </p:cNvSpPr>
          <p:nvPr>
            <p:ph type="sldNum" sz="quarter" idx="12"/>
          </p:nvPr>
        </p:nvSpPr>
        <p:spPr/>
        <p:txBody>
          <a:bodyPr/>
          <a:lstStyle/>
          <a:p>
            <a:fld id="{B6ACE368-1CD6-4D37-A432-F25C40B4D036}" type="slidenum">
              <a:rPr lang="en-US" smtClean="0"/>
              <a:pPr/>
              <a:t>28</a:t>
            </a:fld>
            <a:endParaRPr lang="en-US" dirty="0"/>
          </a:p>
        </p:txBody>
      </p:sp>
      <p:pic>
        <p:nvPicPr>
          <p:cNvPr id="6" name="Picture 5">
            <a:extLst>
              <a:ext uri="{FF2B5EF4-FFF2-40B4-BE49-F238E27FC236}">
                <a16:creationId xmlns:a16="http://schemas.microsoft.com/office/drawing/2014/main" id="{9E5BBE9C-11C1-45CC-9A86-6BE9E2D417F6}"/>
              </a:ext>
            </a:extLst>
          </p:cNvPr>
          <p:cNvPicPr>
            <a:picLocks noChangeAspect="1"/>
          </p:cNvPicPr>
          <p:nvPr/>
        </p:nvPicPr>
        <p:blipFill rotWithShape="1">
          <a:blip r:embed="rId3">
            <a:extLst>
              <a:ext uri="{28A0092B-C50C-407E-A947-70E740481C1C}">
                <a14:useLocalDpi xmlns:a14="http://schemas.microsoft.com/office/drawing/2010/main" val="0"/>
              </a:ext>
            </a:extLst>
          </a:blip>
          <a:srcRect r="15852"/>
          <a:stretch/>
        </p:blipFill>
        <p:spPr>
          <a:xfrm>
            <a:off x="4557379" y="2272769"/>
            <a:ext cx="4303059" cy="3409122"/>
          </a:xfrm>
          <a:prstGeom prst="rect">
            <a:avLst/>
          </a:prstGeom>
          <a:ln>
            <a:noFill/>
          </a:ln>
          <a:effectLst>
            <a:outerShdw blurRad="292100" dist="139700" dir="2700000" algn="tl" rotWithShape="0">
              <a:srgbClr val="333333">
                <a:alpha val="65000"/>
              </a:srgbClr>
            </a:outerShdw>
          </a:effectLst>
        </p:spPr>
      </p:pic>
      <p:graphicFrame>
        <p:nvGraphicFramePr>
          <p:cNvPr id="10" name="Diagram 9">
            <a:extLst>
              <a:ext uri="{FF2B5EF4-FFF2-40B4-BE49-F238E27FC236}">
                <a16:creationId xmlns:a16="http://schemas.microsoft.com/office/drawing/2014/main" id="{27DAD186-CC62-4266-AD3F-61AAD92BE5A2}"/>
              </a:ext>
            </a:extLst>
          </p:cNvPr>
          <p:cNvGraphicFramePr/>
          <p:nvPr>
            <p:extLst>
              <p:ext uri="{D42A27DB-BD31-4B8C-83A1-F6EECF244321}">
                <p14:modId xmlns:p14="http://schemas.microsoft.com/office/powerpoint/2010/main" val="4006767437"/>
              </p:ext>
            </p:extLst>
          </p:nvPr>
        </p:nvGraphicFramePr>
        <p:xfrm>
          <a:off x="402739" y="1825985"/>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8307478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E42-4283-46FE-90BF-EED960F9C294}"/>
              </a:ext>
            </a:extLst>
          </p:cNvPr>
          <p:cNvSpPr>
            <a:spLocks noGrp="1"/>
          </p:cNvSpPr>
          <p:nvPr>
            <p:ph type="title"/>
          </p:nvPr>
        </p:nvSpPr>
        <p:spPr/>
        <p:txBody>
          <a:bodyPr/>
          <a:lstStyle/>
          <a:p>
            <a:r>
              <a:rPr lang="en-US" dirty="0"/>
              <a:t>Sustainable</a:t>
            </a:r>
          </a:p>
        </p:txBody>
      </p:sp>
      <p:sp>
        <p:nvSpPr>
          <p:cNvPr id="4" name="Date Placeholder 3">
            <a:extLst>
              <a:ext uri="{FF2B5EF4-FFF2-40B4-BE49-F238E27FC236}">
                <a16:creationId xmlns:a16="http://schemas.microsoft.com/office/drawing/2014/main" id="{3DB79A50-0216-4679-B67D-ACA66A8AD8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2AB8D3B-B162-4B0E-B3E5-72F015F80CC6}"/>
              </a:ext>
            </a:extLst>
          </p:cNvPr>
          <p:cNvSpPr>
            <a:spLocks noGrp="1"/>
          </p:cNvSpPr>
          <p:nvPr>
            <p:ph type="sldNum" sz="quarter" idx="12"/>
          </p:nvPr>
        </p:nvSpPr>
        <p:spPr/>
        <p:txBody>
          <a:bodyPr/>
          <a:lstStyle/>
          <a:p>
            <a:fld id="{B6ACE368-1CD6-4D37-A432-F25C40B4D036}" type="slidenum">
              <a:rPr lang="en-US" smtClean="0"/>
              <a:pPr/>
              <a:t>29</a:t>
            </a:fld>
            <a:endParaRPr lang="en-US" dirty="0"/>
          </a:p>
        </p:txBody>
      </p:sp>
      <p:pic>
        <p:nvPicPr>
          <p:cNvPr id="14" name="Picture 13">
            <a:extLst>
              <a:ext uri="{FF2B5EF4-FFF2-40B4-BE49-F238E27FC236}">
                <a16:creationId xmlns:a16="http://schemas.microsoft.com/office/drawing/2014/main" id="{1E1D50F8-D872-4636-A93F-A8BD25CD6DDD}"/>
              </a:ext>
            </a:extLst>
          </p:cNvPr>
          <p:cNvPicPr>
            <a:picLocks noChangeAspect="1"/>
          </p:cNvPicPr>
          <p:nvPr/>
        </p:nvPicPr>
        <p:blipFill rotWithShape="1">
          <a:blip r:embed="rId3">
            <a:extLst>
              <a:ext uri="{28A0092B-C50C-407E-A947-70E740481C1C}">
                <a14:useLocalDpi xmlns:a14="http://schemas.microsoft.com/office/drawing/2010/main" val="0"/>
              </a:ext>
            </a:extLst>
          </a:blip>
          <a:srcRect r="15852"/>
          <a:stretch/>
        </p:blipFill>
        <p:spPr>
          <a:xfrm>
            <a:off x="4557379" y="2272769"/>
            <a:ext cx="4303059" cy="3409122"/>
          </a:xfrm>
          <a:prstGeom prst="rect">
            <a:avLst/>
          </a:prstGeom>
          <a:ln>
            <a:noFill/>
          </a:ln>
          <a:effectLst>
            <a:outerShdw blurRad="292100" dist="139700" dir="2700000" algn="tl" rotWithShape="0">
              <a:srgbClr val="333333">
                <a:alpha val="65000"/>
              </a:srgbClr>
            </a:outerShdw>
          </a:effectLst>
        </p:spPr>
      </p:pic>
      <p:graphicFrame>
        <p:nvGraphicFramePr>
          <p:cNvPr id="15" name="Diagram 14">
            <a:extLst>
              <a:ext uri="{FF2B5EF4-FFF2-40B4-BE49-F238E27FC236}">
                <a16:creationId xmlns:a16="http://schemas.microsoft.com/office/drawing/2014/main" id="{D9A08594-BD35-4C91-96FF-3F1C4806CDBF}"/>
              </a:ext>
            </a:extLst>
          </p:cNvPr>
          <p:cNvGraphicFramePr/>
          <p:nvPr>
            <p:extLst>
              <p:ext uri="{D42A27DB-BD31-4B8C-83A1-F6EECF244321}">
                <p14:modId xmlns:p14="http://schemas.microsoft.com/office/powerpoint/2010/main" val="3138432436"/>
              </p:ext>
            </p:extLst>
          </p:nvPr>
        </p:nvGraphicFramePr>
        <p:xfrm>
          <a:off x="402739" y="1825985"/>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374190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F1DD-7471-4A72-BAD2-D91649763B45}"/>
              </a:ext>
            </a:extLst>
          </p:cNvPr>
          <p:cNvSpPr>
            <a:spLocks noGrp="1"/>
          </p:cNvSpPr>
          <p:nvPr>
            <p:ph type="title"/>
          </p:nvPr>
        </p:nvSpPr>
        <p:spPr>
          <a:xfrm>
            <a:off x="196381" y="523345"/>
            <a:ext cx="8318969" cy="1325563"/>
          </a:xfrm>
        </p:spPr>
        <p:txBody>
          <a:bodyPr>
            <a:normAutofit/>
          </a:bodyPr>
          <a:lstStyle/>
          <a:p>
            <a:endParaRPr lang="en-US" dirty="0"/>
          </a:p>
        </p:txBody>
      </p:sp>
      <p:sp>
        <p:nvSpPr>
          <p:cNvPr id="4" name="Date Placeholder 3">
            <a:extLst>
              <a:ext uri="{FF2B5EF4-FFF2-40B4-BE49-F238E27FC236}">
                <a16:creationId xmlns:a16="http://schemas.microsoft.com/office/drawing/2014/main" id="{EAA572D8-18B6-46A6-8347-5DCD4BFEBE72}"/>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66457CEF-A089-4E78-A7F5-1F85C7DFEEEB}"/>
              </a:ext>
            </a:extLst>
          </p:cNvPr>
          <p:cNvSpPr>
            <a:spLocks noGrp="1"/>
          </p:cNvSpPr>
          <p:nvPr>
            <p:ph type="sldNum" sz="quarter" idx="12"/>
          </p:nvPr>
        </p:nvSpPr>
        <p:spPr/>
        <p:txBody>
          <a:bodyPr/>
          <a:lstStyle/>
          <a:p>
            <a:fld id="{B6ACE368-1CD6-4D37-A432-F25C40B4D036}" type="slidenum">
              <a:rPr lang="en-US" smtClean="0"/>
              <a:pPr/>
              <a:t>3</a:t>
            </a:fld>
            <a:endParaRPr lang="en-US" dirty="0"/>
          </a:p>
        </p:txBody>
      </p:sp>
      <p:pic>
        <p:nvPicPr>
          <p:cNvPr id="3" name="Online Media 2">
            <a:hlinkClick r:id="" action="ppaction://media"/>
            <a:extLst>
              <a:ext uri="{FF2B5EF4-FFF2-40B4-BE49-F238E27FC236}">
                <a16:creationId xmlns:a16="http://schemas.microsoft.com/office/drawing/2014/main" id="{E0DAF447-7701-4A95-AD01-D29F32FC3C8A}"/>
              </a:ext>
            </a:extLst>
          </p:cNvPr>
          <p:cNvPicPr>
            <a:picLocks noRot="1" noChangeAspect="1"/>
          </p:cNvPicPr>
          <p:nvPr>
            <a:videoFile r:link="rId1"/>
          </p:nvPr>
        </p:nvPicPr>
        <p:blipFill>
          <a:blip r:embed="rId4"/>
          <a:stretch>
            <a:fillRect/>
          </a:stretch>
        </p:blipFill>
        <p:spPr>
          <a:xfrm>
            <a:off x="-22711" y="857250"/>
            <a:ext cx="9166711" cy="5156275"/>
          </a:xfrm>
          <a:prstGeom prst="rect">
            <a:avLst/>
          </a:prstGeom>
        </p:spPr>
      </p:pic>
    </p:spTree>
    <p:extLst>
      <p:ext uri="{BB962C8B-B14F-4D97-AF65-F5344CB8AC3E}">
        <p14:creationId xmlns:p14="http://schemas.microsoft.com/office/powerpoint/2010/main" val="300826371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E42-4283-46FE-90BF-EED960F9C294}"/>
              </a:ext>
            </a:extLst>
          </p:cNvPr>
          <p:cNvSpPr>
            <a:spLocks noGrp="1"/>
          </p:cNvSpPr>
          <p:nvPr>
            <p:ph type="title"/>
          </p:nvPr>
        </p:nvSpPr>
        <p:spPr/>
        <p:txBody>
          <a:bodyPr/>
          <a:lstStyle/>
          <a:p>
            <a:r>
              <a:rPr lang="en-US" dirty="0"/>
              <a:t>Sustainable</a:t>
            </a:r>
          </a:p>
        </p:txBody>
      </p:sp>
      <p:sp>
        <p:nvSpPr>
          <p:cNvPr id="4" name="Date Placeholder 3">
            <a:extLst>
              <a:ext uri="{FF2B5EF4-FFF2-40B4-BE49-F238E27FC236}">
                <a16:creationId xmlns:a16="http://schemas.microsoft.com/office/drawing/2014/main" id="{3DB79A50-0216-4679-B67D-ACA66A8AD8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2AB8D3B-B162-4B0E-B3E5-72F015F80CC6}"/>
              </a:ext>
            </a:extLst>
          </p:cNvPr>
          <p:cNvSpPr>
            <a:spLocks noGrp="1"/>
          </p:cNvSpPr>
          <p:nvPr>
            <p:ph type="sldNum" sz="quarter" idx="12"/>
          </p:nvPr>
        </p:nvSpPr>
        <p:spPr/>
        <p:txBody>
          <a:bodyPr/>
          <a:lstStyle/>
          <a:p>
            <a:fld id="{B6ACE368-1CD6-4D37-A432-F25C40B4D036}" type="slidenum">
              <a:rPr lang="en-US" smtClean="0"/>
              <a:pPr/>
              <a:t>30</a:t>
            </a:fld>
            <a:endParaRPr lang="en-US" dirty="0"/>
          </a:p>
        </p:txBody>
      </p:sp>
      <p:sp>
        <p:nvSpPr>
          <p:cNvPr id="3" name="Rectangle 2">
            <a:extLst>
              <a:ext uri="{FF2B5EF4-FFF2-40B4-BE49-F238E27FC236}">
                <a16:creationId xmlns:a16="http://schemas.microsoft.com/office/drawing/2014/main" id="{884C04B8-D2D7-46D2-8C51-77FF86080448}"/>
              </a:ext>
            </a:extLst>
          </p:cNvPr>
          <p:cNvSpPr/>
          <p:nvPr/>
        </p:nvSpPr>
        <p:spPr>
          <a:xfrm>
            <a:off x="2286000" y="889844"/>
            <a:ext cx="4572000" cy="369332"/>
          </a:xfrm>
          <a:prstGeom prst="rect">
            <a:avLst/>
          </a:prstGeom>
        </p:spPr>
        <p:txBody>
          <a:bodyPr>
            <a:spAutoFit/>
          </a:bodyPr>
          <a:lstStyle/>
          <a:p>
            <a:endParaRPr lang="en-US" dirty="0"/>
          </a:p>
        </p:txBody>
      </p:sp>
      <p:sp>
        <p:nvSpPr>
          <p:cNvPr id="7" name="Rectangle 6">
            <a:extLst>
              <a:ext uri="{FF2B5EF4-FFF2-40B4-BE49-F238E27FC236}">
                <a16:creationId xmlns:a16="http://schemas.microsoft.com/office/drawing/2014/main" id="{069C030D-0531-4670-AE11-5069669F6FD8}"/>
              </a:ext>
            </a:extLst>
          </p:cNvPr>
          <p:cNvSpPr/>
          <p:nvPr/>
        </p:nvSpPr>
        <p:spPr>
          <a:xfrm>
            <a:off x="1" y="2426361"/>
            <a:ext cx="4788986" cy="2554545"/>
          </a:xfrm>
          <a:prstGeom prst="rect">
            <a:avLst/>
          </a:prstGeom>
        </p:spPr>
        <p:txBody>
          <a:bodyPr wrap="square">
            <a:spAutoFit/>
          </a:bodyPr>
          <a:lstStyle/>
          <a:p>
            <a:pPr algn="ctr"/>
            <a:r>
              <a:rPr lang="en-US" sz="3200" dirty="0">
                <a:latin typeface="Cambria" panose="02040503050406030204" pitchFamily="18" charset="0"/>
                <a:ea typeface="Cambria" panose="02040503050406030204" pitchFamily="18" charset="0"/>
              </a:rPr>
              <a:t>Food and fiber</a:t>
            </a:r>
          </a:p>
          <a:p>
            <a:pPr algn="ctr"/>
            <a:r>
              <a:rPr lang="en-US" sz="3200" dirty="0">
                <a:latin typeface="Cambria" panose="02040503050406030204" pitchFamily="18" charset="0"/>
                <a:ea typeface="Cambria" panose="02040503050406030204" pitchFamily="18" charset="0"/>
              </a:rPr>
              <a:t>Natural resources</a:t>
            </a:r>
          </a:p>
          <a:p>
            <a:pPr algn="ctr"/>
            <a:r>
              <a:rPr lang="en-US" sz="3200" dirty="0">
                <a:latin typeface="Cambria" panose="02040503050406030204" pitchFamily="18" charset="0"/>
                <a:ea typeface="Cambria" panose="02040503050406030204" pitchFamily="18" charset="0"/>
              </a:rPr>
              <a:t>Nonrenewable resources</a:t>
            </a:r>
          </a:p>
          <a:p>
            <a:pPr algn="ctr"/>
            <a:r>
              <a:rPr lang="en-US" sz="3200" dirty="0">
                <a:latin typeface="Cambria" panose="02040503050406030204" pitchFamily="18" charset="0"/>
                <a:ea typeface="Cambria" panose="02040503050406030204" pitchFamily="18" charset="0"/>
              </a:rPr>
              <a:t>Economic viability </a:t>
            </a:r>
          </a:p>
          <a:p>
            <a:pPr algn="ctr"/>
            <a:r>
              <a:rPr lang="en-US" sz="3200" dirty="0">
                <a:latin typeface="Cambria" panose="02040503050406030204" pitchFamily="18" charset="0"/>
                <a:ea typeface="Cambria" panose="02040503050406030204" pitchFamily="18" charset="0"/>
              </a:rPr>
              <a:t>Quality of life</a:t>
            </a:r>
            <a:endParaRPr lang="en-US" sz="24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F2C651D-3EEE-433A-AD46-0477D4BE6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986" y="2426361"/>
            <a:ext cx="3874098" cy="25827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524654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E42-4283-46FE-90BF-EED960F9C294}"/>
              </a:ext>
            </a:extLst>
          </p:cNvPr>
          <p:cNvSpPr>
            <a:spLocks noGrp="1"/>
          </p:cNvSpPr>
          <p:nvPr>
            <p:ph type="title"/>
          </p:nvPr>
        </p:nvSpPr>
        <p:spPr/>
        <p:txBody>
          <a:bodyPr>
            <a:normAutofit/>
          </a:bodyPr>
          <a:lstStyle/>
          <a:p>
            <a:r>
              <a:rPr lang="en-US" sz="3600" dirty="0"/>
              <a:t>Sustainable Farm &amp; Ranch Practices</a:t>
            </a:r>
          </a:p>
        </p:txBody>
      </p:sp>
      <p:sp>
        <p:nvSpPr>
          <p:cNvPr id="4" name="Date Placeholder 3">
            <a:extLst>
              <a:ext uri="{FF2B5EF4-FFF2-40B4-BE49-F238E27FC236}">
                <a16:creationId xmlns:a16="http://schemas.microsoft.com/office/drawing/2014/main" id="{3DB79A50-0216-4679-B67D-ACA66A8AD8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2AB8D3B-B162-4B0E-B3E5-72F015F80CC6}"/>
              </a:ext>
            </a:extLst>
          </p:cNvPr>
          <p:cNvSpPr>
            <a:spLocks noGrp="1"/>
          </p:cNvSpPr>
          <p:nvPr>
            <p:ph type="sldNum" sz="quarter" idx="12"/>
          </p:nvPr>
        </p:nvSpPr>
        <p:spPr/>
        <p:txBody>
          <a:bodyPr/>
          <a:lstStyle/>
          <a:p>
            <a:fld id="{B6ACE368-1CD6-4D37-A432-F25C40B4D036}" type="slidenum">
              <a:rPr lang="en-US" smtClean="0"/>
              <a:pPr/>
              <a:t>31</a:t>
            </a:fld>
            <a:endParaRPr lang="en-US" dirty="0"/>
          </a:p>
        </p:txBody>
      </p:sp>
      <p:sp>
        <p:nvSpPr>
          <p:cNvPr id="3" name="Rectangle 2">
            <a:extLst>
              <a:ext uri="{FF2B5EF4-FFF2-40B4-BE49-F238E27FC236}">
                <a16:creationId xmlns:a16="http://schemas.microsoft.com/office/drawing/2014/main" id="{884C04B8-D2D7-46D2-8C51-77FF86080448}"/>
              </a:ext>
            </a:extLst>
          </p:cNvPr>
          <p:cNvSpPr/>
          <p:nvPr/>
        </p:nvSpPr>
        <p:spPr>
          <a:xfrm>
            <a:off x="2286000" y="889844"/>
            <a:ext cx="4572000" cy="369332"/>
          </a:xfrm>
          <a:prstGeom prst="rect">
            <a:avLst/>
          </a:prstGeom>
        </p:spPr>
        <p:txBody>
          <a:bodyPr>
            <a:spAutoFit/>
          </a:bodyPr>
          <a:lstStyle/>
          <a:p>
            <a:endParaRPr lang="en-US" dirty="0"/>
          </a:p>
        </p:txBody>
      </p:sp>
      <p:sp>
        <p:nvSpPr>
          <p:cNvPr id="6" name="Rectangle 5">
            <a:extLst>
              <a:ext uri="{FF2B5EF4-FFF2-40B4-BE49-F238E27FC236}">
                <a16:creationId xmlns:a16="http://schemas.microsoft.com/office/drawing/2014/main" id="{CECB5DF1-E133-4493-B43B-219788DCF5E3}"/>
              </a:ext>
            </a:extLst>
          </p:cNvPr>
          <p:cNvSpPr/>
          <p:nvPr/>
        </p:nvSpPr>
        <p:spPr>
          <a:xfrm>
            <a:off x="737937" y="1711125"/>
            <a:ext cx="4109421" cy="4440831"/>
          </a:xfrm>
          <a:prstGeom prst="rect">
            <a:avLst/>
          </a:prstGeom>
        </p:spPr>
        <p:txBody>
          <a:bodyPr wrap="square">
            <a:spAutoFit/>
          </a:bodyPr>
          <a:lstStyle/>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Integrated Pest Management</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Rotational Grazing</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Soil Conservation</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Water Quality/Wetlands</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Cover Crops</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Crop/Landscape Diversity</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Nutrient Management</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Agroforestry</a:t>
            </a:r>
          </a:p>
          <a:p>
            <a:pPr>
              <a:lnSpc>
                <a:spcPct val="107000"/>
              </a:lnSpc>
              <a:spcAft>
                <a:spcPts val="800"/>
              </a:spcAft>
            </a:pPr>
            <a:r>
              <a:rPr lang="en-US" sz="2400" dirty="0">
                <a:latin typeface="Cambria" panose="02040503050406030204" pitchFamily="18" charset="0"/>
                <a:ea typeface="Cambria" panose="02040503050406030204" pitchFamily="18" charset="0"/>
                <a:cs typeface="Times New Roman" panose="02020603050405020304" pitchFamily="18" charset="0"/>
              </a:rPr>
              <a:t>Alternative Marketing</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7A35F4CA-6F7E-4F85-BDC8-626681EB9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037" y="2651328"/>
            <a:ext cx="3840635" cy="2560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25218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43AB-AF39-48F5-9D52-84BCA677402D}"/>
              </a:ext>
            </a:extLst>
          </p:cNvPr>
          <p:cNvSpPr>
            <a:spLocks noGrp="1"/>
          </p:cNvSpPr>
          <p:nvPr>
            <p:ph type="title"/>
          </p:nvPr>
        </p:nvSpPr>
        <p:spPr/>
        <p:txBody>
          <a:bodyPr/>
          <a:lstStyle/>
          <a:p>
            <a:r>
              <a:rPr lang="en-US" dirty="0"/>
              <a:t>Raised Without Antibiotics </a:t>
            </a:r>
          </a:p>
        </p:txBody>
      </p:sp>
      <p:sp>
        <p:nvSpPr>
          <p:cNvPr id="4" name="Date Placeholder 3">
            <a:extLst>
              <a:ext uri="{FF2B5EF4-FFF2-40B4-BE49-F238E27FC236}">
                <a16:creationId xmlns:a16="http://schemas.microsoft.com/office/drawing/2014/main" id="{C37FB15E-D3DD-4F54-BE99-50804EBBF31F}"/>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FFD76F72-F722-4117-8B43-CE226277CADC}"/>
              </a:ext>
            </a:extLst>
          </p:cNvPr>
          <p:cNvSpPr>
            <a:spLocks noGrp="1"/>
          </p:cNvSpPr>
          <p:nvPr>
            <p:ph type="sldNum" sz="quarter" idx="12"/>
          </p:nvPr>
        </p:nvSpPr>
        <p:spPr/>
        <p:txBody>
          <a:bodyPr/>
          <a:lstStyle/>
          <a:p>
            <a:fld id="{B6ACE368-1CD6-4D37-A432-F25C40B4D036}" type="slidenum">
              <a:rPr lang="en-US" smtClean="0"/>
              <a:pPr/>
              <a:t>32</a:t>
            </a:fld>
            <a:endParaRPr lang="en-US" dirty="0"/>
          </a:p>
        </p:txBody>
      </p:sp>
      <p:pic>
        <p:nvPicPr>
          <p:cNvPr id="9" name="Picture 8">
            <a:extLst>
              <a:ext uri="{FF2B5EF4-FFF2-40B4-BE49-F238E27FC236}">
                <a16:creationId xmlns:a16="http://schemas.microsoft.com/office/drawing/2014/main" id="{ED542EDC-6121-4778-835A-CCAEBCBA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94" y="2216075"/>
            <a:ext cx="4720117" cy="3540088"/>
          </a:xfrm>
          <a:prstGeom prst="rect">
            <a:avLst/>
          </a:prstGeom>
          <a:ln>
            <a:noFill/>
          </a:ln>
          <a:effectLst>
            <a:outerShdw blurRad="292100" dist="139700" dir="2700000" algn="tl" rotWithShape="0">
              <a:srgbClr val="333333">
                <a:alpha val="65000"/>
              </a:srgbClr>
            </a:outerShdw>
          </a:effectLst>
        </p:spPr>
      </p:pic>
      <p:graphicFrame>
        <p:nvGraphicFramePr>
          <p:cNvPr id="10" name="Diagram 9">
            <a:extLst>
              <a:ext uri="{FF2B5EF4-FFF2-40B4-BE49-F238E27FC236}">
                <a16:creationId xmlns:a16="http://schemas.microsoft.com/office/drawing/2014/main" id="{8821B66F-183A-4891-A08C-2FFFA7284ADF}"/>
              </a:ext>
            </a:extLst>
          </p:cNvPr>
          <p:cNvGraphicFramePr/>
          <p:nvPr>
            <p:extLst>
              <p:ext uri="{D42A27DB-BD31-4B8C-83A1-F6EECF244321}">
                <p14:modId xmlns:p14="http://schemas.microsoft.com/office/powerpoint/2010/main" val="3396621591"/>
              </p:ext>
            </p:extLst>
          </p:nvPr>
        </p:nvGraphicFramePr>
        <p:xfrm>
          <a:off x="628650" y="1848908"/>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015470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43AB-AF39-48F5-9D52-84BCA677402D}"/>
              </a:ext>
            </a:extLst>
          </p:cNvPr>
          <p:cNvSpPr>
            <a:spLocks noGrp="1"/>
          </p:cNvSpPr>
          <p:nvPr>
            <p:ph type="title"/>
          </p:nvPr>
        </p:nvSpPr>
        <p:spPr/>
        <p:txBody>
          <a:bodyPr/>
          <a:lstStyle/>
          <a:p>
            <a:r>
              <a:rPr lang="en-US" dirty="0"/>
              <a:t>Raised Without Antibiotics </a:t>
            </a:r>
          </a:p>
        </p:txBody>
      </p:sp>
      <p:sp>
        <p:nvSpPr>
          <p:cNvPr id="4" name="Date Placeholder 3">
            <a:extLst>
              <a:ext uri="{FF2B5EF4-FFF2-40B4-BE49-F238E27FC236}">
                <a16:creationId xmlns:a16="http://schemas.microsoft.com/office/drawing/2014/main" id="{C37FB15E-D3DD-4F54-BE99-50804EBBF31F}"/>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FFD76F72-F722-4117-8B43-CE226277CADC}"/>
              </a:ext>
            </a:extLst>
          </p:cNvPr>
          <p:cNvSpPr>
            <a:spLocks noGrp="1"/>
          </p:cNvSpPr>
          <p:nvPr>
            <p:ph type="sldNum" sz="quarter" idx="12"/>
          </p:nvPr>
        </p:nvSpPr>
        <p:spPr/>
        <p:txBody>
          <a:bodyPr/>
          <a:lstStyle/>
          <a:p>
            <a:fld id="{B6ACE368-1CD6-4D37-A432-F25C40B4D036}" type="slidenum">
              <a:rPr lang="en-US" smtClean="0"/>
              <a:pPr/>
              <a:t>33</a:t>
            </a:fld>
            <a:endParaRPr lang="en-US" dirty="0"/>
          </a:p>
        </p:txBody>
      </p:sp>
      <p:graphicFrame>
        <p:nvGraphicFramePr>
          <p:cNvPr id="13" name="Diagram 12">
            <a:extLst>
              <a:ext uri="{FF2B5EF4-FFF2-40B4-BE49-F238E27FC236}">
                <a16:creationId xmlns:a16="http://schemas.microsoft.com/office/drawing/2014/main" id="{E76E2BF9-FF20-49D2-B124-DEB31B6CF7B2}"/>
              </a:ext>
            </a:extLst>
          </p:cNvPr>
          <p:cNvGraphicFramePr/>
          <p:nvPr>
            <p:extLst>
              <p:ext uri="{D42A27DB-BD31-4B8C-83A1-F6EECF244321}">
                <p14:modId xmlns:p14="http://schemas.microsoft.com/office/powerpoint/2010/main" val="2931341984"/>
              </p:ext>
            </p:extLst>
          </p:nvPr>
        </p:nvGraphicFramePr>
        <p:xfrm>
          <a:off x="628650" y="1848908"/>
          <a:ext cx="4499728" cy="4279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91E7F652-79BF-462B-927F-A7286C893B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5394" y="2216075"/>
            <a:ext cx="4720117" cy="3540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022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570C924-2DC5-4C8A-9E4A-904F54FB75C0}"/>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D9E8824F-79D6-442A-87BC-CB4B6FECF230}"/>
              </a:ext>
            </a:extLst>
          </p:cNvPr>
          <p:cNvSpPr>
            <a:spLocks noGrp="1"/>
          </p:cNvSpPr>
          <p:nvPr>
            <p:ph type="sldNum" sz="quarter" idx="12"/>
          </p:nvPr>
        </p:nvSpPr>
        <p:spPr/>
        <p:txBody>
          <a:bodyPr/>
          <a:lstStyle/>
          <a:p>
            <a:fld id="{B6ACE368-1CD6-4D37-A432-F25C40B4D036}" type="slidenum">
              <a:rPr lang="en-US" smtClean="0"/>
              <a:pPr/>
              <a:t>34</a:t>
            </a:fld>
            <a:endParaRPr lang="en-US" dirty="0"/>
          </a:p>
        </p:txBody>
      </p:sp>
      <p:pic>
        <p:nvPicPr>
          <p:cNvPr id="6" name="Picture 5">
            <a:extLst>
              <a:ext uri="{FF2B5EF4-FFF2-40B4-BE49-F238E27FC236}">
                <a16:creationId xmlns:a16="http://schemas.microsoft.com/office/drawing/2014/main" id="{FF49AAF0-CEB3-4054-922D-0F8D202DA12A}"/>
              </a:ext>
            </a:extLst>
          </p:cNvPr>
          <p:cNvPicPr>
            <a:picLocks noChangeAspect="1"/>
          </p:cNvPicPr>
          <p:nvPr/>
        </p:nvPicPr>
        <p:blipFill>
          <a:blip r:embed="rId3"/>
          <a:stretch>
            <a:fillRect/>
          </a:stretch>
        </p:blipFill>
        <p:spPr>
          <a:xfrm>
            <a:off x="0" y="0"/>
            <a:ext cx="9143999" cy="6858000"/>
          </a:xfrm>
          <a:prstGeom prst="rect">
            <a:avLst/>
          </a:prstGeom>
        </p:spPr>
      </p:pic>
    </p:spTree>
    <p:extLst>
      <p:ext uri="{BB962C8B-B14F-4D97-AF65-F5344CB8AC3E}">
        <p14:creationId xmlns:p14="http://schemas.microsoft.com/office/powerpoint/2010/main" val="2029194935"/>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D7A7-E791-4CEE-AC5E-A125FFA26252}"/>
              </a:ext>
            </a:extLst>
          </p:cNvPr>
          <p:cNvSpPr>
            <a:spLocks noGrp="1"/>
          </p:cNvSpPr>
          <p:nvPr>
            <p:ph type="title"/>
          </p:nvPr>
        </p:nvSpPr>
        <p:spPr/>
        <p:txBody>
          <a:bodyPr/>
          <a:lstStyle/>
          <a:p>
            <a:r>
              <a:rPr lang="en-US" dirty="0"/>
              <a:t>Hormone Free</a:t>
            </a:r>
          </a:p>
        </p:txBody>
      </p:sp>
      <p:sp>
        <p:nvSpPr>
          <p:cNvPr id="4" name="Date Placeholder 3">
            <a:extLst>
              <a:ext uri="{FF2B5EF4-FFF2-40B4-BE49-F238E27FC236}">
                <a16:creationId xmlns:a16="http://schemas.microsoft.com/office/drawing/2014/main" id="{A47A1636-8B87-4A80-A4FE-A229FA40ABB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7D7129B-1BB6-4A25-8353-6CDA1339FE23}"/>
              </a:ext>
            </a:extLst>
          </p:cNvPr>
          <p:cNvSpPr>
            <a:spLocks noGrp="1"/>
          </p:cNvSpPr>
          <p:nvPr>
            <p:ph type="sldNum" sz="quarter" idx="12"/>
          </p:nvPr>
        </p:nvSpPr>
        <p:spPr/>
        <p:txBody>
          <a:bodyPr/>
          <a:lstStyle/>
          <a:p>
            <a:fld id="{B6ACE368-1CD6-4D37-A432-F25C40B4D036}" type="slidenum">
              <a:rPr lang="en-US" smtClean="0"/>
              <a:pPr/>
              <a:t>35</a:t>
            </a:fld>
            <a:endParaRPr lang="en-US" dirty="0"/>
          </a:p>
        </p:txBody>
      </p:sp>
      <p:pic>
        <p:nvPicPr>
          <p:cNvPr id="6" name="Picture 5">
            <a:extLst>
              <a:ext uri="{FF2B5EF4-FFF2-40B4-BE49-F238E27FC236}">
                <a16:creationId xmlns:a16="http://schemas.microsoft.com/office/drawing/2014/main" id="{89E04B85-DB67-41FC-B122-C20D9EF11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549" y="2320498"/>
            <a:ext cx="4572000" cy="3048000"/>
          </a:xfrm>
          <a:prstGeom prst="rect">
            <a:avLst/>
          </a:prstGeom>
          <a:ln>
            <a:noFill/>
          </a:ln>
          <a:effectLst>
            <a:outerShdw blurRad="292100" dist="139700" dir="2700000" algn="tl" rotWithShape="0">
              <a:srgbClr val="333333">
                <a:alpha val="65000"/>
              </a:srgbClr>
            </a:outerShdw>
          </a:effectLst>
        </p:spPr>
      </p:pic>
      <p:graphicFrame>
        <p:nvGraphicFramePr>
          <p:cNvPr id="10" name="Diagram 9">
            <a:extLst>
              <a:ext uri="{FF2B5EF4-FFF2-40B4-BE49-F238E27FC236}">
                <a16:creationId xmlns:a16="http://schemas.microsoft.com/office/drawing/2014/main" id="{5198EAEF-97D5-4A22-81C0-981ED6BA678D}"/>
              </a:ext>
            </a:extLst>
          </p:cNvPr>
          <p:cNvGraphicFramePr/>
          <p:nvPr>
            <p:extLst>
              <p:ext uri="{D42A27DB-BD31-4B8C-83A1-F6EECF244321}">
                <p14:modId xmlns:p14="http://schemas.microsoft.com/office/powerpoint/2010/main" val="1886611292"/>
              </p:ext>
            </p:extLst>
          </p:nvPr>
        </p:nvGraphicFramePr>
        <p:xfrm>
          <a:off x="419782" y="1704614"/>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871010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8D7A7-E791-4CEE-AC5E-A125FFA26252}"/>
              </a:ext>
            </a:extLst>
          </p:cNvPr>
          <p:cNvSpPr>
            <a:spLocks noGrp="1"/>
          </p:cNvSpPr>
          <p:nvPr>
            <p:ph type="title"/>
          </p:nvPr>
        </p:nvSpPr>
        <p:spPr/>
        <p:txBody>
          <a:bodyPr/>
          <a:lstStyle/>
          <a:p>
            <a:r>
              <a:rPr lang="en-US" dirty="0"/>
              <a:t>Hormone Free</a:t>
            </a:r>
          </a:p>
        </p:txBody>
      </p:sp>
      <p:sp>
        <p:nvSpPr>
          <p:cNvPr id="4" name="Date Placeholder 3">
            <a:extLst>
              <a:ext uri="{FF2B5EF4-FFF2-40B4-BE49-F238E27FC236}">
                <a16:creationId xmlns:a16="http://schemas.microsoft.com/office/drawing/2014/main" id="{A47A1636-8B87-4A80-A4FE-A229FA40ABB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7D7129B-1BB6-4A25-8353-6CDA1339FE23}"/>
              </a:ext>
            </a:extLst>
          </p:cNvPr>
          <p:cNvSpPr>
            <a:spLocks noGrp="1"/>
          </p:cNvSpPr>
          <p:nvPr>
            <p:ph type="sldNum" sz="quarter" idx="12"/>
          </p:nvPr>
        </p:nvSpPr>
        <p:spPr/>
        <p:txBody>
          <a:bodyPr/>
          <a:lstStyle/>
          <a:p>
            <a:fld id="{B6ACE368-1CD6-4D37-A432-F25C40B4D036}" type="slidenum">
              <a:rPr lang="en-US" smtClean="0"/>
              <a:pPr/>
              <a:t>36</a:t>
            </a:fld>
            <a:endParaRPr lang="en-US" dirty="0"/>
          </a:p>
        </p:txBody>
      </p:sp>
      <p:pic>
        <p:nvPicPr>
          <p:cNvPr id="6" name="Picture 5">
            <a:extLst>
              <a:ext uri="{FF2B5EF4-FFF2-40B4-BE49-F238E27FC236}">
                <a16:creationId xmlns:a16="http://schemas.microsoft.com/office/drawing/2014/main" id="{89E04B85-DB67-41FC-B122-C20D9EF11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22" y="2452578"/>
            <a:ext cx="4572000" cy="3048000"/>
          </a:xfrm>
          <a:prstGeom prst="rect">
            <a:avLst/>
          </a:prstGeom>
          <a:ln>
            <a:noFill/>
          </a:ln>
          <a:effectLst>
            <a:outerShdw blurRad="292100" dist="139700" dir="2700000" algn="tl" rotWithShape="0">
              <a:srgbClr val="333333">
                <a:alpha val="65000"/>
              </a:srgbClr>
            </a:outerShdw>
          </a:effectLst>
        </p:spPr>
      </p:pic>
      <p:graphicFrame>
        <p:nvGraphicFramePr>
          <p:cNvPr id="13" name="Diagram 12">
            <a:extLst>
              <a:ext uri="{FF2B5EF4-FFF2-40B4-BE49-F238E27FC236}">
                <a16:creationId xmlns:a16="http://schemas.microsoft.com/office/drawing/2014/main" id="{72686119-6440-4C2E-85A2-FDCE694A000D}"/>
              </a:ext>
            </a:extLst>
          </p:cNvPr>
          <p:cNvGraphicFramePr/>
          <p:nvPr>
            <p:extLst>
              <p:ext uri="{D42A27DB-BD31-4B8C-83A1-F6EECF244321}">
                <p14:modId xmlns:p14="http://schemas.microsoft.com/office/powerpoint/2010/main" val="3287113415"/>
              </p:ext>
            </p:extLst>
          </p:nvPr>
        </p:nvGraphicFramePr>
        <p:xfrm>
          <a:off x="419782" y="1704614"/>
          <a:ext cx="4499728" cy="4279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9869731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8819-D071-47A4-A8F5-50FDF8AF05F5}"/>
              </a:ext>
            </a:extLst>
          </p:cNvPr>
          <p:cNvSpPr>
            <a:spLocks noGrp="1"/>
          </p:cNvSpPr>
          <p:nvPr>
            <p:ph type="title"/>
          </p:nvPr>
        </p:nvSpPr>
        <p:spPr/>
        <p:txBody>
          <a:bodyPr/>
          <a:lstStyle/>
          <a:p>
            <a:r>
              <a:rPr lang="en-US" dirty="0"/>
              <a:t>USDA Definition </a:t>
            </a:r>
          </a:p>
        </p:txBody>
      </p:sp>
      <p:sp>
        <p:nvSpPr>
          <p:cNvPr id="3" name="Content Placeholder 2">
            <a:extLst>
              <a:ext uri="{FF2B5EF4-FFF2-40B4-BE49-F238E27FC236}">
                <a16:creationId xmlns:a16="http://schemas.microsoft.com/office/drawing/2014/main" id="{CF96349C-75A0-4A46-9E93-F617B267F9A9}"/>
              </a:ext>
            </a:extLst>
          </p:cNvPr>
          <p:cNvSpPr>
            <a:spLocks noGrp="1"/>
          </p:cNvSpPr>
          <p:nvPr>
            <p:ph idx="1"/>
          </p:nvPr>
        </p:nvSpPr>
        <p:spPr/>
        <p:txBody>
          <a:bodyPr/>
          <a:lstStyle/>
          <a:p>
            <a:pPr marL="0" indent="0" algn="ctr">
              <a:spcBef>
                <a:spcPts val="0"/>
              </a:spcBef>
              <a:buNone/>
            </a:pPr>
            <a:r>
              <a:rPr lang="en-US" b="1" dirty="0"/>
              <a:t>Pork &amp; Poultry</a:t>
            </a:r>
          </a:p>
          <a:p>
            <a:pPr marL="0" indent="0" algn="ctr">
              <a:spcBef>
                <a:spcPts val="0"/>
              </a:spcBef>
              <a:buNone/>
            </a:pPr>
            <a:r>
              <a:rPr lang="en-US" dirty="0"/>
              <a:t>Added hormones are not allowed in raising hogs or poultry .</a:t>
            </a:r>
          </a:p>
          <a:p>
            <a:pPr marL="0" indent="0">
              <a:buNone/>
            </a:pPr>
            <a:endParaRPr lang="en-US" dirty="0"/>
          </a:p>
          <a:p>
            <a:pPr marL="0" indent="0" algn="ctr">
              <a:spcBef>
                <a:spcPts val="0"/>
              </a:spcBef>
              <a:buNone/>
            </a:pPr>
            <a:r>
              <a:rPr lang="en-US" b="1" dirty="0"/>
              <a:t>Beef</a:t>
            </a:r>
          </a:p>
          <a:p>
            <a:pPr marL="0" indent="0" algn="ctr">
              <a:spcBef>
                <a:spcPts val="0"/>
              </a:spcBef>
              <a:buNone/>
            </a:pPr>
            <a:r>
              <a:rPr lang="en-US" dirty="0"/>
              <a:t>May be approved for use on a label of beef if sufficient documentation is provided to the Agency by the producer showing no hormones have been used in raising the animals. </a:t>
            </a:r>
          </a:p>
        </p:txBody>
      </p:sp>
      <p:sp>
        <p:nvSpPr>
          <p:cNvPr id="4" name="Date Placeholder 3">
            <a:extLst>
              <a:ext uri="{FF2B5EF4-FFF2-40B4-BE49-F238E27FC236}">
                <a16:creationId xmlns:a16="http://schemas.microsoft.com/office/drawing/2014/main" id="{EECE032B-E275-4353-9C1D-F42E3E685F9B}"/>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15D2D280-9097-4E76-9A60-7A33718DFD60}"/>
              </a:ext>
            </a:extLst>
          </p:cNvPr>
          <p:cNvSpPr>
            <a:spLocks noGrp="1"/>
          </p:cNvSpPr>
          <p:nvPr>
            <p:ph type="sldNum" sz="quarter" idx="12"/>
          </p:nvPr>
        </p:nvSpPr>
        <p:spPr/>
        <p:txBody>
          <a:bodyPr/>
          <a:lstStyle/>
          <a:p>
            <a:fld id="{B6ACE368-1CD6-4D37-A432-F25C40B4D036}" type="slidenum">
              <a:rPr lang="en-US" smtClean="0"/>
              <a:pPr/>
              <a:t>37</a:t>
            </a:fld>
            <a:endParaRPr lang="en-US" dirty="0"/>
          </a:p>
        </p:txBody>
      </p:sp>
    </p:spTree>
    <p:extLst>
      <p:ext uri="{BB962C8B-B14F-4D97-AF65-F5344CB8AC3E}">
        <p14:creationId xmlns:p14="http://schemas.microsoft.com/office/powerpoint/2010/main" val="289324496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E5C5-1104-46E2-9268-C97495ABD772}"/>
              </a:ext>
            </a:extLst>
          </p:cNvPr>
          <p:cNvSpPr>
            <a:spLocks noGrp="1"/>
          </p:cNvSpPr>
          <p:nvPr>
            <p:ph type="title"/>
          </p:nvPr>
        </p:nvSpPr>
        <p:spPr/>
        <p:txBody>
          <a:bodyPr/>
          <a:lstStyle/>
          <a:p>
            <a:r>
              <a:rPr lang="en-US" dirty="0"/>
              <a:t>Hormone Comparison</a:t>
            </a:r>
          </a:p>
        </p:txBody>
      </p:sp>
      <p:sp>
        <p:nvSpPr>
          <p:cNvPr id="4" name="Date Placeholder 3">
            <a:extLst>
              <a:ext uri="{FF2B5EF4-FFF2-40B4-BE49-F238E27FC236}">
                <a16:creationId xmlns:a16="http://schemas.microsoft.com/office/drawing/2014/main" id="{5554209D-374F-4013-8A9F-92F0915A637F}"/>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95A0846-8C80-4520-83E3-E5FD0EA2F860}"/>
              </a:ext>
            </a:extLst>
          </p:cNvPr>
          <p:cNvSpPr>
            <a:spLocks noGrp="1"/>
          </p:cNvSpPr>
          <p:nvPr>
            <p:ph type="sldNum" sz="quarter" idx="12"/>
          </p:nvPr>
        </p:nvSpPr>
        <p:spPr/>
        <p:txBody>
          <a:bodyPr/>
          <a:lstStyle/>
          <a:p>
            <a:fld id="{B6ACE368-1CD6-4D37-A432-F25C40B4D036}" type="slidenum">
              <a:rPr lang="en-US" smtClean="0"/>
              <a:pPr/>
              <a:t>38</a:t>
            </a:fld>
            <a:endParaRPr lang="en-US" dirty="0"/>
          </a:p>
        </p:txBody>
      </p:sp>
      <p:graphicFrame>
        <p:nvGraphicFramePr>
          <p:cNvPr id="6" name="Table 5">
            <a:extLst>
              <a:ext uri="{FF2B5EF4-FFF2-40B4-BE49-F238E27FC236}">
                <a16:creationId xmlns:a16="http://schemas.microsoft.com/office/drawing/2014/main" id="{3C3A59D0-CC4A-4B8D-983C-4A3DE0066D95}"/>
              </a:ext>
            </a:extLst>
          </p:cNvPr>
          <p:cNvGraphicFramePr>
            <a:graphicFrameLocks noGrp="1"/>
          </p:cNvGraphicFramePr>
          <p:nvPr>
            <p:extLst>
              <p:ext uri="{D42A27DB-BD31-4B8C-83A1-F6EECF244321}">
                <p14:modId xmlns:p14="http://schemas.microsoft.com/office/powerpoint/2010/main" val="2096130868"/>
              </p:ext>
            </p:extLst>
          </p:nvPr>
        </p:nvGraphicFramePr>
        <p:xfrm>
          <a:off x="628650" y="1803752"/>
          <a:ext cx="8131661" cy="3695418"/>
        </p:xfrm>
        <a:graphic>
          <a:graphicData uri="http://schemas.openxmlformats.org/drawingml/2006/table">
            <a:tbl>
              <a:tblPr firstRow="1" bandRow="1">
                <a:tableStyleId>{912C8C85-51F0-491E-9774-3900AFEF0FD7}</a:tableStyleId>
              </a:tblPr>
              <a:tblGrid>
                <a:gridCol w="1422198">
                  <a:extLst>
                    <a:ext uri="{9D8B030D-6E8A-4147-A177-3AD203B41FA5}">
                      <a16:colId xmlns:a16="http://schemas.microsoft.com/office/drawing/2014/main" val="2241966074"/>
                    </a:ext>
                  </a:extLst>
                </a:gridCol>
                <a:gridCol w="3998910">
                  <a:extLst>
                    <a:ext uri="{9D8B030D-6E8A-4147-A177-3AD203B41FA5}">
                      <a16:colId xmlns:a16="http://schemas.microsoft.com/office/drawing/2014/main" val="511474582"/>
                    </a:ext>
                  </a:extLst>
                </a:gridCol>
                <a:gridCol w="2710553">
                  <a:extLst>
                    <a:ext uri="{9D8B030D-6E8A-4147-A177-3AD203B41FA5}">
                      <a16:colId xmlns:a16="http://schemas.microsoft.com/office/drawing/2014/main" val="179780667"/>
                    </a:ext>
                  </a:extLst>
                </a:gridCol>
              </a:tblGrid>
              <a:tr h="430306">
                <a:tc>
                  <a:txBody>
                    <a:bodyPr/>
                    <a:lstStyle/>
                    <a:p>
                      <a:r>
                        <a:rPr lang="en-US" dirty="0">
                          <a:latin typeface="Cambria" panose="02040503050406030204" pitchFamily="18" charset="0"/>
                          <a:ea typeface="Cambria" panose="02040503050406030204" pitchFamily="18" charset="0"/>
                        </a:rPr>
                        <a:t>Quantity</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Source</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Nanograms of estrogen</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216201683"/>
                  </a:ext>
                </a:extLst>
              </a:tr>
              <a:tr h="408139">
                <a:tc>
                  <a:txBody>
                    <a:bodyPr/>
                    <a:lstStyle/>
                    <a:p>
                      <a:r>
                        <a:rPr lang="en-US" dirty="0">
                          <a:latin typeface="Cambria" panose="02040503050406030204" pitchFamily="18" charset="0"/>
                          <a:ea typeface="Cambria" panose="02040503050406030204" pitchFamily="18" charset="0"/>
                        </a:rPr>
                        <a:t>75g</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Beef from steer given hormones</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2</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1462972189"/>
                  </a:ext>
                </a:extLst>
              </a:tr>
              <a:tr h="408139">
                <a:tc>
                  <a:txBody>
                    <a:bodyPr/>
                    <a:lstStyle/>
                    <a:p>
                      <a:r>
                        <a:rPr lang="en-US" dirty="0">
                          <a:latin typeface="Cambria" panose="02040503050406030204" pitchFamily="18" charset="0"/>
                          <a:ea typeface="Cambria" panose="02040503050406030204" pitchFamily="18" charset="0"/>
                        </a:rPr>
                        <a:t>355ml</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Beer</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15</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3937845923"/>
                  </a:ext>
                </a:extLst>
              </a:tr>
              <a:tr h="408139">
                <a:tc>
                  <a:txBody>
                    <a:bodyPr/>
                    <a:lstStyle/>
                    <a:p>
                      <a:r>
                        <a:rPr lang="en-US" dirty="0">
                          <a:latin typeface="Cambria" panose="02040503050406030204" pitchFamily="18" charset="0"/>
                          <a:ea typeface="Cambria" panose="02040503050406030204" pitchFamily="18" charset="0"/>
                        </a:rPr>
                        <a:t>75g</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Raw peas</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500</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3160670848"/>
                  </a:ext>
                </a:extLst>
              </a:tr>
              <a:tr h="408139">
                <a:tc>
                  <a:txBody>
                    <a:bodyPr/>
                    <a:lstStyle/>
                    <a:p>
                      <a:r>
                        <a:rPr lang="en-US" dirty="0">
                          <a:latin typeface="Cambria" panose="02040503050406030204" pitchFamily="18" charset="0"/>
                          <a:ea typeface="Cambria" panose="02040503050406030204" pitchFamily="18" charset="0"/>
                        </a:rPr>
                        <a:t>75g</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Raw cabbage</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2,976</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1162462404"/>
                  </a:ext>
                </a:extLst>
              </a:tr>
              <a:tr h="408139">
                <a:tc>
                  <a:txBody>
                    <a:bodyPr/>
                    <a:lstStyle/>
                    <a:p>
                      <a:r>
                        <a:rPr lang="en-US" dirty="0">
                          <a:latin typeface="Cambria" panose="02040503050406030204" pitchFamily="18" charset="0"/>
                          <a:ea typeface="Cambria" panose="02040503050406030204" pitchFamily="18" charset="0"/>
                        </a:rPr>
                        <a:t>1 pill</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Birth control</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35,000</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4106177992"/>
                  </a:ext>
                </a:extLst>
              </a:tr>
              <a:tr h="408139">
                <a:tc>
                  <a:txBody>
                    <a:bodyPr/>
                    <a:lstStyle/>
                    <a:p>
                      <a:r>
                        <a:rPr lang="en-US" dirty="0">
                          <a:latin typeface="Cambria" panose="02040503050406030204" pitchFamily="18" charset="0"/>
                          <a:ea typeface="Cambria" panose="02040503050406030204" pitchFamily="18" charset="0"/>
                        </a:rPr>
                        <a:t>Per day</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Adult male</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100,000</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221866356"/>
                  </a:ext>
                </a:extLst>
              </a:tr>
              <a:tr h="408139">
                <a:tc>
                  <a:txBody>
                    <a:bodyPr/>
                    <a:lstStyle/>
                    <a:p>
                      <a:r>
                        <a:rPr lang="en-US" dirty="0">
                          <a:latin typeface="Cambria" panose="02040503050406030204" pitchFamily="18" charset="0"/>
                          <a:ea typeface="Cambria" panose="02040503050406030204" pitchFamily="18" charset="0"/>
                        </a:rPr>
                        <a:t>Per day</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Adult female</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5,000,000</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1850322632"/>
                  </a:ext>
                </a:extLst>
              </a:tr>
              <a:tr h="408139">
                <a:tc>
                  <a:txBody>
                    <a:bodyPr/>
                    <a:lstStyle/>
                    <a:p>
                      <a:r>
                        <a:rPr lang="en-US" dirty="0">
                          <a:latin typeface="Cambria" panose="02040503050406030204" pitchFamily="18" charset="0"/>
                          <a:ea typeface="Cambria" panose="02040503050406030204" pitchFamily="18" charset="0"/>
                        </a:rPr>
                        <a:t>Per day</a:t>
                      </a:r>
                    </a:p>
                  </a:txBody>
                  <a:tcPr>
                    <a:lnL w="12700" cap="flat" cmpd="sng" algn="ctr">
                      <a:no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Pregnant woman</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90,000,000</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32346592"/>
                  </a:ext>
                </a:extLst>
              </a:tr>
            </a:tbl>
          </a:graphicData>
        </a:graphic>
      </p:graphicFrame>
      <p:sp>
        <p:nvSpPr>
          <p:cNvPr id="7" name="TextBox 6">
            <a:extLst>
              <a:ext uri="{FF2B5EF4-FFF2-40B4-BE49-F238E27FC236}">
                <a16:creationId xmlns:a16="http://schemas.microsoft.com/office/drawing/2014/main" id="{0F6F03E4-4E77-4CDB-A6D3-6113B8AAAD53}"/>
              </a:ext>
            </a:extLst>
          </p:cNvPr>
          <p:cNvSpPr txBox="1"/>
          <p:nvPr/>
        </p:nvSpPr>
        <p:spPr>
          <a:xfrm>
            <a:off x="628650" y="5595974"/>
            <a:ext cx="8297732" cy="307777"/>
          </a:xfrm>
          <a:prstGeom prst="rect">
            <a:avLst/>
          </a:prstGeom>
          <a:noFill/>
        </p:spPr>
        <p:txBody>
          <a:bodyPr wrap="square" rtlCol="0">
            <a:spAutoFit/>
          </a:bodyPr>
          <a:lstStyle/>
          <a:p>
            <a:r>
              <a:rPr lang="en-US" sz="1400" i="1" dirty="0">
                <a:latin typeface="Cambria" panose="02040503050406030204" pitchFamily="18" charset="0"/>
                <a:ea typeface="Cambria" panose="02040503050406030204" pitchFamily="18" charset="0"/>
              </a:rPr>
              <a:t>Source: BeefResearch.ca. Adapted from Ty Lawrence, Ph.D., 2012 (West Texas A&amp;M University)</a:t>
            </a:r>
          </a:p>
        </p:txBody>
      </p:sp>
    </p:spTree>
    <p:extLst>
      <p:ext uri="{BB962C8B-B14F-4D97-AF65-F5344CB8AC3E}">
        <p14:creationId xmlns:p14="http://schemas.microsoft.com/office/powerpoint/2010/main" val="75954781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E5C5-1104-46E2-9268-C97495ABD772}"/>
              </a:ext>
            </a:extLst>
          </p:cNvPr>
          <p:cNvSpPr>
            <a:spLocks noGrp="1"/>
          </p:cNvSpPr>
          <p:nvPr>
            <p:ph type="title"/>
          </p:nvPr>
        </p:nvSpPr>
        <p:spPr/>
        <p:txBody>
          <a:bodyPr/>
          <a:lstStyle/>
          <a:p>
            <a:r>
              <a:rPr lang="en-US" dirty="0"/>
              <a:t>Hormone Comparison</a:t>
            </a:r>
          </a:p>
        </p:txBody>
      </p:sp>
      <p:sp>
        <p:nvSpPr>
          <p:cNvPr id="4" name="Date Placeholder 3">
            <a:extLst>
              <a:ext uri="{FF2B5EF4-FFF2-40B4-BE49-F238E27FC236}">
                <a16:creationId xmlns:a16="http://schemas.microsoft.com/office/drawing/2014/main" id="{5554209D-374F-4013-8A9F-92F0915A637F}"/>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95A0846-8C80-4520-83E3-E5FD0EA2F860}"/>
              </a:ext>
            </a:extLst>
          </p:cNvPr>
          <p:cNvSpPr>
            <a:spLocks noGrp="1"/>
          </p:cNvSpPr>
          <p:nvPr>
            <p:ph type="sldNum" sz="quarter" idx="12"/>
          </p:nvPr>
        </p:nvSpPr>
        <p:spPr/>
        <p:txBody>
          <a:bodyPr/>
          <a:lstStyle/>
          <a:p>
            <a:fld id="{B6ACE368-1CD6-4D37-A432-F25C40B4D036}" type="slidenum">
              <a:rPr lang="en-US" smtClean="0"/>
              <a:pPr/>
              <a:t>39</a:t>
            </a:fld>
            <a:endParaRPr lang="en-US" dirty="0"/>
          </a:p>
        </p:txBody>
      </p:sp>
      <p:graphicFrame>
        <p:nvGraphicFramePr>
          <p:cNvPr id="6" name="Table 5">
            <a:extLst>
              <a:ext uri="{FF2B5EF4-FFF2-40B4-BE49-F238E27FC236}">
                <a16:creationId xmlns:a16="http://schemas.microsoft.com/office/drawing/2014/main" id="{3C3A59D0-CC4A-4B8D-983C-4A3DE0066D95}"/>
              </a:ext>
            </a:extLst>
          </p:cNvPr>
          <p:cNvGraphicFramePr>
            <a:graphicFrameLocks noGrp="1"/>
          </p:cNvGraphicFramePr>
          <p:nvPr>
            <p:extLst>
              <p:ext uri="{D42A27DB-BD31-4B8C-83A1-F6EECF244321}">
                <p14:modId xmlns:p14="http://schemas.microsoft.com/office/powerpoint/2010/main" val="1422461555"/>
              </p:ext>
            </p:extLst>
          </p:nvPr>
        </p:nvGraphicFramePr>
        <p:xfrm>
          <a:off x="628650" y="1803752"/>
          <a:ext cx="8031256" cy="4103557"/>
        </p:xfrm>
        <a:graphic>
          <a:graphicData uri="http://schemas.openxmlformats.org/drawingml/2006/table">
            <a:tbl>
              <a:tblPr firstRow="1" bandRow="1">
                <a:tableStyleId>{912C8C85-51F0-491E-9774-3900AFEF0FD7}</a:tableStyleId>
              </a:tblPr>
              <a:tblGrid>
                <a:gridCol w="3416225">
                  <a:extLst>
                    <a:ext uri="{9D8B030D-6E8A-4147-A177-3AD203B41FA5}">
                      <a16:colId xmlns:a16="http://schemas.microsoft.com/office/drawing/2014/main" val="511474582"/>
                    </a:ext>
                  </a:extLst>
                </a:gridCol>
                <a:gridCol w="4615031">
                  <a:extLst>
                    <a:ext uri="{9D8B030D-6E8A-4147-A177-3AD203B41FA5}">
                      <a16:colId xmlns:a16="http://schemas.microsoft.com/office/drawing/2014/main" val="179780667"/>
                    </a:ext>
                  </a:extLst>
                </a:gridCol>
              </a:tblGrid>
              <a:tr h="430306">
                <a:tc>
                  <a:txBody>
                    <a:bodyPr/>
                    <a:lstStyle/>
                    <a:p>
                      <a:r>
                        <a:rPr lang="en-US" dirty="0">
                          <a:latin typeface="Cambria" panose="02040503050406030204" pitchFamily="18" charset="0"/>
                          <a:ea typeface="Cambria" panose="02040503050406030204" pitchFamily="18" charset="0"/>
                        </a:rPr>
                        <a:t>Food</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Estrogenic Activity per 3 oz of Food (ng)</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216201683"/>
                  </a:ext>
                </a:extLst>
              </a:tr>
              <a:tr h="408139">
                <a:tc>
                  <a:txBody>
                    <a:bodyPr/>
                    <a:lstStyle/>
                    <a:p>
                      <a:r>
                        <a:rPr lang="en-US" dirty="0">
                          <a:latin typeface="Cambria" panose="02040503050406030204" pitchFamily="18" charset="0"/>
                          <a:ea typeface="Cambria" panose="02040503050406030204" pitchFamily="18" charset="0"/>
                        </a:rPr>
                        <a:t>Soy flour (defatted)</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128,423,201</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1462972189"/>
                  </a:ext>
                </a:extLst>
              </a:tr>
              <a:tr h="408139">
                <a:tc>
                  <a:txBody>
                    <a:bodyPr/>
                    <a:lstStyle/>
                    <a:p>
                      <a:r>
                        <a:rPr lang="en-US" dirty="0">
                          <a:latin typeface="Cambria" panose="02040503050406030204" pitchFamily="18" charset="0"/>
                          <a:ea typeface="Cambria" panose="02040503050406030204" pitchFamily="18" charset="0"/>
                        </a:rPr>
                        <a:t>Tofu</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19,306,004</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3937845923"/>
                  </a:ext>
                </a:extLst>
              </a:tr>
              <a:tr h="408139">
                <a:tc>
                  <a:txBody>
                    <a:bodyPr/>
                    <a:lstStyle/>
                    <a:p>
                      <a:r>
                        <a:rPr lang="en-US" dirty="0">
                          <a:latin typeface="Cambria" panose="02040503050406030204" pitchFamily="18" charset="0"/>
                          <a:ea typeface="Cambria" panose="02040503050406030204" pitchFamily="18" charset="0"/>
                        </a:rPr>
                        <a:t>Pinto beans</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153,087</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3160670848"/>
                  </a:ext>
                </a:extLst>
              </a:tr>
              <a:tr h="408139">
                <a:tc>
                  <a:txBody>
                    <a:bodyPr/>
                    <a:lstStyle/>
                    <a:p>
                      <a:r>
                        <a:rPr lang="en-US" dirty="0">
                          <a:latin typeface="Cambria" panose="02040503050406030204" pitchFamily="18" charset="0"/>
                          <a:ea typeface="Cambria" panose="02040503050406030204" pitchFamily="18" charset="0"/>
                        </a:rPr>
                        <a:t>White bread</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51,029</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1162462404"/>
                  </a:ext>
                </a:extLst>
              </a:tr>
              <a:tr h="408139">
                <a:tc>
                  <a:txBody>
                    <a:bodyPr/>
                    <a:lstStyle/>
                    <a:p>
                      <a:r>
                        <a:rPr lang="en-US" dirty="0">
                          <a:latin typeface="Cambria" panose="02040503050406030204" pitchFamily="18" charset="0"/>
                          <a:ea typeface="Cambria" panose="02040503050406030204" pitchFamily="18" charset="0"/>
                        </a:rPr>
                        <a:t>Peanuts</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17,010</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4106177992"/>
                  </a:ext>
                </a:extLst>
              </a:tr>
              <a:tr h="408139">
                <a:tc>
                  <a:txBody>
                    <a:bodyPr/>
                    <a:lstStyle/>
                    <a:p>
                      <a:r>
                        <a:rPr lang="en-US" dirty="0">
                          <a:latin typeface="Cambria" panose="02040503050406030204" pitchFamily="18" charset="0"/>
                          <a:ea typeface="Cambria" panose="02040503050406030204" pitchFamily="18" charset="0"/>
                        </a:rPr>
                        <a:t>Eggs</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94</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221866356"/>
                  </a:ext>
                </a:extLst>
              </a:tr>
              <a:tr h="408139">
                <a:tc>
                  <a:txBody>
                    <a:bodyPr/>
                    <a:lstStyle/>
                    <a:p>
                      <a:r>
                        <a:rPr lang="en-US" dirty="0">
                          <a:latin typeface="Cambria" panose="02040503050406030204" pitchFamily="18" charset="0"/>
                          <a:ea typeface="Cambria" panose="02040503050406030204" pitchFamily="18" charset="0"/>
                        </a:rPr>
                        <a:t>Milk</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5.4</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1850322632"/>
                  </a:ext>
                </a:extLst>
              </a:tr>
              <a:tr h="408139">
                <a:tc>
                  <a:txBody>
                    <a:bodyPr/>
                    <a:lstStyle/>
                    <a:p>
                      <a:r>
                        <a:rPr lang="en-US" dirty="0">
                          <a:latin typeface="Cambria" panose="02040503050406030204" pitchFamily="18" charset="0"/>
                          <a:ea typeface="Cambria" panose="02040503050406030204" pitchFamily="18" charset="0"/>
                        </a:rPr>
                        <a:t>Beef from implanted steer</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1.2</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solidFill>
                        <a:srgbClr val="A1BD59"/>
                      </a:solidFill>
                      <a:prstDash val="solid"/>
                      <a:round/>
                      <a:headEnd type="none" w="med" len="med"/>
                      <a:tailEnd type="none" w="med" len="med"/>
                    </a:lnB>
                  </a:tcPr>
                </a:tc>
                <a:extLst>
                  <a:ext uri="{0D108BD9-81ED-4DB2-BD59-A6C34878D82A}">
                    <a16:rowId xmlns:a16="http://schemas.microsoft.com/office/drawing/2014/main" val="3632346592"/>
                  </a:ext>
                </a:extLst>
              </a:tr>
              <a:tr h="408139">
                <a:tc>
                  <a:txBody>
                    <a:bodyPr/>
                    <a:lstStyle/>
                    <a:p>
                      <a:r>
                        <a:rPr lang="en-US" dirty="0">
                          <a:latin typeface="Cambria" panose="02040503050406030204" pitchFamily="18" charset="0"/>
                          <a:ea typeface="Cambria" panose="02040503050406030204" pitchFamily="18" charset="0"/>
                        </a:rPr>
                        <a:t>Beef from non-implanted steer</a:t>
                      </a:r>
                    </a:p>
                  </a:txBody>
                  <a:tcPr>
                    <a:lnL w="12700" cap="flat" cmpd="sng" algn="ctr">
                      <a:solidFill>
                        <a:srgbClr val="A1BD59"/>
                      </a:solidFill>
                      <a:prstDash val="solid"/>
                      <a:round/>
                      <a:headEnd type="none" w="med" len="med"/>
                      <a:tailEnd type="none" w="med" len="med"/>
                    </a:lnL>
                    <a:lnR w="12700" cap="flat" cmpd="sng" algn="ctr">
                      <a:solidFill>
                        <a:srgbClr val="A1BD59"/>
                      </a:solid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a:latin typeface="Cambria" panose="02040503050406030204" pitchFamily="18" charset="0"/>
                          <a:ea typeface="Cambria" panose="02040503050406030204" pitchFamily="18" charset="0"/>
                        </a:rPr>
                        <a:t>.85</a:t>
                      </a:r>
                    </a:p>
                  </a:txBody>
                  <a:tcPr>
                    <a:lnL w="12700" cap="flat" cmpd="sng" algn="ctr">
                      <a:solidFill>
                        <a:srgbClr val="A1BD5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A1BD59"/>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80785466"/>
                  </a:ext>
                </a:extLst>
              </a:tr>
            </a:tbl>
          </a:graphicData>
        </a:graphic>
      </p:graphicFrame>
      <p:sp>
        <p:nvSpPr>
          <p:cNvPr id="7" name="TextBox 6">
            <a:extLst>
              <a:ext uri="{FF2B5EF4-FFF2-40B4-BE49-F238E27FC236}">
                <a16:creationId xmlns:a16="http://schemas.microsoft.com/office/drawing/2014/main" id="{0F6F03E4-4E77-4CDB-A6D3-6113B8AAAD53}"/>
              </a:ext>
            </a:extLst>
          </p:cNvPr>
          <p:cNvSpPr txBox="1"/>
          <p:nvPr/>
        </p:nvSpPr>
        <p:spPr>
          <a:xfrm>
            <a:off x="628650" y="6048574"/>
            <a:ext cx="8297732" cy="307777"/>
          </a:xfrm>
          <a:prstGeom prst="rect">
            <a:avLst/>
          </a:prstGeom>
          <a:noFill/>
        </p:spPr>
        <p:txBody>
          <a:bodyPr wrap="square" rtlCol="0">
            <a:spAutoFit/>
          </a:bodyPr>
          <a:lstStyle/>
          <a:p>
            <a:r>
              <a:rPr lang="en-US" sz="1400" i="1" dirty="0">
                <a:latin typeface="Cambria" panose="02040503050406030204" pitchFamily="18" charset="0"/>
                <a:ea typeface="Cambria" panose="02040503050406030204" pitchFamily="18" charset="0"/>
              </a:rPr>
              <a:t>Source: AgWeb Powered by Farm Journal. Hormones in Beef: Myth vs. Fact. </a:t>
            </a:r>
          </a:p>
        </p:txBody>
      </p:sp>
    </p:spTree>
    <p:extLst>
      <p:ext uri="{BB962C8B-B14F-4D97-AF65-F5344CB8AC3E}">
        <p14:creationId xmlns:p14="http://schemas.microsoft.com/office/powerpoint/2010/main" val="304431239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51A0A9-E423-44B7-971D-C592EC9016E8}"/>
              </a:ext>
            </a:extLst>
          </p:cNvPr>
          <p:cNvPicPr>
            <a:picLocks noChangeAspect="1"/>
          </p:cNvPicPr>
          <p:nvPr/>
        </p:nvPicPr>
        <p:blipFill rotWithShape="1">
          <a:blip r:embed="rId3">
            <a:extLst>
              <a:ext uri="{28A0092B-C50C-407E-A947-70E740481C1C}">
                <a14:useLocalDpi xmlns:a14="http://schemas.microsoft.com/office/drawing/2010/main" val="0"/>
              </a:ext>
            </a:extLst>
          </a:blip>
          <a:srcRect l="24148" r="23704"/>
          <a:stretch/>
        </p:blipFill>
        <p:spPr>
          <a:xfrm>
            <a:off x="5585398" y="1848908"/>
            <a:ext cx="2235200" cy="4286250"/>
          </a:xfrm>
          <a:prstGeom prst="rect">
            <a:avLst/>
          </a:prstGeom>
        </p:spPr>
      </p:pic>
      <p:sp>
        <p:nvSpPr>
          <p:cNvPr id="2" name="Title 1">
            <a:extLst>
              <a:ext uri="{FF2B5EF4-FFF2-40B4-BE49-F238E27FC236}">
                <a16:creationId xmlns:a16="http://schemas.microsoft.com/office/drawing/2014/main" id="{AAA9C8DA-0F72-47B1-9D7F-8561B4ABFB5F}"/>
              </a:ext>
            </a:extLst>
          </p:cNvPr>
          <p:cNvSpPr>
            <a:spLocks noGrp="1"/>
          </p:cNvSpPr>
          <p:nvPr>
            <p:ph type="title"/>
          </p:nvPr>
        </p:nvSpPr>
        <p:spPr/>
        <p:txBody>
          <a:bodyPr/>
          <a:lstStyle/>
          <a:p>
            <a:r>
              <a:rPr lang="en-US" dirty="0"/>
              <a:t>What Do You Look For?</a:t>
            </a:r>
          </a:p>
        </p:txBody>
      </p:sp>
      <p:sp>
        <p:nvSpPr>
          <p:cNvPr id="4" name="Date Placeholder 3">
            <a:extLst>
              <a:ext uri="{FF2B5EF4-FFF2-40B4-BE49-F238E27FC236}">
                <a16:creationId xmlns:a16="http://schemas.microsoft.com/office/drawing/2014/main" id="{6E9E6078-4B4E-4E08-8752-1A9A92A01AFE}"/>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C676DD1A-0593-4463-9E23-89DF340F5B28}"/>
              </a:ext>
            </a:extLst>
          </p:cNvPr>
          <p:cNvSpPr>
            <a:spLocks noGrp="1"/>
          </p:cNvSpPr>
          <p:nvPr>
            <p:ph type="sldNum" sz="quarter" idx="12"/>
          </p:nvPr>
        </p:nvSpPr>
        <p:spPr/>
        <p:txBody>
          <a:bodyPr/>
          <a:lstStyle/>
          <a:p>
            <a:fld id="{B6ACE368-1CD6-4D37-A432-F25C40B4D036}" type="slidenum">
              <a:rPr lang="en-US" smtClean="0"/>
              <a:pPr/>
              <a:t>4</a:t>
            </a:fld>
            <a:endParaRPr lang="en-US" dirty="0"/>
          </a:p>
        </p:txBody>
      </p:sp>
      <p:pic>
        <p:nvPicPr>
          <p:cNvPr id="8" name="Picture 7">
            <a:extLst>
              <a:ext uri="{FF2B5EF4-FFF2-40B4-BE49-F238E27FC236}">
                <a16:creationId xmlns:a16="http://schemas.microsoft.com/office/drawing/2014/main" id="{DCB3B4AE-9367-4330-A9A3-B9757867B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 y="2388130"/>
            <a:ext cx="3429000" cy="3429000"/>
          </a:xfrm>
          <a:prstGeom prst="rect">
            <a:avLst/>
          </a:prstGeom>
        </p:spPr>
      </p:pic>
      <p:pic>
        <p:nvPicPr>
          <p:cNvPr id="10" name="Picture 9">
            <a:extLst>
              <a:ext uri="{FF2B5EF4-FFF2-40B4-BE49-F238E27FC236}">
                <a16:creationId xmlns:a16="http://schemas.microsoft.com/office/drawing/2014/main" id="{BF4B4EC6-54FB-4640-99BD-B94A21CBE932}"/>
              </a:ext>
            </a:extLst>
          </p:cNvPr>
          <p:cNvPicPr>
            <a:picLocks noChangeAspect="1"/>
          </p:cNvPicPr>
          <p:nvPr/>
        </p:nvPicPr>
        <p:blipFill rotWithShape="1">
          <a:blip r:embed="rId5">
            <a:extLst>
              <a:ext uri="{28A0092B-C50C-407E-A947-70E740481C1C}">
                <a14:useLocalDpi xmlns:a14="http://schemas.microsoft.com/office/drawing/2010/main" val="0"/>
              </a:ext>
            </a:extLst>
          </a:blip>
          <a:srcRect l="66744"/>
          <a:stretch/>
        </p:blipFill>
        <p:spPr>
          <a:xfrm>
            <a:off x="3487983" y="1721380"/>
            <a:ext cx="1634490" cy="4762500"/>
          </a:xfrm>
          <a:prstGeom prst="rect">
            <a:avLst/>
          </a:prstGeom>
        </p:spPr>
      </p:pic>
    </p:spTree>
    <p:extLst>
      <p:ext uri="{BB962C8B-B14F-4D97-AF65-F5344CB8AC3E}">
        <p14:creationId xmlns:p14="http://schemas.microsoft.com/office/powerpoint/2010/main" val="216965464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884DF-99B4-4A23-B120-CA3085A34180}"/>
              </a:ext>
            </a:extLst>
          </p:cNvPr>
          <p:cNvSpPr>
            <a:spLocks noGrp="1"/>
          </p:cNvSpPr>
          <p:nvPr>
            <p:ph type="dt" sz="half" idx="10"/>
          </p:nvPr>
        </p:nvSpPr>
        <p:spPr/>
        <p:txBody>
          <a:bodyPr/>
          <a:lstStyle/>
          <a:p>
            <a:r>
              <a:rPr lang="en-US" dirty="0"/>
              <a:t>©2018 Nebraska Farm Bureau Foundation</a:t>
            </a:r>
          </a:p>
        </p:txBody>
      </p:sp>
      <p:sp>
        <p:nvSpPr>
          <p:cNvPr id="3" name="Slide Number Placeholder 2">
            <a:extLst>
              <a:ext uri="{FF2B5EF4-FFF2-40B4-BE49-F238E27FC236}">
                <a16:creationId xmlns:a16="http://schemas.microsoft.com/office/drawing/2014/main" id="{13CAA7B6-B6E5-4A82-A7C7-53A40AB6CEA8}"/>
              </a:ext>
            </a:extLst>
          </p:cNvPr>
          <p:cNvSpPr>
            <a:spLocks noGrp="1"/>
          </p:cNvSpPr>
          <p:nvPr>
            <p:ph type="sldNum" sz="quarter" idx="12"/>
          </p:nvPr>
        </p:nvSpPr>
        <p:spPr/>
        <p:txBody>
          <a:bodyPr/>
          <a:lstStyle/>
          <a:p>
            <a:fld id="{B6ACE368-1CD6-4D37-A432-F25C40B4D036}" type="slidenum">
              <a:rPr lang="en-US" smtClean="0"/>
              <a:t>40</a:t>
            </a:fld>
            <a:endParaRPr lang="en-US" dirty="0"/>
          </a:p>
        </p:txBody>
      </p:sp>
      <p:pic>
        <p:nvPicPr>
          <p:cNvPr id="6" name="Picture 5">
            <a:extLst>
              <a:ext uri="{FF2B5EF4-FFF2-40B4-BE49-F238E27FC236}">
                <a16:creationId xmlns:a16="http://schemas.microsoft.com/office/drawing/2014/main" id="{6329414D-8A54-4068-84B0-CE06D5019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700" y="984250"/>
            <a:ext cx="6832600" cy="488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599399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E42-4283-46FE-90BF-EED960F9C294}"/>
              </a:ext>
            </a:extLst>
          </p:cNvPr>
          <p:cNvSpPr>
            <a:spLocks noGrp="1"/>
          </p:cNvSpPr>
          <p:nvPr>
            <p:ph type="title"/>
          </p:nvPr>
        </p:nvSpPr>
        <p:spPr/>
        <p:txBody>
          <a:bodyPr/>
          <a:lstStyle/>
          <a:p>
            <a:r>
              <a:rPr lang="en-US" dirty="0"/>
              <a:t>Grass Fed</a:t>
            </a:r>
          </a:p>
        </p:txBody>
      </p:sp>
      <p:sp>
        <p:nvSpPr>
          <p:cNvPr id="4" name="Date Placeholder 3">
            <a:extLst>
              <a:ext uri="{FF2B5EF4-FFF2-40B4-BE49-F238E27FC236}">
                <a16:creationId xmlns:a16="http://schemas.microsoft.com/office/drawing/2014/main" id="{3DB79A50-0216-4679-B67D-ACA66A8AD8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2AB8D3B-B162-4B0E-B3E5-72F015F80CC6}"/>
              </a:ext>
            </a:extLst>
          </p:cNvPr>
          <p:cNvSpPr>
            <a:spLocks noGrp="1"/>
          </p:cNvSpPr>
          <p:nvPr>
            <p:ph type="sldNum" sz="quarter" idx="12"/>
          </p:nvPr>
        </p:nvSpPr>
        <p:spPr/>
        <p:txBody>
          <a:bodyPr/>
          <a:lstStyle/>
          <a:p>
            <a:fld id="{B6ACE368-1CD6-4D37-A432-F25C40B4D036}" type="slidenum">
              <a:rPr lang="en-US" smtClean="0"/>
              <a:pPr/>
              <a:t>41</a:t>
            </a:fld>
            <a:endParaRPr lang="en-US" dirty="0"/>
          </a:p>
        </p:txBody>
      </p:sp>
      <p:graphicFrame>
        <p:nvGraphicFramePr>
          <p:cNvPr id="10" name="Diagram 9">
            <a:extLst>
              <a:ext uri="{FF2B5EF4-FFF2-40B4-BE49-F238E27FC236}">
                <a16:creationId xmlns:a16="http://schemas.microsoft.com/office/drawing/2014/main" id="{27DAD186-CC62-4266-AD3F-61AAD92BE5A2}"/>
              </a:ext>
            </a:extLst>
          </p:cNvPr>
          <p:cNvGraphicFramePr/>
          <p:nvPr>
            <p:extLst>
              <p:ext uri="{D42A27DB-BD31-4B8C-83A1-F6EECF244321}">
                <p14:modId xmlns:p14="http://schemas.microsoft.com/office/powerpoint/2010/main" val="3085526278"/>
              </p:ext>
            </p:extLst>
          </p:nvPr>
        </p:nvGraphicFramePr>
        <p:xfrm>
          <a:off x="402739" y="1825985"/>
          <a:ext cx="4499728" cy="4279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0DCF79A2-EF90-4135-A5CC-0030550434BF}"/>
              </a:ext>
            </a:extLst>
          </p:cNvPr>
          <p:cNvPicPr>
            <a:picLocks noChangeAspect="1"/>
          </p:cNvPicPr>
          <p:nvPr/>
        </p:nvPicPr>
        <p:blipFill>
          <a:blip r:embed="rId8"/>
          <a:stretch>
            <a:fillRect/>
          </a:stretch>
        </p:blipFill>
        <p:spPr>
          <a:xfrm>
            <a:off x="5451553" y="2558894"/>
            <a:ext cx="2390829" cy="2329210"/>
          </a:xfrm>
          <a:prstGeom prst="rect">
            <a:avLst/>
          </a:prstGeom>
        </p:spPr>
      </p:pic>
    </p:spTree>
    <p:extLst>
      <p:ext uri="{BB962C8B-B14F-4D97-AF65-F5344CB8AC3E}">
        <p14:creationId xmlns:p14="http://schemas.microsoft.com/office/powerpoint/2010/main" val="210035238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E42-4283-46FE-90BF-EED960F9C294}"/>
              </a:ext>
            </a:extLst>
          </p:cNvPr>
          <p:cNvSpPr>
            <a:spLocks noGrp="1"/>
          </p:cNvSpPr>
          <p:nvPr>
            <p:ph type="title"/>
          </p:nvPr>
        </p:nvSpPr>
        <p:spPr/>
        <p:txBody>
          <a:bodyPr/>
          <a:lstStyle/>
          <a:p>
            <a:r>
              <a:rPr lang="en-US" dirty="0"/>
              <a:t>Grass Fed</a:t>
            </a:r>
          </a:p>
        </p:txBody>
      </p:sp>
      <p:sp>
        <p:nvSpPr>
          <p:cNvPr id="4" name="Date Placeholder 3">
            <a:extLst>
              <a:ext uri="{FF2B5EF4-FFF2-40B4-BE49-F238E27FC236}">
                <a16:creationId xmlns:a16="http://schemas.microsoft.com/office/drawing/2014/main" id="{3DB79A50-0216-4679-B67D-ACA66A8AD8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2AB8D3B-B162-4B0E-B3E5-72F015F80CC6}"/>
              </a:ext>
            </a:extLst>
          </p:cNvPr>
          <p:cNvSpPr>
            <a:spLocks noGrp="1"/>
          </p:cNvSpPr>
          <p:nvPr>
            <p:ph type="sldNum" sz="quarter" idx="12"/>
          </p:nvPr>
        </p:nvSpPr>
        <p:spPr/>
        <p:txBody>
          <a:bodyPr/>
          <a:lstStyle/>
          <a:p>
            <a:fld id="{B6ACE368-1CD6-4D37-A432-F25C40B4D036}" type="slidenum">
              <a:rPr lang="en-US" smtClean="0"/>
              <a:pPr/>
              <a:t>42</a:t>
            </a:fld>
            <a:endParaRPr lang="en-US" dirty="0"/>
          </a:p>
        </p:txBody>
      </p:sp>
      <p:graphicFrame>
        <p:nvGraphicFramePr>
          <p:cNvPr id="10" name="Diagram 9">
            <a:extLst>
              <a:ext uri="{FF2B5EF4-FFF2-40B4-BE49-F238E27FC236}">
                <a16:creationId xmlns:a16="http://schemas.microsoft.com/office/drawing/2014/main" id="{27DAD186-CC62-4266-AD3F-61AAD92BE5A2}"/>
              </a:ext>
            </a:extLst>
          </p:cNvPr>
          <p:cNvGraphicFramePr/>
          <p:nvPr>
            <p:extLst>
              <p:ext uri="{D42A27DB-BD31-4B8C-83A1-F6EECF244321}">
                <p14:modId xmlns:p14="http://schemas.microsoft.com/office/powerpoint/2010/main" val="931755555"/>
              </p:ext>
            </p:extLst>
          </p:nvPr>
        </p:nvGraphicFramePr>
        <p:xfrm>
          <a:off x="402739" y="1825985"/>
          <a:ext cx="4499728" cy="4279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F39AA34-F5F8-419B-BDE5-4045B2D86B94}"/>
              </a:ext>
            </a:extLst>
          </p:cNvPr>
          <p:cNvPicPr>
            <a:picLocks noChangeAspect="1"/>
          </p:cNvPicPr>
          <p:nvPr/>
        </p:nvPicPr>
        <p:blipFill>
          <a:blip r:embed="rId8"/>
          <a:stretch>
            <a:fillRect/>
          </a:stretch>
        </p:blipFill>
        <p:spPr>
          <a:xfrm>
            <a:off x="5451553" y="2558894"/>
            <a:ext cx="2390829" cy="2329210"/>
          </a:xfrm>
          <a:prstGeom prst="rect">
            <a:avLst/>
          </a:prstGeom>
        </p:spPr>
      </p:pic>
    </p:spTree>
    <p:extLst>
      <p:ext uri="{BB962C8B-B14F-4D97-AF65-F5344CB8AC3E}">
        <p14:creationId xmlns:p14="http://schemas.microsoft.com/office/powerpoint/2010/main" val="416741787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E42-4283-46FE-90BF-EED960F9C294}"/>
              </a:ext>
            </a:extLst>
          </p:cNvPr>
          <p:cNvSpPr>
            <a:spLocks noGrp="1"/>
          </p:cNvSpPr>
          <p:nvPr>
            <p:ph type="title"/>
          </p:nvPr>
        </p:nvSpPr>
        <p:spPr/>
        <p:txBody>
          <a:bodyPr/>
          <a:lstStyle/>
          <a:p>
            <a:r>
              <a:rPr lang="en-US" dirty="0"/>
              <a:t>Grass Fed</a:t>
            </a:r>
          </a:p>
        </p:txBody>
      </p:sp>
      <p:sp>
        <p:nvSpPr>
          <p:cNvPr id="4" name="Date Placeholder 3">
            <a:extLst>
              <a:ext uri="{FF2B5EF4-FFF2-40B4-BE49-F238E27FC236}">
                <a16:creationId xmlns:a16="http://schemas.microsoft.com/office/drawing/2014/main" id="{3DB79A50-0216-4679-B67D-ACA66A8AD83D}"/>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2AB8D3B-B162-4B0E-B3E5-72F015F80CC6}"/>
              </a:ext>
            </a:extLst>
          </p:cNvPr>
          <p:cNvSpPr>
            <a:spLocks noGrp="1"/>
          </p:cNvSpPr>
          <p:nvPr>
            <p:ph type="sldNum" sz="quarter" idx="12"/>
          </p:nvPr>
        </p:nvSpPr>
        <p:spPr/>
        <p:txBody>
          <a:bodyPr/>
          <a:lstStyle/>
          <a:p>
            <a:fld id="{B6ACE368-1CD6-4D37-A432-F25C40B4D036}" type="slidenum">
              <a:rPr lang="en-US" smtClean="0"/>
              <a:pPr/>
              <a:t>43</a:t>
            </a:fld>
            <a:endParaRPr lang="en-US" dirty="0"/>
          </a:p>
        </p:txBody>
      </p:sp>
      <p:graphicFrame>
        <p:nvGraphicFramePr>
          <p:cNvPr id="6" name="Table 5">
            <a:extLst>
              <a:ext uri="{FF2B5EF4-FFF2-40B4-BE49-F238E27FC236}">
                <a16:creationId xmlns:a16="http://schemas.microsoft.com/office/drawing/2014/main" id="{123EDE1F-395E-4A0D-BF0D-3FA9C3576F72}"/>
              </a:ext>
            </a:extLst>
          </p:cNvPr>
          <p:cNvGraphicFramePr>
            <a:graphicFrameLocks noGrp="1"/>
          </p:cNvGraphicFramePr>
          <p:nvPr>
            <p:extLst>
              <p:ext uri="{D42A27DB-BD31-4B8C-83A1-F6EECF244321}">
                <p14:modId xmlns:p14="http://schemas.microsoft.com/office/powerpoint/2010/main" val="108726795"/>
              </p:ext>
            </p:extLst>
          </p:nvPr>
        </p:nvGraphicFramePr>
        <p:xfrm>
          <a:off x="349623" y="1628481"/>
          <a:ext cx="8444754" cy="4706173"/>
        </p:xfrm>
        <a:graphic>
          <a:graphicData uri="http://schemas.openxmlformats.org/drawingml/2006/table">
            <a:tbl>
              <a:tblPr firstRow="1" bandRow="1">
                <a:tableStyleId>{93296810-A885-4BE3-A3E7-6D5BEEA58F35}</a:tableStyleId>
              </a:tblPr>
              <a:tblGrid>
                <a:gridCol w="5658523">
                  <a:extLst>
                    <a:ext uri="{9D8B030D-6E8A-4147-A177-3AD203B41FA5}">
                      <a16:colId xmlns:a16="http://schemas.microsoft.com/office/drawing/2014/main" val="3694062925"/>
                    </a:ext>
                  </a:extLst>
                </a:gridCol>
                <a:gridCol w="1366221">
                  <a:extLst>
                    <a:ext uri="{9D8B030D-6E8A-4147-A177-3AD203B41FA5}">
                      <a16:colId xmlns:a16="http://schemas.microsoft.com/office/drawing/2014/main" val="792041704"/>
                    </a:ext>
                  </a:extLst>
                </a:gridCol>
                <a:gridCol w="1420010">
                  <a:extLst>
                    <a:ext uri="{9D8B030D-6E8A-4147-A177-3AD203B41FA5}">
                      <a16:colId xmlns:a16="http://schemas.microsoft.com/office/drawing/2014/main" val="2524540604"/>
                    </a:ext>
                  </a:extLst>
                </a:gridCol>
              </a:tblGrid>
              <a:tr h="779340">
                <a:tc>
                  <a:txBody>
                    <a:bodyPr/>
                    <a:lstStyle/>
                    <a:p>
                      <a:r>
                        <a:rPr lang="en-US" sz="2000" dirty="0"/>
                        <a:t>NUTRIENTS</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a:t>GRAIN-FINISHED</a:t>
                      </a:r>
                      <a:endParaRPr lang="en-US" sz="2000" dirty="0">
                        <a:latin typeface="Cambria" panose="02040503050406030204" pitchFamily="18" charset="0"/>
                        <a:ea typeface="Cambria" panose="02040503050406030204" pitchFamily="18" charset="0"/>
                      </a:endParaRPr>
                    </a:p>
                  </a:txBody>
                  <a:tcPr anchor="ctr"/>
                </a:tc>
                <a:tc>
                  <a:txBody>
                    <a:bodyPr/>
                    <a:lstStyle/>
                    <a:p>
                      <a:pPr algn="ctr"/>
                      <a:r>
                        <a:rPr lang="en-US" sz="2000" dirty="0"/>
                        <a:t>GRASS-FINISHED</a:t>
                      </a:r>
                      <a:endParaRPr lang="en-US" sz="20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521443478"/>
                  </a:ext>
                </a:extLst>
              </a:tr>
              <a:tr h="1110441">
                <a:tc>
                  <a:txBody>
                    <a:bodyPr/>
                    <a:lstStyle/>
                    <a:p>
                      <a:r>
                        <a:rPr lang="en-US" sz="2000" b="1" dirty="0"/>
                        <a:t>Protein</a:t>
                      </a:r>
                    </a:p>
                    <a:p>
                      <a:r>
                        <a:rPr lang="en-US" sz="2000" dirty="0"/>
                        <a:t>A powerful nutrient that helps strengthen and sustain the body</a:t>
                      </a:r>
                      <a:endParaRPr lang="en-US" sz="2000" dirty="0">
                        <a:latin typeface="Cambria" panose="02040503050406030204" pitchFamily="18" charset="0"/>
                        <a:ea typeface="Cambria" panose="02040503050406030204" pitchFamily="18" charset="0"/>
                      </a:endParaRPr>
                    </a:p>
                  </a:txBody>
                  <a:tcPr/>
                </a:tc>
                <a:tc>
                  <a:txBody>
                    <a:bodyPr/>
                    <a:lstStyle/>
                    <a:p>
                      <a:pPr algn="ctr"/>
                      <a:r>
                        <a:rPr lang="en-US" sz="2400" dirty="0"/>
                        <a:t>22.2g</a:t>
                      </a:r>
                      <a:endParaRPr lang="en-US" sz="2400" dirty="0">
                        <a:latin typeface="Cambria" panose="02040503050406030204" pitchFamily="18" charset="0"/>
                        <a:ea typeface="Cambria" panose="02040503050406030204" pitchFamily="18" charset="0"/>
                      </a:endParaRPr>
                    </a:p>
                  </a:txBody>
                  <a:tcPr anchor="ctr"/>
                </a:tc>
                <a:tc>
                  <a:txBody>
                    <a:bodyPr/>
                    <a:lstStyle/>
                    <a:p>
                      <a:pPr algn="ctr"/>
                      <a:r>
                        <a:rPr lang="en-US" sz="2400" dirty="0"/>
                        <a:t>21.8g</a:t>
                      </a:r>
                      <a:endParaRPr lang="en-US" sz="24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936967299"/>
                  </a:ext>
                </a:extLst>
              </a:tr>
              <a:tr h="1110441">
                <a:tc>
                  <a:txBody>
                    <a:bodyPr/>
                    <a:lstStyle/>
                    <a:p>
                      <a:r>
                        <a:rPr lang="en-US" sz="2000" b="1" dirty="0"/>
                        <a:t>Zinc</a:t>
                      </a:r>
                    </a:p>
                    <a:p>
                      <a:r>
                        <a:rPr lang="en-US" sz="2000" dirty="0"/>
                        <a:t>An important nutrient that helps maintain a healthy immune system</a:t>
                      </a:r>
                      <a:endParaRPr lang="en-US" sz="2000" dirty="0">
                        <a:latin typeface="Cambria" panose="02040503050406030204" pitchFamily="18" charset="0"/>
                        <a:ea typeface="Cambria" panose="02040503050406030204" pitchFamily="18" charset="0"/>
                      </a:endParaRPr>
                    </a:p>
                  </a:txBody>
                  <a:tcPr/>
                </a:tc>
                <a:tc>
                  <a:txBody>
                    <a:bodyPr/>
                    <a:lstStyle/>
                    <a:p>
                      <a:pPr algn="ctr"/>
                      <a:r>
                        <a:rPr lang="en-US" sz="2400" dirty="0"/>
                        <a:t>3.8mg</a:t>
                      </a:r>
                      <a:endParaRPr lang="en-US" sz="2400" dirty="0">
                        <a:latin typeface="Cambria" panose="02040503050406030204" pitchFamily="18" charset="0"/>
                        <a:ea typeface="Cambria" panose="02040503050406030204" pitchFamily="18" charset="0"/>
                      </a:endParaRPr>
                    </a:p>
                  </a:txBody>
                  <a:tcPr anchor="ctr"/>
                </a:tc>
                <a:tc>
                  <a:txBody>
                    <a:bodyPr/>
                    <a:lstStyle/>
                    <a:p>
                      <a:pPr algn="ctr"/>
                      <a:r>
                        <a:rPr lang="en-US" sz="2400" dirty="0"/>
                        <a:t>3.7mg</a:t>
                      </a:r>
                      <a:endParaRPr lang="en-US" sz="24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4285530773"/>
                  </a:ext>
                </a:extLst>
              </a:tr>
              <a:tr h="1116379">
                <a:tc>
                  <a:txBody>
                    <a:bodyPr/>
                    <a:lstStyle/>
                    <a:p>
                      <a:r>
                        <a:rPr lang="en-US" sz="2000" b="1" dirty="0"/>
                        <a:t>Iron</a:t>
                      </a:r>
                    </a:p>
                    <a:p>
                      <a:r>
                        <a:rPr lang="en-US" sz="2000" dirty="0"/>
                        <a:t>An essential nutrient that helps your body transport and use oxygen to power through the day</a:t>
                      </a:r>
                      <a:endParaRPr lang="en-US" sz="2000" dirty="0">
                        <a:latin typeface="Cambria" panose="02040503050406030204" pitchFamily="18" charset="0"/>
                        <a:ea typeface="Cambria" panose="02040503050406030204" pitchFamily="18" charset="0"/>
                      </a:endParaRPr>
                    </a:p>
                  </a:txBody>
                  <a:tcPr/>
                </a:tc>
                <a:tc>
                  <a:txBody>
                    <a:bodyPr/>
                    <a:lstStyle/>
                    <a:p>
                      <a:pPr algn="ctr"/>
                      <a:r>
                        <a:rPr lang="en-US" sz="2400" dirty="0"/>
                        <a:t>1.6mg</a:t>
                      </a:r>
                      <a:endParaRPr lang="en-US" sz="2400" dirty="0">
                        <a:latin typeface="Cambria" panose="02040503050406030204" pitchFamily="18" charset="0"/>
                        <a:ea typeface="Cambria" panose="02040503050406030204" pitchFamily="18" charset="0"/>
                      </a:endParaRPr>
                    </a:p>
                  </a:txBody>
                  <a:tcPr anchor="ctr"/>
                </a:tc>
                <a:tc>
                  <a:txBody>
                    <a:bodyPr/>
                    <a:lstStyle/>
                    <a:p>
                      <a:pPr algn="ctr"/>
                      <a:r>
                        <a:rPr lang="en-US" sz="2400" dirty="0"/>
                        <a:t>1.8mg</a:t>
                      </a:r>
                      <a:endParaRPr lang="en-US" sz="24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2379724532"/>
                  </a:ext>
                </a:extLst>
              </a:tr>
              <a:tr h="589572">
                <a:tc>
                  <a:txBody>
                    <a:bodyPr/>
                    <a:lstStyle/>
                    <a:p>
                      <a:r>
                        <a:rPr lang="en-US" sz="2000" b="1" dirty="0"/>
                        <a:t>Total Fat</a:t>
                      </a:r>
                      <a:endParaRPr lang="en-US" sz="2000" b="1" dirty="0">
                        <a:latin typeface="Cambria" panose="02040503050406030204" pitchFamily="18" charset="0"/>
                        <a:ea typeface="Cambria" panose="02040503050406030204" pitchFamily="18" charset="0"/>
                      </a:endParaRPr>
                    </a:p>
                  </a:txBody>
                  <a:tcPr anchor="ctr"/>
                </a:tc>
                <a:tc>
                  <a:txBody>
                    <a:bodyPr/>
                    <a:lstStyle/>
                    <a:p>
                      <a:pPr algn="ctr"/>
                      <a:r>
                        <a:rPr lang="en-US" sz="2400" dirty="0"/>
                        <a:t>5.2g</a:t>
                      </a:r>
                      <a:endParaRPr lang="en-US" sz="2400" dirty="0">
                        <a:latin typeface="Cambria" panose="02040503050406030204" pitchFamily="18" charset="0"/>
                        <a:ea typeface="Cambria" panose="02040503050406030204" pitchFamily="18" charset="0"/>
                      </a:endParaRPr>
                    </a:p>
                  </a:txBody>
                  <a:tcPr anchor="ctr"/>
                </a:tc>
                <a:tc>
                  <a:txBody>
                    <a:bodyPr/>
                    <a:lstStyle/>
                    <a:p>
                      <a:pPr algn="ctr"/>
                      <a:r>
                        <a:rPr lang="en-US" sz="2400" dirty="0"/>
                        <a:t>2.9g</a:t>
                      </a:r>
                      <a:endParaRPr lang="en-US" sz="24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42935465"/>
                  </a:ext>
                </a:extLst>
              </a:tr>
            </a:tbl>
          </a:graphicData>
        </a:graphic>
      </p:graphicFrame>
    </p:spTree>
    <p:extLst>
      <p:ext uri="{BB962C8B-B14F-4D97-AF65-F5344CB8AC3E}">
        <p14:creationId xmlns:p14="http://schemas.microsoft.com/office/powerpoint/2010/main" val="9688627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BDB3-6257-4463-883D-A8DEE640AA3D}"/>
              </a:ext>
            </a:extLst>
          </p:cNvPr>
          <p:cNvSpPr>
            <a:spLocks noGrp="1"/>
          </p:cNvSpPr>
          <p:nvPr>
            <p:ph type="title"/>
          </p:nvPr>
        </p:nvSpPr>
        <p:spPr/>
        <p:txBody>
          <a:bodyPr/>
          <a:lstStyle/>
          <a:p>
            <a:r>
              <a:rPr lang="en-US" dirty="0"/>
              <a:t>Food Environment</a:t>
            </a:r>
          </a:p>
        </p:txBody>
      </p:sp>
      <p:sp>
        <p:nvSpPr>
          <p:cNvPr id="4" name="Date Placeholder 3">
            <a:extLst>
              <a:ext uri="{FF2B5EF4-FFF2-40B4-BE49-F238E27FC236}">
                <a16:creationId xmlns:a16="http://schemas.microsoft.com/office/drawing/2014/main" id="{1D85FBF9-E1EB-4813-9CDF-5CD7BB809F47}"/>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6EF253AC-9FDB-476A-8444-59929ACDB1C3}"/>
              </a:ext>
            </a:extLst>
          </p:cNvPr>
          <p:cNvSpPr>
            <a:spLocks noGrp="1"/>
          </p:cNvSpPr>
          <p:nvPr>
            <p:ph type="sldNum" sz="quarter" idx="12"/>
          </p:nvPr>
        </p:nvSpPr>
        <p:spPr/>
        <p:txBody>
          <a:bodyPr/>
          <a:lstStyle/>
          <a:p>
            <a:fld id="{B6ACE368-1CD6-4D37-A432-F25C40B4D036}" type="slidenum">
              <a:rPr lang="en-US" smtClean="0"/>
              <a:pPr/>
              <a:t>44</a:t>
            </a:fld>
            <a:endParaRPr lang="en-US" dirty="0"/>
          </a:p>
        </p:txBody>
      </p:sp>
      <p:sp>
        <p:nvSpPr>
          <p:cNvPr id="8" name="Oval 7">
            <a:extLst>
              <a:ext uri="{FF2B5EF4-FFF2-40B4-BE49-F238E27FC236}">
                <a16:creationId xmlns:a16="http://schemas.microsoft.com/office/drawing/2014/main" id="{E4BA9E74-6D2B-4695-93A2-A33427B8630D}"/>
              </a:ext>
            </a:extLst>
          </p:cNvPr>
          <p:cNvSpPr/>
          <p:nvPr/>
        </p:nvSpPr>
        <p:spPr>
          <a:xfrm>
            <a:off x="978945" y="1655265"/>
            <a:ext cx="7035502" cy="4894729"/>
          </a:xfrm>
          <a:prstGeom prst="ellipse">
            <a:avLst/>
          </a:prstGeom>
          <a:noFill/>
          <a:ln w="28575">
            <a:solidFill>
              <a:srgbClr val="92A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F5C1A96-7919-4C8E-9305-0BD131457822}"/>
              </a:ext>
            </a:extLst>
          </p:cNvPr>
          <p:cNvSpPr/>
          <p:nvPr/>
        </p:nvSpPr>
        <p:spPr>
          <a:xfrm>
            <a:off x="1425388" y="2779869"/>
            <a:ext cx="6142616" cy="3662811"/>
          </a:xfrm>
          <a:prstGeom prst="ellipse">
            <a:avLst/>
          </a:prstGeom>
          <a:noFill/>
          <a:ln w="28575">
            <a:solidFill>
              <a:srgbClr val="92A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3EA343C-24F9-4FBE-8D1A-E6CA9948E5E2}"/>
              </a:ext>
            </a:extLst>
          </p:cNvPr>
          <p:cNvSpPr/>
          <p:nvPr/>
        </p:nvSpPr>
        <p:spPr>
          <a:xfrm>
            <a:off x="2282396" y="3784884"/>
            <a:ext cx="4428601" cy="2568920"/>
          </a:xfrm>
          <a:prstGeom prst="ellipse">
            <a:avLst/>
          </a:prstGeom>
          <a:noFill/>
          <a:ln w="28575">
            <a:solidFill>
              <a:srgbClr val="92A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F5133DC-620E-42E7-AFB8-7EA7F02C7EB6}"/>
              </a:ext>
            </a:extLst>
          </p:cNvPr>
          <p:cNvSpPr/>
          <p:nvPr/>
        </p:nvSpPr>
        <p:spPr>
          <a:xfrm>
            <a:off x="2741575" y="4664854"/>
            <a:ext cx="3510243" cy="1576865"/>
          </a:xfrm>
          <a:prstGeom prst="ellipse">
            <a:avLst/>
          </a:prstGeom>
          <a:noFill/>
          <a:ln w="28575">
            <a:solidFill>
              <a:srgbClr val="92A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B854E87-E878-45AC-8CBC-BF8DEAD5640A}"/>
              </a:ext>
            </a:extLst>
          </p:cNvPr>
          <p:cNvSpPr txBox="1"/>
          <p:nvPr/>
        </p:nvSpPr>
        <p:spPr>
          <a:xfrm>
            <a:off x="2670586" y="2065068"/>
            <a:ext cx="3652221"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Policy Environment</a:t>
            </a:r>
          </a:p>
        </p:txBody>
      </p:sp>
      <p:sp>
        <p:nvSpPr>
          <p:cNvPr id="15" name="TextBox 14">
            <a:extLst>
              <a:ext uri="{FF2B5EF4-FFF2-40B4-BE49-F238E27FC236}">
                <a16:creationId xmlns:a16="http://schemas.microsoft.com/office/drawing/2014/main" id="{8DEFFC34-39F9-4DC7-8986-31E0150AA1D5}"/>
              </a:ext>
            </a:extLst>
          </p:cNvPr>
          <p:cNvSpPr txBox="1"/>
          <p:nvPr/>
        </p:nvSpPr>
        <p:spPr>
          <a:xfrm>
            <a:off x="2471569" y="3143228"/>
            <a:ext cx="4050254"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Physical Environment</a:t>
            </a:r>
          </a:p>
        </p:txBody>
      </p:sp>
      <p:sp>
        <p:nvSpPr>
          <p:cNvPr id="16" name="TextBox 15">
            <a:extLst>
              <a:ext uri="{FF2B5EF4-FFF2-40B4-BE49-F238E27FC236}">
                <a16:creationId xmlns:a16="http://schemas.microsoft.com/office/drawing/2014/main" id="{4F006926-1D39-4B2C-9888-51BED5FD9657}"/>
              </a:ext>
            </a:extLst>
          </p:cNvPr>
          <p:cNvSpPr txBox="1"/>
          <p:nvPr/>
        </p:nvSpPr>
        <p:spPr>
          <a:xfrm>
            <a:off x="2670586" y="4155385"/>
            <a:ext cx="3652221"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Social Environment</a:t>
            </a:r>
          </a:p>
        </p:txBody>
      </p:sp>
      <p:sp>
        <p:nvSpPr>
          <p:cNvPr id="17" name="TextBox 16">
            <a:extLst>
              <a:ext uri="{FF2B5EF4-FFF2-40B4-BE49-F238E27FC236}">
                <a16:creationId xmlns:a16="http://schemas.microsoft.com/office/drawing/2014/main" id="{A1A48521-D34E-4225-A2A4-254DB53956AD}"/>
              </a:ext>
            </a:extLst>
          </p:cNvPr>
          <p:cNvSpPr txBox="1"/>
          <p:nvPr/>
        </p:nvSpPr>
        <p:spPr>
          <a:xfrm>
            <a:off x="2821193" y="5222386"/>
            <a:ext cx="3351007"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Individual Factors</a:t>
            </a:r>
          </a:p>
        </p:txBody>
      </p:sp>
    </p:spTree>
    <p:extLst>
      <p:ext uri="{BB962C8B-B14F-4D97-AF65-F5344CB8AC3E}">
        <p14:creationId xmlns:p14="http://schemas.microsoft.com/office/powerpoint/2010/main" val="985202348"/>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02" y="501830"/>
            <a:ext cx="7886700" cy="1325563"/>
          </a:xfrm>
        </p:spPr>
        <p:txBody>
          <a:bodyPr/>
          <a:lstStyle/>
          <a:p>
            <a:r>
              <a:rPr lang="en-US" dirty="0"/>
              <a:t>Current Environment</a:t>
            </a:r>
          </a:p>
        </p:txBody>
      </p:sp>
      <p:pic>
        <p:nvPicPr>
          <p:cNvPr id="9" name="Picture 8">
            <a:extLst>
              <a:ext uri="{FF2B5EF4-FFF2-40B4-BE49-F238E27FC236}">
                <a16:creationId xmlns:a16="http://schemas.microsoft.com/office/drawing/2014/main" id="{6CE52F46-DC74-4999-ABC0-28BF827A1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161" y="3605541"/>
            <a:ext cx="2579658" cy="2003996"/>
          </a:xfrm>
          <a:prstGeom prst="rect">
            <a:avLst/>
          </a:prstGeom>
        </p:spPr>
      </p:pic>
      <p:pic>
        <p:nvPicPr>
          <p:cNvPr id="10" name="Picture 9">
            <a:extLst>
              <a:ext uri="{FF2B5EF4-FFF2-40B4-BE49-F238E27FC236}">
                <a16:creationId xmlns:a16="http://schemas.microsoft.com/office/drawing/2014/main" id="{3D6997A7-211E-4364-869D-263EC947C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93" y="2088066"/>
            <a:ext cx="4340352" cy="4069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B9C4FD5B-71A4-4EF5-B302-8B2743B6BDF9}"/>
              </a:ext>
            </a:extLst>
          </p:cNvPr>
          <p:cNvSpPr txBox="1"/>
          <p:nvPr/>
        </p:nvSpPr>
        <p:spPr>
          <a:xfrm>
            <a:off x="4958821" y="2337092"/>
            <a:ext cx="3874339" cy="1107996"/>
          </a:xfrm>
          <a:prstGeom prst="rect">
            <a:avLst/>
          </a:prstGeom>
          <a:noFill/>
        </p:spPr>
        <p:txBody>
          <a:bodyPr wrap="square" rtlCol="0">
            <a:spAutoFit/>
          </a:bodyPr>
          <a:lstStyle/>
          <a:p>
            <a:r>
              <a:rPr lang="en-US" sz="6600" dirty="0">
                <a:latin typeface="Arial Rounded MT Bold" panose="020F0704030504030204" pitchFamily="34" charset="0"/>
              </a:rPr>
              <a:t>112,430</a:t>
            </a:r>
          </a:p>
        </p:txBody>
      </p:sp>
    </p:spTree>
    <p:extLst>
      <p:ext uri="{BB962C8B-B14F-4D97-AF65-F5344CB8AC3E}">
        <p14:creationId xmlns:p14="http://schemas.microsoft.com/office/powerpoint/2010/main" val="109186395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951" y="582776"/>
            <a:ext cx="7886700" cy="1325563"/>
          </a:xfrm>
        </p:spPr>
        <p:txBody>
          <a:bodyPr/>
          <a:lstStyle/>
          <a:p>
            <a:r>
              <a:rPr lang="en-US" dirty="0"/>
              <a:t>Current Environment</a:t>
            </a:r>
          </a:p>
        </p:txBody>
      </p:sp>
      <p:pic>
        <p:nvPicPr>
          <p:cNvPr id="6" name="Picture 5">
            <a:extLst>
              <a:ext uri="{FF2B5EF4-FFF2-40B4-BE49-F238E27FC236}">
                <a16:creationId xmlns:a16="http://schemas.microsoft.com/office/drawing/2014/main" id="{FFF0D301-9BF8-475C-98DF-FEDE57F8B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86" y="1706136"/>
            <a:ext cx="3516978" cy="4972458"/>
          </a:xfrm>
          <a:prstGeom prst="rect">
            <a:avLst/>
          </a:prstGeom>
        </p:spPr>
      </p:pic>
      <p:sp>
        <p:nvSpPr>
          <p:cNvPr id="8" name="TextBox 7">
            <a:extLst>
              <a:ext uri="{FF2B5EF4-FFF2-40B4-BE49-F238E27FC236}">
                <a16:creationId xmlns:a16="http://schemas.microsoft.com/office/drawing/2014/main" id="{ED0A6BD0-0F91-46B3-8079-37509C60AA4E}"/>
              </a:ext>
            </a:extLst>
          </p:cNvPr>
          <p:cNvSpPr txBox="1"/>
          <p:nvPr/>
        </p:nvSpPr>
        <p:spPr>
          <a:xfrm>
            <a:off x="4641011" y="2337092"/>
            <a:ext cx="3874339" cy="923330"/>
          </a:xfrm>
          <a:prstGeom prst="rect">
            <a:avLst/>
          </a:prstGeom>
          <a:noFill/>
        </p:spPr>
        <p:txBody>
          <a:bodyPr wrap="square" rtlCol="0">
            <a:spAutoFit/>
          </a:bodyPr>
          <a:lstStyle/>
          <a:p>
            <a:r>
              <a:rPr lang="en-US" sz="5400" dirty="0">
                <a:latin typeface="Arial Rounded MT Bold" panose="020F0704030504030204" pitchFamily="34" charset="0"/>
              </a:rPr>
              <a:t>2.9 Million</a:t>
            </a:r>
          </a:p>
        </p:txBody>
      </p:sp>
      <p:pic>
        <p:nvPicPr>
          <p:cNvPr id="9" name="Picture 8">
            <a:extLst>
              <a:ext uri="{FF2B5EF4-FFF2-40B4-BE49-F238E27FC236}">
                <a16:creationId xmlns:a16="http://schemas.microsoft.com/office/drawing/2014/main" id="{6CE52F46-DC74-4999-ABC0-28BF827A1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490" y="3689175"/>
            <a:ext cx="2579658" cy="2003996"/>
          </a:xfrm>
          <a:prstGeom prst="rect">
            <a:avLst/>
          </a:prstGeom>
        </p:spPr>
      </p:pic>
    </p:spTree>
    <p:extLst>
      <p:ext uri="{BB962C8B-B14F-4D97-AF65-F5344CB8AC3E}">
        <p14:creationId xmlns:p14="http://schemas.microsoft.com/office/powerpoint/2010/main" val="352320463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19" y="519815"/>
            <a:ext cx="7886700" cy="1325563"/>
          </a:xfrm>
        </p:spPr>
        <p:txBody>
          <a:bodyPr/>
          <a:lstStyle/>
          <a:p>
            <a:r>
              <a:rPr lang="en-US" dirty="0"/>
              <a:t>Current Environment</a:t>
            </a:r>
          </a:p>
        </p:txBody>
      </p:sp>
      <p:sp>
        <p:nvSpPr>
          <p:cNvPr id="5" name="TextBox 4">
            <a:extLst>
              <a:ext uri="{FF2B5EF4-FFF2-40B4-BE49-F238E27FC236}">
                <a16:creationId xmlns:a16="http://schemas.microsoft.com/office/drawing/2014/main" id="{F226E375-1DF1-42C0-BFC2-574F0305A53B}"/>
              </a:ext>
            </a:extLst>
          </p:cNvPr>
          <p:cNvSpPr txBox="1"/>
          <p:nvPr/>
        </p:nvSpPr>
        <p:spPr>
          <a:xfrm>
            <a:off x="4572000" y="2805447"/>
            <a:ext cx="3874339" cy="830997"/>
          </a:xfrm>
          <a:prstGeom prst="rect">
            <a:avLst/>
          </a:prstGeom>
          <a:noFill/>
        </p:spPr>
        <p:txBody>
          <a:bodyPr wrap="square" rtlCol="0">
            <a:spAutoFit/>
          </a:bodyPr>
          <a:lstStyle/>
          <a:p>
            <a:pPr algn="ctr"/>
            <a:r>
              <a:rPr lang="en-US" sz="4800" dirty="0">
                <a:latin typeface="Arial Rounded MT Bold" panose="020F0704030504030204" pitchFamily="34" charset="0"/>
              </a:rPr>
              <a:t>78.1 Million</a:t>
            </a:r>
          </a:p>
        </p:txBody>
      </p:sp>
      <p:pic>
        <p:nvPicPr>
          <p:cNvPr id="7" name="Picture 6">
            <a:extLst>
              <a:ext uri="{FF2B5EF4-FFF2-40B4-BE49-F238E27FC236}">
                <a16:creationId xmlns:a16="http://schemas.microsoft.com/office/drawing/2014/main" id="{2369D3B3-D683-427C-AE8F-F688CCDEE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9" y="2165401"/>
            <a:ext cx="4069080" cy="3457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80FAFFD-697D-4B11-B772-FA04F4F5B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819" y="3619230"/>
            <a:ext cx="3314700" cy="1381125"/>
          </a:xfrm>
          <a:prstGeom prst="rect">
            <a:avLst/>
          </a:prstGeom>
        </p:spPr>
      </p:pic>
    </p:spTree>
    <p:extLst>
      <p:ext uri="{BB962C8B-B14F-4D97-AF65-F5344CB8AC3E}">
        <p14:creationId xmlns:p14="http://schemas.microsoft.com/office/powerpoint/2010/main" val="69086346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C8EA2-CE0D-4A87-9BED-D5D20B535475}"/>
              </a:ext>
            </a:extLst>
          </p:cNvPr>
          <p:cNvSpPr>
            <a:spLocks noGrp="1"/>
          </p:cNvSpPr>
          <p:nvPr>
            <p:ph type="title"/>
          </p:nvPr>
        </p:nvSpPr>
        <p:spPr>
          <a:xfrm>
            <a:off x="359709" y="512587"/>
            <a:ext cx="7886700" cy="1325563"/>
          </a:xfrm>
        </p:spPr>
        <p:txBody>
          <a:bodyPr/>
          <a:lstStyle/>
          <a:p>
            <a:r>
              <a:rPr lang="en-US" dirty="0"/>
              <a:t>Current Environment</a:t>
            </a:r>
          </a:p>
        </p:txBody>
      </p:sp>
      <p:sp>
        <p:nvSpPr>
          <p:cNvPr id="4" name="Date Placeholder 3">
            <a:extLst>
              <a:ext uri="{FF2B5EF4-FFF2-40B4-BE49-F238E27FC236}">
                <a16:creationId xmlns:a16="http://schemas.microsoft.com/office/drawing/2014/main" id="{DB56503F-F8F1-430F-895E-582B7E3B290F}"/>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C27EA384-55D5-4F10-9EC3-06BC72AFACDC}"/>
              </a:ext>
            </a:extLst>
          </p:cNvPr>
          <p:cNvSpPr>
            <a:spLocks noGrp="1"/>
          </p:cNvSpPr>
          <p:nvPr>
            <p:ph type="sldNum" sz="quarter" idx="12"/>
          </p:nvPr>
        </p:nvSpPr>
        <p:spPr/>
        <p:txBody>
          <a:bodyPr/>
          <a:lstStyle/>
          <a:p>
            <a:fld id="{B6ACE368-1CD6-4D37-A432-F25C40B4D036}" type="slidenum">
              <a:rPr lang="en-US" smtClean="0"/>
              <a:pPr/>
              <a:t>48</a:t>
            </a:fld>
            <a:endParaRPr lang="en-US" dirty="0"/>
          </a:p>
        </p:txBody>
      </p:sp>
      <p:pic>
        <p:nvPicPr>
          <p:cNvPr id="7" name="Picture 6">
            <a:extLst>
              <a:ext uri="{FF2B5EF4-FFF2-40B4-BE49-F238E27FC236}">
                <a16:creationId xmlns:a16="http://schemas.microsoft.com/office/drawing/2014/main" id="{F7E2B313-7832-41AD-8807-6ACDFF41A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121164"/>
            <a:ext cx="7525646" cy="3387077"/>
          </a:xfrm>
          <a:prstGeom prst="rect">
            <a:avLst/>
          </a:prstGeom>
        </p:spPr>
      </p:pic>
    </p:spTree>
    <p:extLst>
      <p:ext uri="{BB962C8B-B14F-4D97-AF65-F5344CB8AC3E}">
        <p14:creationId xmlns:p14="http://schemas.microsoft.com/office/powerpoint/2010/main" val="168341414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5F27-FF47-42BB-A6F9-6372E4F07561}"/>
              </a:ext>
            </a:extLst>
          </p:cNvPr>
          <p:cNvSpPr>
            <a:spLocks noGrp="1"/>
          </p:cNvSpPr>
          <p:nvPr>
            <p:ph type="title"/>
          </p:nvPr>
        </p:nvSpPr>
        <p:spPr>
          <a:xfrm>
            <a:off x="75414" y="523345"/>
            <a:ext cx="8439936" cy="1325563"/>
          </a:xfrm>
        </p:spPr>
        <p:txBody>
          <a:bodyPr/>
          <a:lstStyle/>
          <a:p>
            <a:r>
              <a:rPr lang="en-US" dirty="0"/>
              <a:t>Current Environment</a:t>
            </a:r>
          </a:p>
        </p:txBody>
      </p:sp>
      <p:sp>
        <p:nvSpPr>
          <p:cNvPr id="6" name="Content Placeholder 5">
            <a:extLst>
              <a:ext uri="{FF2B5EF4-FFF2-40B4-BE49-F238E27FC236}">
                <a16:creationId xmlns:a16="http://schemas.microsoft.com/office/drawing/2014/main" id="{BF51F240-F8C9-4E9E-B637-02B415683CB0}"/>
              </a:ext>
            </a:extLst>
          </p:cNvPr>
          <p:cNvSpPr>
            <a:spLocks noGrp="1"/>
          </p:cNvSpPr>
          <p:nvPr>
            <p:ph sz="half" idx="1"/>
          </p:nvPr>
        </p:nvSpPr>
        <p:spPr>
          <a:xfrm>
            <a:off x="300037" y="2458118"/>
            <a:ext cx="3886200" cy="1062099"/>
          </a:xfrm>
        </p:spPr>
        <p:txBody>
          <a:bodyPr/>
          <a:lstStyle/>
          <a:p>
            <a:pPr marL="0" indent="0" algn="ctr">
              <a:buNone/>
            </a:pPr>
            <a:r>
              <a:rPr lang="en-US" dirty="0"/>
              <a:t>Do you want GMOs labeled?</a:t>
            </a:r>
          </a:p>
        </p:txBody>
      </p:sp>
      <p:sp>
        <p:nvSpPr>
          <p:cNvPr id="7" name="Content Placeholder 6">
            <a:extLst>
              <a:ext uri="{FF2B5EF4-FFF2-40B4-BE49-F238E27FC236}">
                <a16:creationId xmlns:a16="http://schemas.microsoft.com/office/drawing/2014/main" id="{0D266004-0D18-46F6-98CD-25300215F90F}"/>
              </a:ext>
            </a:extLst>
          </p:cNvPr>
          <p:cNvSpPr>
            <a:spLocks noGrp="1"/>
          </p:cNvSpPr>
          <p:nvPr>
            <p:ph sz="half" idx="2"/>
          </p:nvPr>
        </p:nvSpPr>
        <p:spPr>
          <a:xfrm>
            <a:off x="4906534" y="2233088"/>
            <a:ext cx="3886200" cy="1512158"/>
          </a:xfrm>
        </p:spPr>
        <p:txBody>
          <a:bodyPr/>
          <a:lstStyle/>
          <a:p>
            <a:pPr marL="0" indent="0" algn="ctr">
              <a:buNone/>
            </a:pPr>
            <a:r>
              <a:rPr lang="en-US" dirty="0"/>
              <a:t>What would you like to see labeled on food labels?</a:t>
            </a:r>
          </a:p>
        </p:txBody>
      </p:sp>
      <p:sp>
        <p:nvSpPr>
          <p:cNvPr id="4" name="Date Placeholder 3">
            <a:extLst>
              <a:ext uri="{FF2B5EF4-FFF2-40B4-BE49-F238E27FC236}">
                <a16:creationId xmlns:a16="http://schemas.microsoft.com/office/drawing/2014/main" id="{E60C0183-AB76-4DAA-99C9-62A36C367EA8}"/>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22506242-05A0-4648-B4B7-BC83DCB1F154}"/>
              </a:ext>
            </a:extLst>
          </p:cNvPr>
          <p:cNvSpPr>
            <a:spLocks noGrp="1"/>
          </p:cNvSpPr>
          <p:nvPr>
            <p:ph type="sldNum" sz="quarter" idx="12"/>
          </p:nvPr>
        </p:nvSpPr>
        <p:spPr/>
        <p:txBody>
          <a:bodyPr/>
          <a:lstStyle/>
          <a:p>
            <a:fld id="{B6ACE368-1CD6-4D37-A432-F25C40B4D036}" type="slidenum">
              <a:rPr lang="en-US" smtClean="0"/>
              <a:pPr/>
              <a:t>49</a:t>
            </a:fld>
            <a:endParaRPr lang="en-US" dirty="0"/>
          </a:p>
        </p:txBody>
      </p:sp>
      <p:graphicFrame>
        <p:nvGraphicFramePr>
          <p:cNvPr id="9" name="Table 8">
            <a:extLst>
              <a:ext uri="{FF2B5EF4-FFF2-40B4-BE49-F238E27FC236}">
                <a16:creationId xmlns:a16="http://schemas.microsoft.com/office/drawing/2014/main" id="{875FAF79-9CB2-400C-BF33-BDF45C973668}"/>
              </a:ext>
            </a:extLst>
          </p:cNvPr>
          <p:cNvGraphicFramePr>
            <a:graphicFrameLocks noGrp="1"/>
          </p:cNvGraphicFramePr>
          <p:nvPr>
            <p:extLst/>
          </p:nvPr>
        </p:nvGraphicFramePr>
        <p:xfrm>
          <a:off x="628650" y="3520217"/>
          <a:ext cx="3504725" cy="1844866"/>
        </p:xfrm>
        <a:graphic>
          <a:graphicData uri="http://schemas.openxmlformats.org/drawingml/2006/table">
            <a:tbl>
              <a:tblPr firstRow="1" firstCol="1" bandRow="1"/>
              <a:tblGrid>
                <a:gridCol w="3504725">
                  <a:extLst>
                    <a:ext uri="{9D8B030D-6E8A-4147-A177-3AD203B41FA5}">
                      <a16:colId xmlns:a16="http://schemas.microsoft.com/office/drawing/2014/main" val="3725586370"/>
                    </a:ext>
                  </a:extLst>
                </a:gridCol>
              </a:tblGrid>
              <a:tr h="1842297">
                <a:tc>
                  <a:txBody>
                    <a:bodyPr/>
                    <a:lstStyle/>
                    <a:p>
                      <a:pPr marL="0" marR="0" algn="ctr">
                        <a:lnSpc>
                          <a:spcPct val="107000"/>
                        </a:lnSpc>
                        <a:spcBef>
                          <a:spcPts val="0"/>
                        </a:spcBef>
                        <a:spcAft>
                          <a:spcPts val="0"/>
                        </a:spcAft>
                      </a:pPr>
                      <a:r>
                        <a:rPr lang="en-US" sz="6200" b="1" dirty="0">
                          <a:solidFill>
                            <a:srgbClr val="E0C000"/>
                          </a:solidFill>
                          <a:effectLst/>
                          <a:latin typeface="Cambria" panose="02040503050406030204" pitchFamily="18" charset="0"/>
                          <a:ea typeface="Calibri" panose="020F0502020204030204" pitchFamily="34" charset="0"/>
                          <a:cs typeface="Times New Roman" panose="02020603050405020304" pitchFamily="18" charset="0"/>
                        </a:rPr>
                        <a:t>90%</a:t>
                      </a:r>
                      <a:r>
                        <a:rPr lang="en-US" sz="6200" dirty="0">
                          <a:effectLst/>
                          <a:latin typeface="Cambria" panose="020405030504060302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4000" dirty="0">
                          <a:effectLst/>
                          <a:latin typeface="Cambria" panose="02040503050406030204" pitchFamily="18" charset="0"/>
                          <a:ea typeface="Calibri" panose="020F0502020204030204" pitchFamily="34" charset="0"/>
                          <a:cs typeface="Times New Roman" panose="02020603050405020304" pitchFamily="18" charset="0"/>
                        </a:rPr>
                        <a:t>say yes</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dirty="0">
                          <a:effectLst/>
                          <a:latin typeface="Cambria" panose="02040503050406030204" pitchFamily="18" charset="0"/>
                          <a:ea typeface="Calibri" panose="020F0502020204030204" pitchFamily="34" charset="0"/>
                          <a:cs typeface="Times New Roman" panose="02020603050405020304" pitchFamily="18" charset="0"/>
                        </a:rPr>
                        <a:t> </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E0C000"/>
                      </a:solidFill>
                      <a:prstDash val="solid"/>
                      <a:round/>
                      <a:headEnd type="none" w="med" len="med"/>
                      <a:tailEnd type="none" w="med" len="med"/>
                    </a:lnT>
                    <a:lnB w="12700" cap="flat" cmpd="sng" algn="ctr">
                      <a:solidFill>
                        <a:srgbClr val="E0C000"/>
                      </a:solidFill>
                      <a:prstDash val="solid"/>
                      <a:round/>
                      <a:headEnd type="none" w="med" len="med"/>
                      <a:tailEnd type="none" w="med" len="med"/>
                    </a:lnB>
                  </a:tcPr>
                </a:tc>
                <a:extLst>
                  <a:ext uri="{0D108BD9-81ED-4DB2-BD59-A6C34878D82A}">
                    <a16:rowId xmlns:a16="http://schemas.microsoft.com/office/drawing/2014/main" val="3399767293"/>
                  </a:ext>
                </a:extLst>
              </a:tr>
            </a:tbl>
          </a:graphicData>
        </a:graphic>
      </p:graphicFrame>
      <p:graphicFrame>
        <p:nvGraphicFramePr>
          <p:cNvPr id="10" name="Table 9">
            <a:extLst>
              <a:ext uri="{FF2B5EF4-FFF2-40B4-BE49-F238E27FC236}">
                <a16:creationId xmlns:a16="http://schemas.microsoft.com/office/drawing/2014/main" id="{EFD0D12F-7D88-4C60-88E0-9F8DEA71941C}"/>
              </a:ext>
            </a:extLst>
          </p:cNvPr>
          <p:cNvGraphicFramePr>
            <a:graphicFrameLocks noGrp="1"/>
          </p:cNvGraphicFramePr>
          <p:nvPr>
            <p:extLst/>
          </p:nvPr>
        </p:nvGraphicFramePr>
        <p:xfrm>
          <a:off x="5022425" y="3520217"/>
          <a:ext cx="3654419" cy="1844866"/>
        </p:xfrm>
        <a:graphic>
          <a:graphicData uri="http://schemas.openxmlformats.org/drawingml/2006/table">
            <a:tbl>
              <a:tblPr firstRow="1" firstCol="1" bandRow="1"/>
              <a:tblGrid>
                <a:gridCol w="3654419">
                  <a:extLst>
                    <a:ext uri="{9D8B030D-6E8A-4147-A177-3AD203B41FA5}">
                      <a16:colId xmlns:a16="http://schemas.microsoft.com/office/drawing/2014/main" val="3725586370"/>
                    </a:ext>
                  </a:extLst>
                </a:gridCol>
              </a:tblGrid>
              <a:tr h="1756857">
                <a:tc>
                  <a:txBody>
                    <a:bodyPr/>
                    <a:lstStyle/>
                    <a:p>
                      <a:pPr marL="0" marR="0" algn="ctr">
                        <a:lnSpc>
                          <a:spcPct val="107000"/>
                        </a:lnSpc>
                        <a:spcBef>
                          <a:spcPts val="0"/>
                        </a:spcBef>
                        <a:spcAft>
                          <a:spcPts val="0"/>
                        </a:spcAft>
                      </a:pPr>
                      <a:r>
                        <a:rPr lang="en-US" sz="6200" b="1" dirty="0">
                          <a:solidFill>
                            <a:srgbClr val="E0C000"/>
                          </a:solidFill>
                          <a:effectLst/>
                          <a:latin typeface="Cambria" panose="02040503050406030204" pitchFamily="18" charset="0"/>
                          <a:ea typeface="Calibri" panose="020F0502020204030204" pitchFamily="34" charset="0"/>
                          <a:cs typeface="Times New Roman" panose="02020603050405020304" pitchFamily="18" charset="0"/>
                        </a:rPr>
                        <a:t>7%</a:t>
                      </a:r>
                      <a:r>
                        <a:rPr lang="en-US" sz="6200" dirty="0">
                          <a:effectLst/>
                          <a:latin typeface="Cambria" panose="020405030504060302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4000" dirty="0">
                          <a:effectLst/>
                          <a:latin typeface="Cambria" panose="02040503050406030204" pitchFamily="18" charset="0"/>
                          <a:ea typeface="Calibri" panose="020F0502020204030204" pitchFamily="34" charset="0"/>
                          <a:cs typeface="Times New Roman" panose="02020603050405020304" pitchFamily="18" charset="0"/>
                        </a:rPr>
                        <a:t>identify GMOs</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200" dirty="0">
                          <a:effectLst/>
                          <a:latin typeface="Cambria" panose="02040503050406030204" pitchFamily="18" charset="0"/>
                          <a:ea typeface="Calibri" panose="020F0502020204030204" pitchFamily="34" charset="0"/>
                          <a:cs typeface="Times New Roman" panose="02020603050405020304" pitchFamily="18" charset="0"/>
                        </a:rPr>
                        <a:t> </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E0C000"/>
                      </a:solidFill>
                      <a:prstDash val="solid"/>
                      <a:round/>
                      <a:headEnd type="none" w="med" len="med"/>
                      <a:tailEnd type="none" w="med" len="med"/>
                    </a:lnT>
                    <a:lnB w="12700" cap="flat" cmpd="sng" algn="ctr">
                      <a:solidFill>
                        <a:srgbClr val="E0C000"/>
                      </a:solidFill>
                      <a:prstDash val="solid"/>
                      <a:round/>
                      <a:headEnd type="none" w="med" len="med"/>
                      <a:tailEnd type="none" w="med" len="med"/>
                    </a:lnB>
                  </a:tcPr>
                </a:tc>
                <a:extLst>
                  <a:ext uri="{0D108BD9-81ED-4DB2-BD59-A6C34878D82A}">
                    <a16:rowId xmlns:a16="http://schemas.microsoft.com/office/drawing/2014/main" val="3399767293"/>
                  </a:ext>
                </a:extLst>
              </a:tr>
            </a:tbl>
          </a:graphicData>
        </a:graphic>
      </p:graphicFrame>
    </p:spTree>
    <p:extLst>
      <p:ext uri="{BB962C8B-B14F-4D97-AF65-F5344CB8AC3E}">
        <p14:creationId xmlns:p14="http://schemas.microsoft.com/office/powerpoint/2010/main" val="3167451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10E3AFF-FB1D-469C-A5F4-12595FA2CC74}"/>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9B0397F0-2752-4476-A793-72C8B2901FD6}"/>
              </a:ext>
            </a:extLst>
          </p:cNvPr>
          <p:cNvSpPr>
            <a:spLocks noGrp="1"/>
          </p:cNvSpPr>
          <p:nvPr>
            <p:ph type="sldNum" sz="quarter" idx="12"/>
          </p:nvPr>
        </p:nvSpPr>
        <p:spPr/>
        <p:txBody>
          <a:bodyPr/>
          <a:lstStyle/>
          <a:p>
            <a:fld id="{B6ACE368-1CD6-4D37-A432-F25C40B4D036}" type="slidenum">
              <a:rPr lang="en-US" smtClean="0"/>
              <a:pPr/>
              <a:t>5</a:t>
            </a:fld>
            <a:endParaRPr lang="en-US" dirty="0"/>
          </a:p>
        </p:txBody>
      </p:sp>
      <p:sp>
        <p:nvSpPr>
          <p:cNvPr id="6" name="Rectangle 5">
            <a:extLst>
              <a:ext uri="{FF2B5EF4-FFF2-40B4-BE49-F238E27FC236}">
                <a16:creationId xmlns:a16="http://schemas.microsoft.com/office/drawing/2014/main" id="{50B93FC6-745D-4990-9516-0EF6BD2BEAFD}"/>
              </a:ext>
            </a:extLst>
          </p:cNvPr>
          <p:cNvSpPr/>
          <p:nvPr/>
        </p:nvSpPr>
        <p:spPr>
          <a:xfrm>
            <a:off x="1509050" y="991112"/>
            <a:ext cx="6125899" cy="2585323"/>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world of food labeling can be </a:t>
            </a:r>
            <a:r>
              <a:rPr lang="en-US" sz="5400" b="1" cap="none" spc="0" dirty="0">
                <a:ln w="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confusing</a:t>
            </a:r>
          </a:p>
        </p:txBody>
      </p:sp>
      <p:pic>
        <p:nvPicPr>
          <p:cNvPr id="7" name="Picture 8" descr="Related image">
            <a:extLst>
              <a:ext uri="{FF2B5EF4-FFF2-40B4-BE49-F238E27FC236}">
                <a16:creationId xmlns:a16="http://schemas.microsoft.com/office/drawing/2014/main" id="{F8F9421E-BC74-4189-8694-068608053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1" y="136524"/>
            <a:ext cx="1988176" cy="19793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ood labels buzz words">
            <a:extLst>
              <a:ext uri="{FF2B5EF4-FFF2-40B4-BE49-F238E27FC236}">
                <a16:creationId xmlns:a16="http://schemas.microsoft.com/office/drawing/2014/main" id="{EC54944D-F8F7-4F7F-A222-CD12B087A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983" y="3576435"/>
            <a:ext cx="4848161" cy="3232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od labels buzz words">
            <a:extLst>
              <a:ext uri="{FF2B5EF4-FFF2-40B4-BE49-F238E27FC236}">
                <a16:creationId xmlns:a16="http://schemas.microsoft.com/office/drawing/2014/main" id="{BEA538DE-0131-46BE-BC86-83D27EE2C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53" y="3429000"/>
            <a:ext cx="43338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rass fed">
            <a:extLst>
              <a:ext uri="{FF2B5EF4-FFF2-40B4-BE49-F238E27FC236}">
                <a16:creationId xmlns:a16="http://schemas.microsoft.com/office/drawing/2014/main" id="{42BED13B-E163-4BF6-AD20-20AE4E070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754189"/>
            <a:ext cx="1822246" cy="18222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ocal label">
            <a:extLst>
              <a:ext uri="{FF2B5EF4-FFF2-40B4-BE49-F238E27FC236}">
                <a16:creationId xmlns:a16="http://schemas.microsoft.com/office/drawing/2014/main" id="{14C89B54-1808-40C4-BC19-FBA5DF7C0F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43" y="2036909"/>
            <a:ext cx="1724025" cy="17197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ustainable label">
            <a:extLst>
              <a:ext uri="{FF2B5EF4-FFF2-40B4-BE49-F238E27FC236}">
                <a16:creationId xmlns:a16="http://schemas.microsoft.com/office/drawing/2014/main" id="{D2C6A717-1B71-4751-BBFA-D3672E9702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6646" y="109185"/>
            <a:ext cx="1025876" cy="10258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age free label">
            <a:extLst>
              <a:ext uri="{FF2B5EF4-FFF2-40B4-BE49-F238E27FC236}">
                <a16:creationId xmlns:a16="http://schemas.microsoft.com/office/drawing/2014/main" id="{952A0B21-7F77-46FE-A7C5-6C1BB3513F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6952" y="109185"/>
            <a:ext cx="1025876" cy="9634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ormone free label">
            <a:extLst>
              <a:ext uri="{FF2B5EF4-FFF2-40B4-BE49-F238E27FC236}">
                <a16:creationId xmlns:a16="http://schemas.microsoft.com/office/drawing/2014/main" id="{DA0EC7E5-774C-48EF-B896-0DC1A07F2F7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404" b="7649"/>
          <a:stretch/>
        </p:blipFill>
        <p:spPr bwMode="auto">
          <a:xfrm>
            <a:off x="4623971" y="49459"/>
            <a:ext cx="1025876" cy="10231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ormone free label">
            <a:extLst>
              <a:ext uri="{FF2B5EF4-FFF2-40B4-BE49-F238E27FC236}">
                <a16:creationId xmlns:a16="http://schemas.microsoft.com/office/drawing/2014/main" id="{6A44378D-3F93-4676-9306-03E2E487F3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5489">
            <a:off x="7403503" y="895914"/>
            <a:ext cx="1340839" cy="76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5948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0416-37AF-448F-AF80-645408566FD8}"/>
              </a:ext>
            </a:extLst>
          </p:cNvPr>
          <p:cNvSpPr>
            <a:spLocks noGrp="1"/>
          </p:cNvSpPr>
          <p:nvPr>
            <p:ph type="title"/>
          </p:nvPr>
        </p:nvSpPr>
        <p:spPr/>
        <p:txBody>
          <a:bodyPr/>
          <a:lstStyle/>
          <a:p>
            <a:r>
              <a:rPr lang="en-US" dirty="0"/>
              <a:t>Current Environment</a:t>
            </a:r>
          </a:p>
        </p:txBody>
      </p:sp>
      <p:sp>
        <p:nvSpPr>
          <p:cNvPr id="5" name="Date Placeholder 4">
            <a:extLst>
              <a:ext uri="{FF2B5EF4-FFF2-40B4-BE49-F238E27FC236}">
                <a16:creationId xmlns:a16="http://schemas.microsoft.com/office/drawing/2014/main" id="{C21A91EB-6CB0-42A8-AD13-012C510F5E06}"/>
              </a:ext>
            </a:extLst>
          </p:cNvPr>
          <p:cNvSpPr>
            <a:spLocks noGrp="1"/>
          </p:cNvSpPr>
          <p:nvPr>
            <p:ph type="dt" sz="half" idx="10"/>
          </p:nvPr>
        </p:nvSpPr>
        <p:spPr/>
        <p:txBody>
          <a:bodyPr/>
          <a:lstStyle/>
          <a:p>
            <a:r>
              <a:rPr lang="en-US" dirty="0"/>
              <a:t>©2018 Nebraska Farm Bureau Foundation</a:t>
            </a:r>
          </a:p>
        </p:txBody>
      </p:sp>
      <p:sp>
        <p:nvSpPr>
          <p:cNvPr id="6" name="Slide Number Placeholder 5">
            <a:extLst>
              <a:ext uri="{FF2B5EF4-FFF2-40B4-BE49-F238E27FC236}">
                <a16:creationId xmlns:a16="http://schemas.microsoft.com/office/drawing/2014/main" id="{232A79EB-81E0-47B4-950E-0E458885AB7F}"/>
              </a:ext>
            </a:extLst>
          </p:cNvPr>
          <p:cNvSpPr>
            <a:spLocks noGrp="1"/>
          </p:cNvSpPr>
          <p:nvPr>
            <p:ph type="sldNum" sz="quarter" idx="12"/>
          </p:nvPr>
        </p:nvSpPr>
        <p:spPr/>
        <p:txBody>
          <a:bodyPr/>
          <a:lstStyle/>
          <a:p>
            <a:fld id="{B6ACE368-1CD6-4D37-A432-F25C40B4D036}" type="slidenum">
              <a:rPr lang="en-US" smtClean="0"/>
              <a:pPr/>
              <a:t>50</a:t>
            </a:fld>
            <a:endParaRPr lang="en-US" dirty="0"/>
          </a:p>
        </p:txBody>
      </p:sp>
      <p:sp>
        <p:nvSpPr>
          <p:cNvPr id="7" name="TextBox 6">
            <a:extLst>
              <a:ext uri="{FF2B5EF4-FFF2-40B4-BE49-F238E27FC236}">
                <a16:creationId xmlns:a16="http://schemas.microsoft.com/office/drawing/2014/main" id="{804BA06B-89CA-4868-BAEE-30C4E6116361}"/>
              </a:ext>
            </a:extLst>
          </p:cNvPr>
          <p:cNvSpPr txBox="1"/>
          <p:nvPr/>
        </p:nvSpPr>
        <p:spPr>
          <a:xfrm>
            <a:off x="852207" y="2243141"/>
            <a:ext cx="7439585" cy="3139321"/>
          </a:xfrm>
          <a:prstGeom prst="rect">
            <a:avLst/>
          </a:prstGeom>
          <a:noFill/>
        </p:spPr>
        <p:txBody>
          <a:bodyPr wrap="square" rtlCol="0">
            <a:spAutoFit/>
          </a:bodyPr>
          <a:lstStyle/>
          <a:p>
            <a:pPr algn="ctr"/>
            <a:r>
              <a:rPr lang="en-US" sz="6600" dirty="0">
                <a:latin typeface="Cambria" panose="02040503050406030204" pitchFamily="18" charset="0"/>
                <a:ea typeface="Cambria" panose="02040503050406030204" pitchFamily="18" charset="0"/>
              </a:rPr>
              <a:t>VEGETARIANISM</a:t>
            </a:r>
          </a:p>
          <a:p>
            <a:pPr algn="ctr"/>
            <a:r>
              <a:rPr lang="en-US" sz="6600" dirty="0">
                <a:latin typeface="Cambria" panose="02040503050406030204" pitchFamily="18" charset="0"/>
                <a:ea typeface="Cambria" panose="02040503050406030204" pitchFamily="18" charset="0"/>
              </a:rPr>
              <a:t>How Many?</a:t>
            </a:r>
          </a:p>
          <a:p>
            <a:pPr algn="ctr"/>
            <a:r>
              <a:rPr lang="en-US" sz="6600" dirty="0">
                <a:latin typeface="Cambria" panose="02040503050406030204" pitchFamily="18" charset="0"/>
                <a:ea typeface="Cambria" panose="02040503050406030204" pitchFamily="18" charset="0"/>
              </a:rPr>
              <a:t>Growing Trend?</a:t>
            </a:r>
          </a:p>
        </p:txBody>
      </p:sp>
    </p:spTree>
    <p:extLst>
      <p:ext uri="{BB962C8B-B14F-4D97-AF65-F5344CB8AC3E}">
        <p14:creationId xmlns:p14="http://schemas.microsoft.com/office/powerpoint/2010/main" val="14000695"/>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0416-37AF-448F-AF80-645408566FD8}"/>
              </a:ext>
            </a:extLst>
          </p:cNvPr>
          <p:cNvSpPr>
            <a:spLocks noGrp="1"/>
          </p:cNvSpPr>
          <p:nvPr>
            <p:ph type="title"/>
          </p:nvPr>
        </p:nvSpPr>
        <p:spPr/>
        <p:txBody>
          <a:bodyPr/>
          <a:lstStyle/>
          <a:p>
            <a:r>
              <a:rPr lang="en-US" dirty="0"/>
              <a:t>Current Environment</a:t>
            </a:r>
          </a:p>
        </p:txBody>
      </p:sp>
      <p:sp>
        <p:nvSpPr>
          <p:cNvPr id="5" name="Date Placeholder 4">
            <a:extLst>
              <a:ext uri="{FF2B5EF4-FFF2-40B4-BE49-F238E27FC236}">
                <a16:creationId xmlns:a16="http://schemas.microsoft.com/office/drawing/2014/main" id="{C21A91EB-6CB0-42A8-AD13-012C510F5E06}"/>
              </a:ext>
            </a:extLst>
          </p:cNvPr>
          <p:cNvSpPr>
            <a:spLocks noGrp="1"/>
          </p:cNvSpPr>
          <p:nvPr>
            <p:ph type="dt" sz="half" idx="10"/>
          </p:nvPr>
        </p:nvSpPr>
        <p:spPr/>
        <p:txBody>
          <a:bodyPr/>
          <a:lstStyle/>
          <a:p>
            <a:r>
              <a:rPr lang="en-US" dirty="0"/>
              <a:t>©2018 Nebraska Farm Bureau Foundation</a:t>
            </a:r>
          </a:p>
        </p:txBody>
      </p:sp>
      <p:sp>
        <p:nvSpPr>
          <p:cNvPr id="6" name="Slide Number Placeholder 5">
            <a:extLst>
              <a:ext uri="{FF2B5EF4-FFF2-40B4-BE49-F238E27FC236}">
                <a16:creationId xmlns:a16="http://schemas.microsoft.com/office/drawing/2014/main" id="{232A79EB-81E0-47B4-950E-0E458885AB7F}"/>
              </a:ext>
            </a:extLst>
          </p:cNvPr>
          <p:cNvSpPr>
            <a:spLocks noGrp="1"/>
          </p:cNvSpPr>
          <p:nvPr>
            <p:ph type="sldNum" sz="quarter" idx="12"/>
          </p:nvPr>
        </p:nvSpPr>
        <p:spPr/>
        <p:txBody>
          <a:bodyPr/>
          <a:lstStyle/>
          <a:p>
            <a:fld id="{B6ACE368-1CD6-4D37-A432-F25C40B4D036}" type="slidenum">
              <a:rPr lang="en-US" smtClean="0"/>
              <a:pPr/>
              <a:t>51</a:t>
            </a:fld>
            <a:endParaRPr lang="en-US" dirty="0"/>
          </a:p>
        </p:txBody>
      </p:sp>
      <p:graphicFrame>
        <p:nvGraphicFramePr>
          <p:cNvPr id="7" name="Chart 6">
            <a:extLst>
              <a:ext uri="{FF2B5EF4-FFF2-40B4-BE49-F238E27FC236}">
                <a16:creationId xmlns:a16="http://schemas.microsoft.com/office/drawing/2014/main" id="{BA065F16-9384-4B09-9684-FE9F79E94934}"/>
              </a:ext>
            </a:extLst>
          </p:cNvPr>
          <p:cNvGraphicFramePr>
            <a:graphicFrameLocks/>
          </p:cNvGraphicFramePr>
          <p:nvPr>
            <p:extLst>
              <p:ext uri="{D42A27DB-BD31-4B8C-83A1-F6EECF244321}">
                <p14:modId xmlns:p14="http://schemas.microsoft.com/office/powerpoint/2010/main" val="795661784"/>
              </p:ext>
            </p:extLst>
          </p:nvPr>
        </p:nvGraphicFramePr>
        <p:xfrm>
          <a:off x="431202" y="2610000"/>
          <a:ext cx="6243918" cy="374635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393D7A4-5B6A-47CC-99A5-B2EF16A08A2C}"/>
              </a:ext>
            </a:extLst>
          </p:cNvPr>
          <p:cNvSpPr txBox="1"/>
          <p:nvPr/>
        </p:nvSpPr>
        <p:spPr>
          <a:xfrm>
            <a:off x="3553161" y="1690877"/>
            <a:ext cx="1956996" cy="1107996"/>
          </a:xfrm>
          <a:prstGeom prst="rect">
            <a:avLst/>
          </a:prstGeom>
          <a:noFill/>
        </p:spPr>
        <p:txBody>
          <a:bodyPr wrap="square" rtlCol="0">
            <a:spAutoFit/>
          </a:bodyPr>
          <a:lstStyle/>
          <a:p>
            <a:pPr algn="ctr"/>
            <a:r>
              <a:rPr lang="en-US" sz="6600"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16135612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D1E6-C663-46A0-93C4-D0A1C45B8809}"/>
              </a:ext>
            </a:extLst>
          </p:cNvPr>
          <p:cNvSpPr>
            <a:spLocks noGrp="1"/>
          </p:cNvSpPr>
          <p:nvPr>
            <p:ph type="title"/>
          </p:nvPr>
        </p:nvSpPr>
        <p:spPr>
          <a:xfrm>
            <a:off x="94269" y="523345"/>
            <a:ext cx="8394278" cy="1325563"/>
          </a:xfrm>
        </p:spPr>
        <p:txBody>
          <a:bodyPr>
            <a:normAutofit/>
          </a:bodyPr>
          <a:lstStyle/>
          <a:p>
            <a:r>
              <a:rPr lang="en-US" dirty="0"/>
              <a:t>Agriculture’s Opportunities</a:t>
            </a:r>
          </a:p>
        </p:txBody>
      </p:sp>
      <p:sp>
        <p:nvSpPr>
          <p:cNvPr id="3" name="Content Placeholder 2">
            <a:extLst>
              <a:ext uri="{FF2B5EF4-FFF2-40B4-BE49-F238E27FC236}">
                <a16:creationId xmlns:a16="http://schemas.microsoft.com/office/drawing/2014/main" id="{AA52E50A-05E0-4986-9F19-F9B1A06B0465}"/>
              </a:ext>
            </a:extLst>
          </p:cNvPr>
          <p:cNvSpPr>
            <a:spLocks noGrp="1"/>
          </p:cNvSpPr>
          <p:nvPr>
            <p:ph idx="1"/>
          </p:nvPr>
        </p:nvSpPr>
        <p:spPr/>
        <p:txBody>
          <a:bodyPr/>
          <a:lstStyle/>
          <a:p>
            <a:r>
              <a:rPr lang="en-US" dirty="0"/>
              <a:t>Understanding today’s consumer</a:t>
            </a:r>
          </a:p>
          <a:p>
            <a:r>
              <a:rPr lang="en-US" dirty="0"/>
              <a:t>Understanding today’s media landscape</a:t>
            </a:r>
          </a:p>
          <a:p>
            <a:r>
              <a:rPr lang="en-US" dirty="0"/>
              <a:t>Understanding how to connect</a:t>
            </a:r>
          </a:p>
          <a:p>
            <a:pPr marL="0" indent="0">
              <a:buNone/>
            </a:pPr>
            <a:endParaRPr lang="en-US" dirty="0"/>
          </a:p>
        </p:txBody>
      </p:sp>
      <p:sp>
        <p:nvSpPr>
          <p:cNvPr id="4" name="Date Placeholder 3">
            <a:extLst>
              <a:ext uri="{FF2B5EF4-FFF2-40B4-BE49-F238E27FC236}">
                <a16:creationId xmlns:a16="http://schemas.microsoft.com/office/drawing/2014/main" id="{B059C801-CEE1-45CE-BD69-D4EA94F02747}"/>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E6EB2120-D783-4435-9E05-3F33AF69D275}"/>
              </a:ext>
            </a:extLst>
          </p:cNvPr>
          <p:cNvSpPr>
            <a:spLocks noGrp="1"/>
          </p:cNvSpPr>
          <p:nvPr>
            <p:ph type="sldNum" sz="quarter" idx="12"/>
          </p:nvPr>
        </p:nvSpPr>
        <p:spPr/>
        <p:txBody>
          <a:bodyPr/>
          <a:lstStyle/>
          <a:p>
            <a:fld id="{B6ACE368-1CD6-4D37-A432-F25C40B4D036}" type="slidenum">
              <a:rPr lang="en-US" smtClean="0"/>
              <a:pPr/>
              <a:t>52</a:t>
            </a:fld>
            <a:endParaRPr lang="en-US" dirty="0"/>
          </a:p>
        </p:txBody>
      </p:sp>
      <p:pic>
        <p:nvPicPr>
          <p:cNvPr id="7" name="Picture 6">
            <a:extLst>
              <a:ext uri="{FF2B5EF4-FFF2-40B4-BE49-F238E27FC236}">
                <a16:creationId xmlns:a16="http://schemas.microsoft.com/office/drawing/2014/main" id="{7E083E8E-3DAF-4267-A20F-6551CE6EA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02" y="3643664"/>
            <a:ext cx="3799949" cy="2533299"/>
          </a:xfrm>
          <a:prstGeom prst="rect">
            <a:avLst/>
          </a:prstGeom>
        </p:spPr>
      </p:pic>
      <p:pic>
        <p:nvPicPr>
          <p:cNvPr id="9" name="Picture 8">
            <a:extLst>
              <a:ext uri="{FF2B5EF4-FFF2-40B4-BE49-F238E27FC236}">
                <a16:creationId xmlns:a16="http://schemas.microsoft.com/office/drawing/2014/main" id="{716E057C-F58C-4174-99F0-E902A843D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400" y="3643663"/>
            <a:ext cx="3799950" cy="2533300"/>
          </a:xfrm>
          <a:prstGeom prst="rect">
            <a:avLst/>
          </a:prstGeom>
        </p:spPr>
      </p:pic>
    </p:spTree>
    <p:extLst>
      <p:ext uri="{BB962C8B-B14F-4D97-AF65-F5344CB8AC3E}">
        <p14:creationId xmlns:p14="http://schemas.microsoft.com/office/powerpoint/2010/main" val="3967745620"/>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97C5-BA07-4F36-A7C2-CE982819AC4F}"/>
              </a:ext>
            </a:extLst>
          </p:cNvPr>
          <p:cNvSpPr>
            <a:spLocks noGrp="1"/>
          </p:cNvSpPr>
          <p:nvPr>
            <p:ph type="title"/>
          </p:nvPr>
        </p:nvSpPr>
        <p:spPr>
          <a:xfrm>
            <a:off x="105196" y="523345"/>
            <a:ext cx="8410154" cy="1325563"/>
          </a:xfrm>
        </p:spPr>
        <p:txBody>
          <a:bodyPr/>
          <a:lstStyle/>
          <a:p>
            <a:r>
              <a:rPr lang="en-US" dirty="0"/>
              <a:t>Understanding Today’s Consumer</a:t>
            </a:r>
          </a:p>
        </p:txBody>
      </p:sp>
      <p:sp>
        <p:nvSpPr>
          <p:cNvPr id="3" name="Content Placeholder 2">
            <a:extLst>
              <a:ext uri="{FF2B5EF4-FFF2-40B4-BE49-F238E27FC236}">
                <a16:creationId xmlns:a16="http://schemas.microsoft.com/office/drawing/2014/main" id="{7A28BA91-11D5-4E30-8053-0B5952C6B8C3}"/>
              </a:ext>
            </a:extLst>
          </p:cNvPr>
          <p:cNvSpPr>
            <a:spLocks noGrp="1"/>
          </p:cNvSpPr>
          <p:nvPr>
            <p:ph idx="1"/>
          </p:nvPr>
        </p:nvSpPr>
        <p:spPr>
          <a:xfrm>
            <a:off x="628650" y="2132218"/>
            <a:ext cx="7886700" cy="1810460"/>
          </a:xfrm>
        </p:spPr>
        <p:txBody>
          <a:bodyPr>
            <a:normAutofit/>
          </a:bodyPr>
          <a:lstStyle/>
          <a:p>
            <a:pPr marL="0" indent="0" algn="ctr">
              <a:buNone/>
            </a:pPr>
            <a:r>
              <a:rPr lang="en-US" sz="4000" dirty="0"/>
              <a:t>The public senses a change in the way food is produced, but doesn’t understand WHY it has changed.</a:t>
            </a:r>
          </a:p>
        </p:txBody>
      </p:sp>
      <p:sp>
        <p:nvSpPr>
          <p:cNvPr id="4" name="Date Placeholder 3">
            <a:extLst>
              <a:ext uri="{FF2B5EF4-FFF2-40B4-BE49-F238E27FC236}">
                <a16:creationId xmlns:a16="http://schemas.microsoft.com/office/drawing/2014/main" id="{C87343F6-C802-4D45-8885-05852AFD94F2}"/>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A997A554-0022-4A14-8CA4-D50A077E998E}"/>
              </a:ext>
            </a:extLst>
          </p:cNvPr>
          <p:cNvSpPr>
            <a:spLocks noGrp="1"/>
          </p:cNvSpPr>
          <p:nvPr>
            <p:ph type="sldNum" sz="quarter" idx="12"/>
          </p:nvPr>
        </p:nvSpPr>
        <p:spPr/>
        <p:txBody>
          <a:bodyPr/>
          <a:lstStyle/>
          <a:p>
            <a:fld id="{B6ACE368-1CD6-4D37-A432-F25C40B4D036}" type="slidenum">
              <a:rPr lang="en-US" smtClean="0"/>
              <a:pPr/>
              <a:t>53</a:t>
            </a:fld>
            <a:endParaRPr lang="en-US" dirty="0"/>
          </a:p>
        </p:txBody>
      </p:sp>
      <p:pic>
        <p:nvPicPr>
          <p:cNvPr id="11266" name="Picture 2" descr="Image result for question marks">
            <a:extLst>
              <a:ext uri="{FF2B5EF4-FFF2-40B4-BE49-F238E27FC236}">
                <a16:creationId xmlns:a16="http://schemas.microsoft.com/office/drawing/2014/main" id="{EF7162D2-D1E3-4738-8BA5-3F635561A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706" y="3817102"/>
            <a:ext cx="3916587" cy="293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32197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14" y="694054"/>
            <a:ext cx="9304256" cy="960668"/>
          </a:xfrm>
        </p:spPr>
        <p:txBody>
          <a:bodyPr>
            <a:normAutofit/>
          </a:bodyPr>
          <a:lstStyle/>
          <a:p>
            <a:r>
              <a:rPr lang="en-US" sz="4500" dirty="0"/>
              <a:t>Conversation, Not Competition</a:t>
            </a:r>
          </a:p>
        </p:txBody>
      </p:sp>
      <p:sp>
        <p:nvSpPr>
          <p:cNvPr id="3" name="Content Placeholder 2"/>
          <p:cNvSpPr>
            <a:spLocks noGrp="1"/>
          </p:cNvSpPr>
          <p:nvPr>
            <p:ph idx="1"/>
          </p:nvPr>
        </p:nvSpPr>
        <p:spPr>
          <a:xfrm>
            <a:off x="1" y="2618462"/>
            <a:ext cx="5608166" cy="2252736"/>
          </a:xfrm>
        </p:spPr>
        <p:txBody>
          <a:bodyPr>
            <a:noAutofit/>
          </a:bodyPr>
          <a:lstStyle/>
          <a:p>
            <a:pPr marL="0" indent="0" algn="ctr">
              <a:buNone/>
            </a:pPr>
            <a:r>
              <a:rPr lang="en-US" sz="4500" dirty="0">
                <a:ea typeface="Cambria" panose="02040503050406030204" pitchFamily="18" charset="0"/>
              </a:rPr>
              <a:t>Values Driven</a:t>
            </a:r>
          </a:p>
          <a:p>
            <a:pPr marL="0" indent="0" algn="ctr">
              <a:buNone/>
            </a:pPr>
            <a:r>
              <a:rPr lang="en-US" sz="4500" dirty="0">
                <a:ea typeface="Cambria" panose="02040503050406030204" pitchFamily="18" charset="0"/>
              </a:rPr>
              <a:t>Emotions in Check</a:t>
            </a:r>
          </a:p>
          <a:p>
            <a:pPr marL="0" indent="0" algn="ctr">
              <a:buNone/>
            </a:pPr>
            <a:r>
              <a:rPr lang="en-US" sz="4500" dirty="0">
                <a:ea typeface="Cambria" panose="02040503050406030204" pitchFamily="18" charset="0"/>
              </a:rPr>
              <a:t>Moveable Middle</a:t>
            </a:r>
          </a:p>
        </p:txBody>
      </p:sp>
      <p:sp>
        <p:nvSpPr>
          <p:cNvPr id="5" name="Date Placeholder 4"/>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6" name="Slide Number Placeholder 5"/>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54</a:t>
            </a:fld>
            <a:endParaRPr lang="en-US" dirty="0">
              <a:solidFill>
                <a:prstClr val="black">
                  <a:tint val="75000"/>
                </a:prstClr>
              </a:solidFill>
              <a:latin typeface="Calibri" panose="020F050202020403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166" y="2262469"/>
            <a:ext cx="3163062" cy="2878387"/>
          </a:xfrm>
          <a:prstGeom prst="rect">
            <a:avLst/>
          </a:prstGeom>
        </p:spPr>
      </p:pic>
    </p:spTree>
    <p:extLst>
      <p:ext uri="{BB962C8B-B14F-4D97-AF65-F5344CB8AC3E}">
        <p14:creationId xmlns:p14="http://schemas.microsoft.com/office/powerpoint/2010/main" val="2764129348"/>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2" y="715091"/>
            <a:ext cx="9030878" cy="994172"/>
          </a:xfrm>
        </p:spPr>
        <p:txBody>
          <a:bodyPr>
            <a:normAutofit/>
          </a:bodyPr>
          <a:lstStyle/>
          <a:p>
            <a:r>
              <a:rPr lang="en-US" dirty="0"/>
              <a:t>LISTEN (Don’t Judge)</a:t>
            </a:r>
          </a:p>
        </p:txBody>
      </p:sp>
      <p:sp>
        <p:nvSpPr>
          <p:cNvPr id="3" name="Content Placeholder 2"/>
          <p:cNvSpPr>
            <a:spLocks noGrp="1"/>
          </p:cNvSpPr>
          <p:nvPr>
            <p:ph idx="1"/>
          </p:nvPr>
        </p:nvSpPr>
        <p:spPr>
          <a:xfrm>
            <a:off x="0" y="2057400"/>
            <a:ext cx="9144000" cy="1495425"/>
          </a:xfrm>
        </p:spPr>
        <p:txBody>
          <a:bodyPr>
            <a:normAutofit lnSpcReduction="10000"/>
          </a:bodyPr>
          <a:lstStyle/>
          <a:p>
            <a:pPr marL="0" indent="0" algn="ctr">
              <a:buNone/>
            </a:pPr>
            <a:endParaRPr lang="en-US" sz="975" dirty="0">
              <a:latin typeface="+mj-lt"/>
            </a:endParaRPr>
          </a:p>
          <a:p>
            <a:pPr marL="0" indent="0" algn="ctr">
              <a:buNone/>
            </a:pPr>
            <a:r>
              <a:rPr lang="en-US" sz="4050" dirty="0">
                <a:ea typeface="Cambria" panose="02040503050406030204" pitchFamily="18" charset="0"/>
              </a:rPr>
              <a:t>Listen to Understand, Not to Respond</a:t>
            </a:r>
          </a:p>
          <a:p>
            <a:pPr marL="0" indent="0" algn="ctr">
              <a:buNone/>
            </a:pPr>
            <a:r>
              <a:rPr lang="en-US" sz="4050" dirty="0">
                <a:ea typeface="Cambria" panose="02040503050406030204" pitchFamily="18" charset="0"/>
              </a:rPr>
              <a:t>Ask Questions to Invite Dialogue</a:t>
            </a:r>
          </a:p>
          <a:p>
            <a:endParaRPr lang="en-US" sz="2400" dirty="0"/>
          </a:p>
        </p:txBody>
      </p:sp>
      <p:sp>
        <p:nvSpPr>
          <p:cNvPr id="6" name="Date Placeholder 5"/>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7" name="Slide Number Placeholder 6"/>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55</a:t>
            </a:fld>
            <a:endParaRPr lang="en-US" dirty="0">
              <a:solidFill>
                <a:prstClr val="black">
                  <a:tint val="75000"/>
                </a:prstClr>
              </a:solidFill>
              <a:latin typeface="Calibri" panose="020F050202020403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3370065"/>
            <a:ext cx="3866810" cy="2578679"/>
          </a:xfrm>
          <a:prstGeom prst="rect">
            <a:avLst/>
          </a:prstGeom>
        </p:spPr>
      </p:pic>
      <p:sp>
        <p:nvSpPr>
          <p:cNvPr id="5" name="TextBox 4"/>
          <p:cNvSpPr txBox="1"/>
          <p:nvPr/>
        </p:nvSpPr>
        <p:spPr>
          <a:xfrm>
            <a:off x="3273624" y="3584376"/>
            <a:ext cx="5886450" cy="1592744"/>
          </a:xfrm>
          <a:prstGeom prst="rect">
            <a:avLst/>
          </a:prstGeom>
          <a:noFill/>
        </p:spPr>
        <p:txBody>
          <a:bodyPr wrap="square" rtlCol="0">
            <a:spAutoFit/>
          </a:bodyPr>
          <a:lstStyle/>
          <a:p>
            <a:pPr defTabSz="342900"/>
            <a:r>
              <a:rPr lang="en-US" sz="2100" dirty="0">
                <a:solidFill>
                  <a:prstClr val="black"/>
                </a:solidFill>
                <a:latin typeface="Cambria" panose="02040503050406030204" pitchFamily="18" charset="0"/>
                <a:ea typeface="Cambria" panose="02040503050406030204" pitchFamily="18" charset="0"/>
              </a:rPr>
              <a:t>“Why do you believe GM foods are dangerous?”</a:t>
            </a:r>
          </a:p>
          <a:p>
            <a:pPr defTabSz="342900"/>
            <a:r>
              <a:rPr lang="en-US" sz="2100" dirty="0">
                <a:solidFill>
                  <a:prstClr val="black"/>
                </a:solidFill>
                <a:latin typeface="Cambria" panose="02040503050406030204" pitchFamily="18" charset="0"/>
                <a:ea typeface="Cambria" panose="02040503050406030204" pitchFamily="18" charset="0"/>
              </a:rPr>
              <a:t>“What does organic mean to you?”</a:t>
            </a:r>
          </a:p>
          <a:p>
            <a:pPr defTabSz="342900"/>
            <a:r>
              <a:rPr lang="en-US" sz="2100" dirty="0">
                <a:solidFill>
                  <a:prstClr val="black"/>
                </a:solidFill>
                <a:latin typeface="Cambria" panose="02040503050406030204" pitchFamily="18" charset="0"/>
                <a:ea typeface="Cambria" panose="02040503050406030204" pitchFamily="18" charset="0"/>
              </a:rPr>
              <a:t>“That’s interesting, where did you learn about that?”</a:t>
            </a:r>
          </a:p>
          <a:p>
            <a:pPr defTabSz="3429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29406544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701286"/>
            <a:ext cx="7522590" cy="994172"/>
          </a:xfrm>
        </p:spPr>
        <p:txBody>
          <a:bodyPr>
            <a:noAutofit/>
          </a:bodyPr>
          <a:lstStyle/>
          <a:p>
            <a:r>
              <a:rPr lang="en-US" dirty="0"/>
              <a:t>Science v. Ethics</a:t>
            </a:r>
          </a:p>
        </p:txBody>
      </p:sp>
      <p:sp>
        <p:nvSpPr>
          <p:cNvPr id="3" name="Content Placeholder 2"/>
          <p:cNvSpPr>
            <a:spLocks noGrp="1"/>
          </p:cNvSpPr>
          <p:nvPr>
            <p:ph idx="1"/>
          </p:nvPr>
        </p:nvSpPr>
        <p:spPr>
          <a:xfrm>
            <a:off x="628650" y="2226469"/>
            <a:ext cx="7886700" cy="3542735"/>
          </a:xfrm>
        </p:spPr>
        <p:txBody>
          <a:bodyPr>
            <a:noAutofit/>
          </a:bodyPr>
          <a:lstStyle/>
          <a:p>
            <a:pPr marL="0" indent="0" algn="ctr">
              <a:buNone/>
            </a:pPr>
            <a:r>
              <a:rPr lang="en-US" sz="4500" dirty="0">
                <a:ea typeface="Cambria" panose="02040503050406030204" pitchFamily="18" charset="0"/>
              </a:rPr>
              <a:t>Consumers are not asking </a:t>
            </a:r>
          </a:p>
          <a:p>
            <a:pPr marL="0" indent="0" algn="ctr">
              <a:buNone/>
            </a:pPr>
            <a:r>
              <a:rPr lang="en-US" sz="6000" dirty="0">
                <a:ea typeface="Cambria" panose="02040503050406030204" pitchFamily="18" charset="0"/>
              </a:rPr>
              <a:t>if WE CAN</a:t>
            </a:r>
          </a:p>
          <a:p>
            <a:pPr marL="0" indent="0" algn="ctr">
              <a:buNone/>
            </a:pPr>
            <a:r>
              <a:rPr lang="en-US" sz="4500" dirty="0">
                <a:ea typeface="Cambria" panose="02040503050406030204" pitchFamily="18" charset="0"/>
              </a:rPr>
              <a:t>they are asking </a:t>
            </a:r>
          </a:p>
          <a:p>
            <a:pPr marL="0" indent="0" algn="ctr">
              <a:buNone/>
            </a:pPr>
            <a:r>
              <a:rPr lang="en-US" sz="6000" dirty="0">
                <a:ea typeface="Cambria" panose="02040503050406030204" pitchFamily="18" charset="0"/>
              </a:rPr>
              <a:t>if WE SHOULD</a:t>
            </a:r>
          </a:p>
          <a:p>
            <a:pPr algn="ctr"/>
            <a:endParaRPr lang="en-US" sz="4500" dirty="0">
              <a:ea typeface="Cambria" panose="02040503050406030204" pitchFamily="18" charset="0"/>
            </a:endParaRPr>
          </a:p>
        </p:txBody>
      </p:sp>
      <p:sp>
        <p:nvSpPr>
          <p:cNvPr id="4" name="Date Placeholder 3"/>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5" name="Slide Number Placeholder 4"/>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56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93451255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08942" y="977043"/>
            <a:ext cx="4463058" cy="617934"/>
          </a:xfrm>
        </p:spPr>
        <p:txBody>
          <a:bodyPr>
            <a:noAutofit/>
          </a:bodyPr>
          <a:lstStyle/>
          <a:p>
            <a:r>
              <a:rPr lang="en-US" sz="4400" b="0" dirty="0">
                <a:solidFill>
                  <a:schemeClr val="bg1"/>
                </a:solidFill>
                <a:ea typeface="Cambria" panose="02040503050406030204" pitchFamily="18" charset="0"/>
              </a:rPr>
              <a:t>Try This</a:t>
            </a:r>
          </a:p>
        </p:txBody>
      </p:sp>
      <p:sp>
        <p:nvSpPr>
          <p:cNvPr id="8" name="Text Placeholder 7"/>
          <p:cNvSpPr>
            <a:spLocks noGrp="1"/>
          </p:cNvSpPr>
          <p:nvPr>
            <p:ph type="body" sz="quarter" idx="3"/>
          </p:nvPr>
        </p:nvSpPr>
        <p:spPr>
          <a:xfrm>
            <a:off x="4651748" y="977043"/>
            <a:ext cx="4611644" cy="617934"/>
          </a:xfrm>
        </p:spPr>
        <p:txBody>
          <a:bodyPr>
            <a:noAutofit/>
          </a:bodyPr>
          <a:lstStyle/>
          <a:p>
            <a:r>
              <a:rPr lang="en-US" sz="4400" b="0" dirty="0">
                <a:solidFill>
                  <a:schemeClr val="bg1"/>
                </a:solidFill>
                <a:ea typeface="Cambria" panose="02040503050406030204" pitchFamily="18" charset="0"/>
              </a:rPr>
              <a:t>Instead of This</a:t>
            </a:r>
          </a:p>
        </p:txBody>
      </p:sp>
      <p:sp>
        <p:nvSpPr>
          <p:cNvPr id="2" name="Date Placeholder 1"/>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57</a:t>
            </a:fld>
            <a:endParaRPr lang="en-US" dirty="0">
              <a:solidFill>
                <a:prstClr val="black">
                  <a:tint val="75000"/>
                </a:prstClr>
              </a:solidFill>
              <a:latin typeface="Calibri" panose="020F0502020204030204"/>
            </a:endParaRPr>
          </a:p>
        </p:txBody>
      </p:sp>
      <p:graphicFrame>
        <p:nvGraphicFramePr>
          <p:cNvPr id="3" name="Table 2"/>
          <p:cNvGraphicFramePr>
            <a:graphicFrameLocks noGrp="1"/>
          </p:cNvGraphicFramePr>
          <p:nvPr>
            <p:extLst/>
          </p:nvPr>
        </p:nvGraphicFramePr>
        <p:xfrm>
          <a:off x="122422" y="2186525"/>
          <a:ext cx="8831292" cy="2368795"/>
        </p:xfrm>
        <a:graphic>
          <a:graphicData uri="http://schemas.openxmlformats.org/drawingml/2006/table">
            <a:tbl>
              <a:tblPr firstRow="1" firstCol="1" bandRow="1">
                <a:tableStyleId>{D27102A9-8310-4765-A935-A1911B00CA55}</a:tableStyleId>
              </a:tblPr>
              <a:tblGrid>
                <a:gridCol w="4548782">
                  <a:extLst>
                    <a:ext uri="{9D8B030D-6E8A-4147-A177-3AD203B41FA5}">
                      <a16:colId xmlns:a16="http://schemas.microsoft.com/office/drawing/2014/main" val="864917399"/>
                    </a:ext>
                  </a:extLst>
                </a:gridCol>
                <a:gridCol w="4282510">
                  <a:extLst>
                    <a:ext uri="{9D8B030D-6E8A-4147-A177-3AD203B41FA5}">
                      <a16:colId xmlns:a16="http://schemas.microsoft.com/office/drawing/2014/main" val="714791204"/>
                    </a:ext>
                  </a:extLst>
                </a:gridCol>
              </a:tblGrid>
              <a:tr h="473759">
                <a:tc>
                  <a:txBody>
                    <a:bodyPr/>
                    <a:lstStyle/>
                    <a:p>
                      <a:pPr marL="0" marR="0">
                        <a:lnSpc>
                          <a:spcPct val="107000"/>
                        </a:lnSpc>
                        <a:spcBef>
                          <a:spcPts val="0"/>
                        </a:spcBef>
                        <a:spcAft>
                          <a:spcPts val="0"/>
                        </a:spcAft>
                      </a:pPr>
                      <a:r>
                        <a:rPr lang="en-US" sz="3000" b="0" dirty="0">
                          <a:effectLst/>
                          <a:latin typeface="+mj-lt"/>
                        </a:rPr>
                        <a:t>Aim to Understand</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tc>
                  <a:txBody>
                    <a:bodyPr/>
                    <a:lstStyle/>
                    <a:p>
                      <a:pPr marL="0" marR="0">
                        <a:lnSpc>
                          <a:spcPct val="107000"/>
                        </a:lnSpc>
                        <a:spcBef>
                          <a:spcPts val="0"/>
                        </a:spcBef>
                        <a:spcAft>
                          <a:spcPts val="0"/>
                        </a:spcAft>
                      </a:pPr>
                      <a:r>
                        <a:rPr lang="en-US" sz="3000" b="0" dirty="0">
                          <a:effectLst/>
                          <a:latin typeface="+mj-lt"/>
                        </a:rPr>
                        <a:t>Aim to Educate</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extLst>
                  <a:ext uri="{0D108BD9-81ED-4DB2-BD59-A6C34878D82A}">
                    <a16:rowId xmlns:a16="http://schemas.microsoft.com/office/drawing/2014/main" val="3934134139"/>
                  </a:ext>
                </a:extLst>
              </a:tr>
              <a:tr h="473759">
                <a:tc>
                  <a:txBody>
                    <a:bodyPr/>
                    <a:lstStyle/>
                    <a:p>
                      <a:pPr marL="0" marR="0">
                        <a:lnSpc>
                          <a:spcPct val="107000"/>
                        </a:lnSpc>
                        <a:spcBef>
                          <a:spcPts val="0"/>
                        </a:spcBef>
                        <a:spcAft>
                          <a:spcPts val="0"/>
                        </a:spcAft>
                      </a:pPr>
                      <a:r>
                        <a:rPr lang="en-US" sz="3000" b="0" dirty="0">
                          <a:effectLst/>
                          <a:latin typeface="+mj-lt"/>
                        </a:rPr>
                        <a:t>Talk about FOOD</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tc>
                  <a:txBody>
                    <a:bodyPr/>
                    <a:lstStyle/>
                    <a:p>
                      <a:pPr marL="0" marR="0">
                        <a:lnSpc>
                          <a:spcPct val="107000"/>
                        </a:lnSpc>
                        <a:spcBef>
                          <a:spcPts val="0"/>
                        </a:spcBef>
                        <a:spcAft>
                          <a:spcPts val="0"/>
                        </a:spcAft>
                      </a:pPr>
                      <a:r>
                        <a:rPr lang="en-US" sz="3000" b="0" dirty="0">
                          <a:effectLst/>
                          <a:latin typeface="+mj-lt"/>
                        </a:rPr>
                        <a:t>Talk about AGRICULTURE</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extLst>
                  <a:ext uri="{0D108BD9-81ED-4DB2-BD59-A6C34878D82A}">
                    <a16:rowId xmlns:a16="http://schemas.microsoft.com/office/drawing/2014/main" val="784470938"/>
                  </a:ext>
                </a:extLst>
              </a:tr>
              <a:tr h="473759">
                <a:tc>
                  <a:txBody>
                    <a:bodyPr/>
                    <a:lstStyle/>
                    <a:p>
                      <a:pPr marL="0" marR="0">
                        <a:lnSpc>
                          <a:spcPct val="107000"/>
                        </a:lnSpc>
                        <a:spcBef>
                          <a:spcPts val="0"/>
                        </a:spcBef>
                        <a:spcAft>
                          <a:spcPts val="0"/>
                        </a:spcAft>
                      </a:pPr>
                      <a:r>
                        <a:rPr lang="en-US" sz="3000" b="0" dirty="0">
                          <a:effectLst/>
                          <a:latin typeface="+mj-lt"/>
                        </a:rPr>
                        <a:t>Talk about your PASSIONS</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tc>
                  <a:txBody>
                    <a:bodyPr/>
                    <a:lstStyle/>
                    <a:p>
                      <a:pPr marL="0" marR="0">
                        <a:lnSpc>
                          <a:spcPct val="107000"/>
                        </a:lnSpc>
                        <a:spcBef>
                          <a:spcPts val="0"/>
                        </a:spcBef>
                        <a:spcAft>
                          <a:spcPts val="0"/>
                        </a:spcAft>
                      </a:pPr>
                      <a:r>
                        <a:rPr lang="en-US" sz="3000" b="0" dirty="0">
                          <a:effectLst/>
                          <a:latin typeface="+mj-lt"/>
                        </a:rPr>
                        <a:t>Talk first about ISSUES</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extLst>
                  <a:ext uri="{0D108BD9-81ED-4DB2-BD59-A6C34878D82A}">
                    <a16:rowId xmlns:a16="http://schemas.microsoft.com/office/drawing/2014/main" val="4115069609"/>
                  </a:ext>
                </a:extLst>
              </a:tr>
              <a:tr h="473759">
                <a:tc>
                  <a:txBody>
                    <a:bodyPr/>
                    <a:lstStyle/>
                    <a:p>
                      <a:pPr marL="0" marR="0">
                        <a:lnSpc>
                          <a:spcPct val="107000"/>
                        </a:lnSpc>
                        <a:spcBef>
                          <a:spcPts val="0"/>
                        </a:spcBef>
                        <a:spcAft>
                          <a:spcPts val="0"/>
                        </a:spcAft>
                      </a:pPr>
                      <a:r>
                        <a:rPr lang="en-US" sz="3000" b="0" dirty="0">
                          <a:effectLst/>
                          <a:latin typeface="+mj-lt"/>
                        </a:rPr>
                        <a:t>Ask how we can do better</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tc>
                  <a:txBody>
                    <a:bodyPr/>
                    <a:lstStyle/>
                    <a:p>
                      <a:pPr marL="0" marR="0">
                        <a:lnSpc>
                          <a:spcPct val="107000"/>
                        </a:lnSpc>
                        <a:spcBef>
                          <a:spcPts val="0"/>
                        </a:spcBef>
                        <a:spcAft>
                          <a:spcPts val="0"/>
                        </a:spcAft>
                      </a:pPr>
                      <a:r>
                        <a:rPr lang="en-US" sz="3000" b="0" dirty="0">
                          <a:effectLst/>
                          <a:latin typeface="+mj-lt"/>
                        </a:rPr>
                        <a:t>Ask for thanks</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extLst>
                  <a:ext uri="{0D108BD9-81ED-4DB2-BD59-A6C34878D82A}">
                    <a16:rowId xmlns:a16="http://schemas.microsoft.com/office/drawing/2014/main" val="1047460555"/>
                  </a:ext>
                </a:extLst>
              </a:tr>
              <a:tr h="473759">
                <a:tc>
                  <a:txBody>
                    <a:bodyPr/>
                    <a:lstStyle/>
                    <a:p>
                      <a:pPr marL="0" marR="0">
                        <a:lnSpc>
                          <a:spcPct val="107000"/>
                        </a:lnSpc>
                        <a:spcBef>
                          <a:spcPts val="0"/>
                        </a:spcBef>
                        <a:spcAft>
                          <a:spcPts val="0"/>
                        </a:spcAft>
                      </a:pPr>
                      <a:r>
                        <a:rPr lang="en-US" sz="3000" b="0" dirty="0">
                          <a:effectLst/>
                          <a:latin typeface="+mj-lt"/>
                        </a:rPr>
                        <a:t>Talk about improvement</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tc>
                  <a:txBody>
                    <a:bodyPr/>
                    <a:lstStyle/>
                    <a:p>
                      <a:pPr marL="0" marR="0">
                        <a:lnSpc>
                          <a:spcPct val="107000"/>
                        </a:lnSpc>
                        <a:spcBef>
                          <a:spcPts val="0"/>
                        </a:spcBef>
                        <a:spcAft>
                          <a:spcPts val="0"/>
                        </a:spcAft>
                      </a:pPr>
                      <a:r>
                        <a:rPr lang="en-US" sz="3000" b="0" dirty="0">
                          <a:effectLst/>
                          <a:latin typeface="+mj-lt"/>
                        </a:rPr>
                        <a:t>Talk about productivity</a:t>
                      </a:r>
                      <a:endParaRPr lang="en-US" sz="3000" b="0" dirty="0">
                        <a:effectLst/>
                        <a:latin typeface="+mj-lt"/>
                        <a:ea typeface="Calibri" panose="020F0502020204030204" pitchFamily="34" charset="0"/>
                        <a:cs typeface="Times New Roman" panose="02020603050405020304" pitchFamily="18" charset="0"/>
                      </a:endParaRPr>
                    </a:p>
                  </a:txBody>
                  <a:tcPr marL="45163" marR="45163" marT="6272" marB="0"/>
                </a:tc>
                <a:extLst>
                  <a:ext uri="{0D108BD9-81ED-4DB2-BD59-A6C34878D82A}">
                    <a16:rowId xmlns:a16="http://schemas.microsoft.com/office/drawing/2014/main" val="1324733024"/>
                  </a:ext>
                </a:extLst>
              </a:tr>
            </a:tbl>
          </a:graphicData>
        </a:graphic>
      </p:graphicFrame>
    </p:spTree>
    <p:extLst>
      <p:ext uri="{BB962C8B-B14F-4D97-AF65-F5344CB8AC3E}">
        <p14:creationId xmlns:p14="http://schemas.microsoft.com/office/powerpoint/2010/main" val="32660385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1" y="693504"/>
            <a:ext cx="9144000" cy="960668"/>
          </a:xfrm>
        </p:spPr>
        <p:txBody>
          <a:bodyPr>
            <a:normAutofit/>
          </a:bodyPr>
          <a:lstStyle/>
          <a:p>
            <a:r>
              <a:rPr lang="en-US" dirty="0"/>
              <a:t>When You Share</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5" name="Slide Number Placeholder 4"/>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58</a:t>
            </a:fld>
            <a:endParaRPr lang="en-US" dirty="0">
              <a:solidFill>
                <a:prstClr val="black">
                  <a:tint val="75000"/>
                </a:prstClr>
              </a:solidFill>
              <a:latin typeface="Calibri" panose="020F0502020204030204"/>
            </a:endParaRPr>
          </a:p>
        </p:txBody>
      </p:sp>
      <p:sp>
        <p:nvSpPr>
          <p:cNvPr id="4" name="TextBox 3"/>
          <p:cNvSpPr txBox="1"/>
          <p:nvPr/>
        </p:nvSpPr>
        <p:spPr>
          <a:xfrm>
            <a:off x="495092" y="1846198"/>
            <a:ext cx="8461395" cy="4318298"/>
          </a:xfrm>
          <a:prstGeom prst="rect">
            <a:avLst/>
          </a:prstGeom>
          <a:noFill/>
        </p:spPr>
        <p:txBody>
          <a:bodyPr wrap="square" numCol="1" rtlCol="0">
            <a:spAutoFit/>
          </a:bodyPr>
          <a:lstStyle/>
          <a:p>
            <a:pPr marL="428625" indent="-428625" defTabSz="342900">
              <a:lnSpc>
                <a:spcPct val="110000"/>
              </a:lnSpc>
              <a:buFont typeface="Arial" panose="020B0604020202020204" pitchFamily="34" charset="0"/>
              <a:buChar char="•"/>
            </a:pPr>
            <a:r>
              <a:rPr lang="en-US" sz="2800" dirty="0">
                <a:solidFill>
                  <a:prstClr val="black"/>
                </a:solidFill>
                <a:latin typeface="Cambria" panose="02040503050406030204" pitchFamily="18" charset="0"/>
                <a:ea typeface="Cambria" panose="02040503050406030204" pitchFamily="18" charset="0"/>
              </a:rPr>
              <a:t>Be extremely candid </a:t>
            </a:r>
          </a:p>
          <a:p>
            <a:pPr marL="428625" indent="-428625" defTabSz="342900">
              <a:lnSpc>
                <a:spcPct val="110000"/>
              </a:lnSpc>
              <a:buFont typeface="Arial" panose="020B0604020202020204" pitchFamily="34" charset="0"/>
              <a:buChar char="•"/>
            </a:pPr>
            <a:r>
              <a:rPr lang="en-US" sz="2800" dirty="0">
                <a:solidFill>
                  <a:prstClr val="black"/>
                </a:solidFill>
                <a:latin typeface="Cambria" panose="02040503050406030204" pitchFamily="18" charset="0"/>
                <a:ea typeface="Cambria" panose="02040503050406030204" pitchFamily="18" charset="0"/>
              </a:rPr>
              <a:t>Make the audience feel like they understand the science</a:t>
            </a:r>
          </a:p>
          <a:p>
            <a:pPr marL="428625" indent="-428625" defTabSz="342900">
              <a:lnSpc>
                <a:spcPct val="110000"/>
              </a:lnSpc>
              <a:buFont typeface="Arial" panose="020B0604020202020204" pitchFamily="34" charset="0"/>
              <a:buChar char="•"/>
            </a:pPr>
            <a:r>
              <a:rPr lang="en-US" sz="2800" dirty="0">
                <a:solidFill>
                  <a:prstClr val="black"/>
                </a:solidFill>
                <a:latin typeface="Cambria" panose="02040503050406030204" pitchFamily="18" charset="0"/>
                <a:ea typeface="Cambria" panose="02040503050406030204" pitchFamily="18" charset="0"/>
              </a:rPr>
              <a:t>Be vulnerable</a:t>
            </a:r>
          </a:p>
          <a:p>
            <a:pPr marL="428625" indent="-428625" defTabSz="342900">
              <a:lnSpc>
                <a:spcPct val="110000"/>
              </a:lnSpc>
              <a:buFont typeface="Arial" panose="020B0604020202020204" pitchFamily="34" charset="0"/>
              <a:buChar char="•"/>
            </a:pPr>
            <a:r>
              <a:rPr lang="en-US" sz="2800" dirty="0">
                <a:solidFill>
                  <a:prstClr val="black"/>
                </a:solidFill>
                <a:latin typeface="Cambria" panose="02040503050406030204" pitchFamily="18" charset="0"/>
                <a:ea typeface="Cambria" panose="02040503050406030204" pitchFamily="18" charset="0"/>
              </a:rPr>
              <a:t>Be passionate</a:t>
            </a:r>
          </a:p>
          <a:p>
            <a:pPr marL="428625" indent="-428625" defTabSz="342900">
              <a:lnSpc>
                <a:spcPct val="110000"/>
              </a:lnSpc>
              <a:buFont typeface="Arial" panose="020B0604020202020204" pitchFamily="34" charset="0"/>
              <a:buChar char="•"/>
            </a:pPr>
            <a:r>
              <a:rPr lang="en-US" sz="2800" dirty="0">
                <a:solidFill>
                  <a:prstClr val="black"/>
                </a:solidFill>
                <a:latin typeface="Cambria" panose="02040503050406030204" pitchFamily="18" charset="0"/>
                <a:ea typeface="Cambria" panose="02040503050406030204" pitchFamily="18" charset="0"/>
              </a:rPr>
              <a:t>Have a sense of humor</a:t>
            </a:r>
          </a:p>
          <a:p>
            <a:pPr marL="428625" indent="-428625" defTabSz="342900">
              <a:lnSpc>
                <a:spcPct val="110000"/>
              </a:lnSpc>
              <a:buFont typeface="Arial" panose="020B0604020202020204" pitchFamily="34" charset="0"/>
              <a:buChar char="•"/>
            </a:pPr>
            <a:r>
              <a:rPr lang="en-US" sz="2800" dirty="0">
                <a:solidFill>
                  <a:prstClr val="black"/>
                </a:solidFill>
                <a:latin typeface="Cambria" panose="02040503050406030204" pitchFamily="18" charset="0"/>
                <a:ea typeface="Cambria" panose="02040503050406030204" pitchFamily="18" charset="0"/>
              </a:rPr>
              <a:t>Use and encourage story telling</a:t>
            </a:r>
          </a:p>
          <a:p>
            <a:pPr marL="428625" indent="-428625" defTabSz="342900">
              <a:lnSpc>
                <a:spcPct val="110000"/>
              </a:lnSpc>
              <a:buFont typeface="Arial" panose="020B0604020202020204" pitchFamily="34" charset="0"/>
              <a:buChar char="•"/>
            </a:pPr>
            <a:r>
              <a:rPr lang="en-US" sz="2800" dirty="0">
                <a:solidFill>
                  <a:prstClr val="black"/>
                </a:solidFill>
                <a:latin typeface="Cambria" panose="02040503050406030204" pitchFamily="18" charset="0"/>
                <a:ea typeface="Cambria" panose="02040503050406030204" pitchFamily="18" charset="0"/>
              </a:rPr>
              <a:t>Understand the “other side”</a:t>
            </a:r>
          </a:p>
          <a:p>
            <a:pPr defTabSz="342900">
              <a:lnSpc>
                <a:spcPct val="110000"/>
              </a:lnSpc>
            </a:pPr>
            <a:endParaRPr lang="en-US" sz="2700" dirty="0">
              <a:solidFill>
                <a:prstClr val="black"/>
              </a:solidFill>
              <a:latin typeface="Calibri" panose="020F0502020204030204"/>
            </a:endParaRPr>
          </a:p>
        </p:txBody>
      </p:sp>
    </p:spTree>
    <p:extLst>
      <p:ext uri="{BB962C8B-B14F-4D97-AF65-F5344CB8AC3E}">
        <p14:creationId xmlns:p14="http://schemas.microsoft.com/office/powerpoint/2010/main" val="305668186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49" y="700129"/>
            <a:ext cx="7886700" cy="994172"/>
          </a:xfrm>
        </p:spPr>
        <p:txBody>
          <a:bodyPr>
            <a:normAutofit/>
          </a:bodyPr>
          <a:lstStyle/>
          <a:p>
            <a:r>
              <a:rPr lang="en-US" dirty="0"/>
              <a:t>Seek Shared Values</a:t>
            </a:r>
          </a:p>
        </p:txBody>
      </p:sp>
      <p:sp>
        <p:nvSpPr>
          <p:cNvPr id="3" name="Content Placeholder 2"/>
          <p:cNvSpPr>
            <a:spLocks noGrp="1"/>
          </p:cNvSpPr>
          <p:nvPr>
            <p:ph idx="1"/>
          </p:nvPr>
        </p:nvSpPr>
        <p:spPr>
          <a:xfrm>
            <a:off x="1" y="2223955"/>
            <a:ext cx="4788416" cy="2833217"/>
          </a:xfrm>
        </p:spPr>
        <p:txBody>
          <a:bodyPr>
            <a:noAutofit/>
          </a:bodyPr>
          <a:lstStyle/>
          <a:p>
            <a:pPr marL="0" indent="0" algn="ctr">
              <a:buNone/>
            </a:pPr>
            <a:r>
              <a:rPr lang="en-US" sz="4500" dirty="0">
                <a:ea typeface="Cambria" panose="02040503050406030204" pitchFamily="18" charset="0"/>
              </a:rPr>
              <a:t>Compassion</a:t>
            </a:r>
          </a:p>
          <a:p>
            <a:pPr marL="0" indent="0" algn="ctr">
              <a:buNone/>
            </a:pPr>
            <a:r>
              <a:rPr lang="en-US" sz="4500" dirty="0">
                <a:ea typeface="Cambria" panose="02040503050406030204" pitchFamily="18" charset="0"/>
              </a:rPr>
              <a:t>Responsibility</a:t>
            </a:r>
          </a:p>
          <a:p>
            <a:pPr marL="0" indent="0" algn="ctr">
              <a:buNone/>
            </a:pPr>
            <a:r>
              <a:rPr lang="en-US" sz="4500" dirty="0">
                <a:ea typeface="Cambria" panose="02040503050406030204" pitchFamily="18" charset="0"/>
              </a:rPr>
              <a:t>Respect</a:t>
            </a:r>
          </a:p>
          <a:p>
            <a:pPr marL="0" indent="0" algn="ctr">
              <a:buNone/>
            </a:pPr>
            <a:r>
              <a:rPr lang="en-US" sz="4500" dirty="0">
                <a:ea typeface="Cambria" panose="02040503050406030204" pitchFamily="18" charset="0"/>
              </a:rPr>
              <a:t>Fairness</a:t>
            </a:r>
          </a:p>
          <a:p>
            <a:pPr marL="0" indent="0" algn="ctr">
              <a:buNone/>
            </a:pPr>
            <a:r>
              <a:rPr lang="en-US" sz="4500" dirty="0">
                <a:ea typeface="Cambria" panose="02040503050406030204" pitchFamily="18" charset="0"/>
              </a:rPr>
              <a:t>Truth</a:t>
            </a:r>
          </a:p>
        </p:txBody>
      </p:sp>
      <p:sp>
        <p:nvSpPr>
          <p:cNvPr id="4" name="Date Placeholder 3"/>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6" name="Slide Number Placeholder 5"/>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59</a:t>
            </a:fld>
            <a:endParaRPr lang="en-US" dirty="0">
              <a:solidFill>
                <a:prstClr val="black">
                  <a:tint val="75000"/>
                </a:prstClr>
              </a:solidFill>
              <a:latin typeface="Calibri" panose="020F05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816" y="2460299"/>
            <a:ext cx="4154055" cy="2632968"/>
          </a:xfrm>
          <a:prstGeom prst="rect">
            <a:avLst/>
          </a:prstGeom>
        </p:spPr>
      </p:pic>
    </p:spTree>
    <p:extLst>
      <p:ext uri="{BB962C8B-B14F-4D97-AF65-F5344CB8AC3E}">
        <p14:creationId xmlns:p14="http://schemas.microsoft.com/office/powerpoint/2010/main" val="2560970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587713-853E-4F2B-B46A-F7FE30092B48}"/>
              </a:ext>
            </a:extLst>
          </p:cNvPr>
          <p:cNvSpPr>
            <a:spLocks noGrp="1"/>
          </p:cNvSpPr>
          <p:nvPr>
            <p:ph type="dt" sz="half" idx="10"/>
          </p:nvPr>
        </p:nvSpPr>
        <p:spPr/>
        <p:txBody>
          <a:bodyPr/>
          <a:lstStyle/>
          <a:p>
            <a:r>
              <a:rPr lang="en-US" dirty="0"/>
              <a:t>©2018 Nebraska Farm Bureau Foundation</a:t>
            </a:r>
          </a:p>
        </p:txBody>
      </p:sp>
      <p:sp>
        <p:nvSpPr>
          <p:cNvPr id="3" name="Slide Number Placeholder 2">
            <a:extLst>
              <a:ext uri="{FF2B5EF4-FFF2-40B4-BE49-F238E27FC236}">
                <a16:creationId xmlns:a16="http://schemas.microsoft.com/office/drawing/2014/main" id="{E84F4872-5D6D-422E-9F1C-02214CAF3272}"/>
              </a:ext>
            </a:extLst>
          </p:cNvPr>
          <p:cNvSpPr>
            <a:spLocks noGrp="1"/>
          </p:cNvSpPr>
          <p:nvPr>
            <p:ph type="sldNum" sz="quarter" idx="12"/>
          </p:nvPr>
        </p:nvSpPr>
        <p:spPr/>
        <p:txBody>
          <a:bodyPr/>
          <a:lstStyle/>
          <a:p>
            <a:fld id="{B6ACE368-1CD6-4D37-A432-F25C40B4D036}" type="slidenum">
              <a:rPr lang="en-US" smtClean="0"/>
              <a:t>6</a:t>
            </a:fld>
            <a:endParaRPr lang="en-US" dirty="0"/>
          </a:p>
        </p:txBody>
      </p:sp>
      <p:pic>
        <p:nvPicPr>
          <p:cNvPr id="6" name="Picture 5">
            <a:extLst>
              <a:ext uri="{FF2B5EF4-FFF2-40B4-BE49-F238E27FC236}">
                <a16:creationId xmlns:a16="http://schemas.microsoft.com/office/drawing/2014/main" id="{8312EF2F-49B8-401B-BA72-2FE654B90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0548"/>
            <a:ext cx="5727452" cy="5727452"/>
          </a:xfrm>
          <a:prstGeom prst="rect">
            <a:avLst/>
          </a:prstGeom>
        </p:spPr>
      </p:pic>
      <p:sp>
        <p:nvSpPr>
          <p:cNvPr id="5" name="Content Placeholder 4">
            <a:extLst>
              <a:ext uri="{FF2B5EF4-FFF2-40B4-BE49-F238E27FC236}">
                <a16:creationId xmlns:a16="http://schemas.microsoft.com/office/drawing/2014/main" id="{0C57D809-3C86-4631-A3BA-DE076FA955A0}"/>
              </a:ext>
            </a:extLst>
          </p:cNvPr>
          <p:cNvSpPr>
            <a:spLocks noGrp="1"/>
          </p:cNvSpPr>
          <p:nvPr>
            <p:ph idx="4294967295"/>
          </p:nvPr>
        </p:nvSpPr>
        <p:spPr>
          <a:xfrm>
            <a:off x="6123662" y="1557445"/>
            <a:ext cx="2391688" cy="4873658"/>
          </a:xfrm>
        </p:spPr>
        <p:txBody>
          <a:bodyPr>
            <a:normAutofit/>
          </a:bodyPr>
          <a:lstStyle/>
          <a:p>
            <a:pPr marL="0" indent="0" algn="ctr">
              <a:buNone/>
            </a:pPr>
            <a:r>
              <a:rPr lang="en-US" sz="4000" dirty="0"/>
              <a:t>Why are farmers and ranchers interested in food labels?</a:t>
            </a:r>
          </a:p>
        </p:txBody>
      </p:sp>
    </p:spTree>
    <p:extLst>
      <p:ext uri="{BB962C8B-B14F-4D97-AF65-F5344CB8AC3E}">
        <p14:creationId xmlns:p14="http://schemas.microsoft.com/office/powerpoint/2010/main" val="105586940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0010-EF64-4C8F-A468-9C11DBC414D5}"/>
              </a:ext>
            </a:extLst>
          </p:cNvPr>
          <p:cNvSpPr>
            <a:spLocks noGrp="1"/>
          </p:cNvSpPr>
          <p:nvPr>
            <p:ph type="title"/>
          </p:nvPr>
        </p:nvSpPr>
        <p:spPr>
          <a:xfrm>
            <a:off x="103695" y="523345"/>
            <a:ext cx="8411655" cy="1325563"/>
          </a:xfrm>
        </p:spPr>
        <p:txBody>
          <a:bodyPr/>
          <a:lstStyle/>
          <a:p>
            <a:r>
              <a:rPr lang="en-US" dirty="0"/>
              <a:t>Connect Through Values</a:t>
            </a:r>
          </a:p>
        </p:txBody>
      </p:sp>
      <p:sp>
        <p:nvSpPr>
          <p:cNvPr id="6" name="Content Placeholder 5">
            <a:extLst>
              <a:ext uri="{FF2B5EF4-FFF2-40B4-BE49-F238E27FC236}">
                <a16:creationId xmlns:a16="http://schemas.microsoft.com/office/drawing/2014/main" id="{77A43404-49BE-4917-BCE5-E1544F658254}"/>
              </a:ext>
            </a:extLst>
          </p:cNvPr>
          <p:cNvSpPr>
            <a:spLocks noGrp="1"/>
          </p:cNvSpPr>
          <p:nvPr>
            <p:ph idx="1"/>
          </p:nvPr>
        </p:nvSpPr>
        <p:spPr>
          <a:xfrm>
            <a:off x="32804" y="2414858"/>
            <a:ext cx="2286000" cy="558547"/>
          </a:xfrm>
        </p:spPr>
        <p:txBody>
          <a:bodyPr/>
          <a:lstStyle/>
          <a:p>
            <a:pPr marL="0" indent="0" algn="ctr">
              <a:buNone/>
            </a:pPr>
            <a:r>
              <a:rPr lang="en-US" sz="2400" dirty="0"/>
              <a:t>Environment</a:t>
            </a:r>
          </a:p>
          <a:p>
            <a:pPr marL="0" indent="0">
              <a:buNone/>
            </a:pPr>
            <a:endParaRPr lang="en-US" dirty="0"/>
          </a:p>
        </p:txBody>
      </p:sp>
      <p:sp>
        <p:nvSpPr>
          <p:cNvPr id="4" name="Date Placeholder 3">
            <a:extLst>
              <a:ext uri="{FF2B5EF4-FFF2-40B4-BE49-F238E27FC236}">
                <a16:creationId xmlns:a16="http://schemas.microsoft.com/office/drawing/2014/main" id="{D9F36A01-5C04-4394-A2F7-EB04D9ED6651}"/>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589702C9-AA9D-4317-96BD-05812BE80FC1}"/>
              </a:ext>
            </a:extLst>
          </p:cNvPr>
          <p:cNvSpPr>
            <a:spLocks noGrp="1"/>
          </p:cNvSpPr>
          <p:nvPr>
            <p:ph type="sldNum" sz="quarter" idx="12"/>
          </p:nvPr>
        </p:nvSpPr>
        <p:spPr/>
        <p:txBody>
          <a:bodyPr/>
          <a:lstStyle/>
          <a:p>
            <a:fld id="{B6ACE368-1CD6-4D37-A432-F25C40B4D036}" type="slidenum">
              <a:rPr lang="en-US" smtClean="0"/>
              <a:pPr/>
              <a:t>60</a:t>
            </a:fld>
            <a:endParaRPr lang="en-US" dirty="0"/>
          </a:p>
        </p:txBody>
      </p:sp>
      <p:sp>
        <p:nvSpPr>
          <p:cNvPr id="7" name="Rectangle 6">
            <a:extLst>
              <a:ext uri="{FF2B5EF4-FFF2-40B4-BE49-F238E27FC236}">
                <a16:creationId xmlns:a16="http://schemas.microsoft.com/office/drawing/2014/main" id="{7D7FFDDF-A7B0-4BA8-8662-CCD594F2998A}"/>
              </a:ext>
            </a:extLst>
          </p:cNvPr>
          <p:cNvSpPr/>
          <p:nvPr/>
        </p:nvSpPr>
        <p:spPr>
          <a:xfrm>
            <a:off x="5077557" y="1985765"/>
            <a:ext cx="1298672" cy="1384995"/>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Animal Well Being</a:t>
            </a:r>
          </a:p>
        </p:txBody>
      </p:sp>
      <p:sp>
        <p:nvSpPr>
          <p:cNvPr id="8" name="Rectangle 7">
            <a:extLst>
              <a:ext uri="{FF2B5EF4-FFF2-40B4-BE49-F238E27FC236}">
                <a16:creationId xmlns:a16="http://schemas.microsoft.com/office/drawing/2014/main" id="{FC2138FA-7A81-4379-B2A7-202CEE8BCA75}"/>
              </a:ext>
            </a:extLst>
          </p:cNvPr>
          <p:cNvSpPr/>
          <p:nvPr/>
        </p:nvSpPr>
        <p:spPr>
          <a:xfrm>
            <a:off x="1688378" y="4563615"/>
            <a:ext cx="1411239" cy="830997"/>
          </a:xfrm>
          <a:prstGeom prst="rect">
            <a:avLst/>
          </a:prstGeom>
        </p:spPr>
        <p:txBody>
          <a:bodyPr wrap="square">
            <a:spAutoFit/>
          </a:bodyPr>
          <a:lstStyle/>
          <a:p>
            <a:pPr algn="ctr"/>
            <a:r>
              <a:rPr lang="en-US" sz="2400" dirty="0">
                <a:latin typeface="Cambria" panose="02040503050406030204" pitchFamily="18" charset="0"/>
                <a:ea typeface="Cambria" panose="02040503050406030204" pitchFamily="18" charset="0"/>
              </a:rPr>
              <a:t>Food Safety</a:t>
            </a:r>
          </a:p>
        </p:txBody>
      </p:sp>
      <p:sp>
        <p:nvSpPr>
          <p:cNvPr id="9" name="Rectangle 8">
            <a:extLst>
              <a:ext uri="{FF2B5EF4-FFF2-40B4-BE49-F238E27FC236}">
                <a16:creationId xmlns:a16="http://schemas.microsoft.com/office/drawing/2014/main" id="{6FFEA41C-6F3C-404F-960B-582C4BB6C2C4}"/>
              </a:ext>
            </a:extLst>
          </p:cNvPr>
          <p:cNvSpPr/>
          <p:nvPr/>
        </p:nvSpPr>
        <p:spPr>
          <a:xfrm>
            <a:off x="3872815" y="4622079"/>
            <a:ext cx="1686901" cy="523220"/>
          </a:xfrm>
          <a:prstGeom prst="rect">
            <a:avLst/>
          </a:prstGeom>
        </p:spPr>
        <p:txBody>
          <a:bodyPr wrap="square">
            <a:spAutoFit/>
          </a:bodyPr>
          <a:lstStyle/>
          <a:p>
            <a:r>
              <a:rPr lang="en-US" sz="2800" dirty="0">
                <a:latin typeface="Cambria" panose="02040503050406030204" pitchFamily="18" charset="0"/>
                <a:ea typeface="Cambria" panose="02040503050406030204" pitchFamily="18" charset="0"/>
              </a:rPr>
              <a:t>Nutrition</a:t>
            </a:r>
          </a:p>
        </p:txBody>
      </p:sp>
      <p:sp>
        <p:nvSpPr>
          <p:cNvPr id="10" name="Rectangle 9">
            <a:extLst>
              <a:ext uri="{FF2B5EF4-FFF2-40B4-BE49-F238E27FC236}">
                <a16:creationId xmlns:a16="http://schemas.microsoft.com/office/drawing/2014/main" id="{05C7030D-0D22-4381-A2E6-95D590073AEC}"/>
              </a:ext>
            </a:extLst>
          </p:cNvPr>
          <p:cNvSpPr/>
          <p:nvPr/>
        </p:nvSpPr>
        <p:spPr>
          <a:xfrm>
            <a:off x="5783686" y="4371123"/>
            <a:ext cx="2451800" cy="892552"/>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Family </a:t>
            </a:r>
            <a:r>
              <a:rPr lang="en-US" sz="2400" dirty="0">
                <a:latin typeface="Cambria" panose="02040503050406030204" pitchFamily="18" charset="0"/>
                <a:ea typeface="Cambria" panose="02040503050406030204" pitchFamily="18" charset="0"/>
              </a:rPr>
              <a:t>Responsibility</a:t>
            </a:r>
          </a:p>
        </p:txBody>
      </p:sp>
      <p:sp>
        <p:nvSpPr>
          <p:cNvPr id="11" name="Rectangle 10">
            <a:extLst>
              <a:ext uri="{FF2B5EF4-FFF2-40B4-BE49-F238E27FC236}">
                <a16:creationId xmlns:a16="http://schemas.microsoft.com/office/drawing/2014/main" id="{4C690C48-E210-4A52-BD8C-3C7795FEAC0E}"/>
              </a:ext>
            </a:extLst>
          </p:cNvPr>
          <p:cNvSpPr/>
          <p:nvPr/>
        </p:nvSpPr>
        <p:spPr>
          <a:xfrm>
            <a:off x="2456116" y="2115648"/>
            <a:ext cx="1947279" cy="954107"/>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Impact of Technology</a:t>
            </a:r>
          </a:p>
        </p:txBody>
      </p:sp>
      <p:sp>
        <p:nvSpPr>
          <p:cNvPr id="12" name="Rectangle 11">
            <a:extLst>
              <a:ext uri="{FF2B5EF4-FFF2-40B4-BE49-F238E27FC236}">
                <a16:creationId xmlns:a16="http://schemas.microsoft.com/office/drawing/2014/main" id="{C5B83A2F-A417-4082-B726-E5CB66095E7F}"/>
              </a:ext>
            </a:extLst>
          </p:cNvPr>
          <p:cNvSpPr/>
          <p:nvPr/>
        </p:nvSpPr>
        <p:spPr>
          <a:xfrm>
            <a:off x="7244880" y="2070811"/>
            <a:ext cx="1657350" cy="954107"/>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Role in Economy</a:t>
            </a:r>
          </a:p>
        </p:txBody>
      </p:sp>
      <p:sp>
        <p:nvSpPr>
          <p:cNvPr id="13" name="Oval 12">
            <a:extLst>
              <a:ext uri="{FF2B5EF4-FFF2-40B4-BE49-F238E27FC236}">
                <a16:creationId xmlns:a16="http://schemas.microsoft.com/office/drawing/2014/main" id="{92702C1C-16C9-46F0-BCE1-16716CF6A40D}"/>
              </a:ext>
            </a:extLst>
          </p:cNvPr>
          <p:cNvSpPr/>
          <p:nvPr/>
        </p:nvSpPr>
        <p:spPr>
          <a:xfrm>
            <a:off x="2483073" y="1804185"/>
            <a:ext cx="1868069" cy="174279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210DD15-6B2C-47B4-8FAD-4980FB53DEF2}"/>
              </a:ext>
            </a:extLst>
          </p:cNvPr>
          <p:cNvSpPr/>
          <p:nvPr/>
        </p:nvSpPr>
        <p:spPr>
          <a:xfrm>
            <a:off x="241770" y="1798976"/>
            <a:ext cx="1868069" cy="174279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512C082-2D46-434E-935F-863CDF9702EE}"/>
              </a:ext>
            </a:extLst>
          </p:cNvPr>
          <p:cNvSpPr/>
          <p:nvPr/>
        </p:nvSpPr>
        <p:spPr>
          <a:xfrm>
            <a:off x="1431014" y="4107718"/>
            <a:ext cx="1868069" cy="174279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C0AB29E-5970-4CF3-9FBB-A6939512555E}"/>
              </a:ext>
            </a:extLst>
          </p:cNvPr>
          <p:cNvSpPr/>
          <p:nvPr/>
        </p:nvSpPr>
        <p:spPr>
          <a:xfrm>
            <a:off x="3782232" y="4107718"/>
            <a:ext cx="1868069" cy="174279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058706C-E363-4712-A10B-0EE7A8EBE57E}"/>
              </a:ext>
            </a:extLst>
          </p:cNvPr>
          <p:cNvSpPr/>
          <p:nvPr/>
        </p:nvSpPr>
        <p:spPr>
          <a:xfrm>
            <a:off x="4792859" y="1798976"/>
            <a:ext cx="1868069" cy="174279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48218EA-4D84-4526-94BC-BA84DD961829}"/>
              </a:ext>
            </a:extLst>
          </p:cNvPr>
          <p:cNvSpPr/>
          <p:nvPr/>
        </p:nvSpPr>
        <p:spPr>
          <a:xfrm>
            <a:off x="6075552" y="4048309"/>
            <a:ext cx="1868069" cy="174279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469534A-4E1D-43EB-8B5D-AE55E4CDDCA3}"/>
              </a:ext>
            </a:extLst>
          </p:cNvPr>
          <p:cNvSpPr/>
          <p:nvPr/>
        </p:nvSpPr>
        <p:spPr>
          <a:xfrm>
            <a:off x="7077349" y="1721306"/>
            <a:ext cx="1868069" cy="174279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467785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CB5B-CB4A-45B6-AB81-DC264FD54DAB}"/>
              </a:ext>
            </a:extLst>
          </p:cNvPr>
          <p:cNvSpPr>
            <a:spLocks noGrp="1"/>
          </p:cNvSpPr>
          <p:nvPr>
            <p:ph type="title"/>
          </p:nvPr>
        </p:nvSpPr>
        <p:spPr>
          <a:xfrm>
            <a:off x="113122" y="523345"/>
            <a:ext cx="8402228" cy="1325563"/>
          </a:xfrm>
        </p:spPr>
        <p:txBody>
          <a:bodyPr/>
          <a:lstStyle/>
          <a:p>
            <a:r>
              <a:rPr lang="en-US" dirty="0"/>
              <a:t>Connect Through Values</a:t>
            </a:r>
          </a:p>
        </p:txBody>
      </p:sp>
      <p:sp>
        <p:nvSpPr>
          <p:cNvPr id="3" name="Content Placeholder 2">
            <a:extLst>
              <a:ext uri="{FF2B5EF4-FFF2-40B4-BE49-F238E27FC236}">
                <a16:creationId xmlns:a16="http://schemas.microsoft.com/office/drawing/2014/main" id="{81643D8C-9FB5-4FDC-BA16-37C93D4C0468}"/>
              </a:ext>
            </a:extLst>
          </p:cNvPr>
          <p:cNvSpPr>
            <a:spLocks noGrp="1"/>
          </p:cNvSpPr>
          <p:nvPr>
            <p:ph idx="1"/>
          </p:nvPr>
        </p:nvSpPr>
        <p:spPr/>
        <p:txBody>
          <a:bodyPr>
            <a:normAutofit/>
          </a:bodyPr>
          <a:lstStyle/>
          <a:p>
            <a:pPr marL="0" indent="0">
              <a:buNone/>
            </a:pPr>
            <a:r>
              <a:rPr lang="en-US" b="1" dirty="0"/>
              <a:t>Values: </a:t>
            </a:r>
            <a:r>
              <a:rPr lang="en-US" dirty="0"/>
              <a:t>We drink the same water and breathe the same air. I want to protect the environment for my family, my community, and for future generations so they can have it as good, or better, than I do. </a:t>
            </a:r>
          </a:p>
          <a:p>
            <a:pPr marL="0" indent="0">
              <a:buNone/>
            </a:pPr>
            <a:endParaRPr lang="en-US" dirty="0"/>
          </a:p>
          <a:p>
            <a:pPr marL="0" indent="0">
              <a:buNone/>
            </a:pPr>
            <a:r>
              <a:rPr lang="en-US" b="1" dirty="0"/>
              <a:t>Science: </a:t>
            </a:r>
            <a:r>
              <a:rPr lang="en-US" dirty="0"/>
              <a:t>We use environmental practices on our farms that are based on research from land grant universities across the country. I also make sure I’m up to date by taking advantage of the latest training and certification. </a:t>
            </a:r>
          </a:p>
          <a:p>
            <a:pPr marL="0" indent="0">
              <a:buNone/>
            </a:pPr>
            <a:endParaRPr lang="en-US" dirty="0"/>
          </a:p>
        </p:txBody>
      </p:sp>
      <p:sp>
        <p:nvSpPr>
          <p:cNvPr id="4" name="Date Placeholder 3">
            <a:extLst>
              <a:ext uri="{FF2B5EF4-FFF2-40B4-BE49-F238E27FC236}">
                <a16:creationId xmlns:a16="http://schemas.microsoft.com/office/drawing/2014/main" id="{81AEEDC6-6C18-4387-A4EC-AA9094349E21}"/>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8E1EA0B-2EF8-464C-942E-4838255BA4F1}"/>
              </a:ext>
            </a:extLst>
          </p:cNvPr>
          <p:cNvSpPr>
            <a:spLocks noGrp="1"/>
          </p:cNvSpPr>
          <p:nvPr>
            <p:ph type="sldNum" sz="quarter" idx="12"/>
          </p:nvPr>
        </p:nvSpPr>
        <p:spPr/>
        <p:txBody>
          <a:bodyPr/>
          <a:lstStyle/>
          <a:p>
            <a:fld id="{B6ACE368-1CD6-4D37-A432-F25C40B4D036}" type="slidenum">
              <a:rPr lang="en-US" smtClean="0"/>
              <a:pPr/>
              <a:t>61</a:t>
            </a:fld>
            <a:endParaRPr lang="en-US" dirty="0"/>
          </a:p>
        </p:txBody>
      </p:sp>
    </p:spTree>
    <p:extLst>
      <p:ext uri="{BB962C8B-B14F-4D97-AF65-F5344CB8AC3E}">
        <p14:creationId xmlns:p14="http://schemas.microsoft.com/office/powerpoint/2010/main" val="180231376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3" y="717732"/>
            <a:ext cx="9215630" cy="960668"/>
          </a:xfrm>
        </p:spPr>
        <p:txBody>
          <a:bodyPr>
            <a:normAutofit/>
          </a:bodyPr>
          <a:lstStyle/>
          <a:p>
            <a:r>
              <a:rPr lang="en-US" dirty="0"/>
              <a:t>Connect Through Values</a:t>
            </a:r>
          </a:p>
        </p:txBody>
      </p:sp>
      <p:sp>
        <p:nvSpPr>
          <p:cNvPr id="3" name="Content Placeholder 2"/>
          <p:cNvSpPr>
            <a:spLocks noGrp="1"/>
          </p:cNvSpPr>
          <p:nvPr>
            <p:ph idx="1"/>
          </p:nvPr>
        </p:nvSpPr>
        <p:spPr>
          <a:xfrm>
            <a:off x="4692316" y="2224497"/>
            <a:ext cx="4451684" cy="3144598"/>
          </a:xfrm>
        </p:spPr>
        <p:txBody>
          <a:bodyPr>
            <a:noAutofit/>
          </a:bodyPr>
          <a:lstStyle/>
          <a:p>
            <a:pPr marL="0" indent="0">
              <a:buNone/>
            </a:pPr>
            <a:r>
              <a:rPr lang="en-US" sz="2700" b="1" dirty="0">
                <a:ea typeface="Cambria" panose="02040503050406030204" pitchFamily="18" charset="0"/>
              </a:rPr>
              <a:t>Old</a:t>
            </a:r>
          </a:p>
          <a:p>
            <a:pPr marL="0" indent="0">
              <a:buNone/>
            </a:pPr>
            <a:r>
              <a:rPr lang="en-US" sz="2700" dirty="0">
                <a:ea typeface="Cambria" panose="02040503050406030204" pitchFamily="18" charset="0"/>
              </a:rPr>
              <a:t>Research proves it’s okay.</a:t>
            </a:r>
          </a:p>
          <a:p>
            <a:pPr marL="0" indent="0">
              <a:buNone/>
            </a:pPr>
            <a:r>
              <a:rPr lang="en-US" sz="2700" dirty="0">
                <a:ea typeface="Cambria" panose="02040503050406030204" pitchFamily="18" charset="0"/>
              </a:rPr>
              <a:t>Financially, it makes sense.</a:t>
            </a:r>
          </a:p>
          <a:p>
            <a:pPr marL="0" indent="0">
              <a:buNone/>
            </a:pPr>
            <a:r>
              <a:rPr lang="en-US" sz="2700" b="1" dirty="0">
                <a:ea typeface="Cambria" panose="02040503050406030204" pitchFamily="18" charset="0"/>
              </a:rPr>
              <a:t>New</a:t>
            </a:r>
          </a:p>
          <a:p>
            <a:pPr marL="0" indent="0">
              <a:buNone/>
            </a:pPr>
            <a:r>
              <a:rPr lang="en-US" sz="2700" dirty="0">
                <a:ea typeface="Cambria" panose="02040503050406030204" pitchFamily="18" charset="0"/>
              </a:rPr>
              <a:t>“It sounds like food safety is important to you.  I can assure you that it is my top priority.”</a:t>
            </a:r>
          </a:p>
        </p:txBody>
      </p:sp>
      <p:sp>
        <p:nvSpPr>
          <p:cNvPr id="4" name="Date Placeholder 3"/>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6" name="Slide Number Placeholder 5"/>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62</a:t>
            </a:fld>
            <a:endParaRPr lang="en-US" dirty="0">
              <a:solidFill>
                <a:prstClr val="black">
                  <a:tint val="75000"/>
                </a:prstClr>
              </a:solidFill>
              <a:latin typeface="Calibri" panose="020F05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33" y="2486177"/>
            <a:ext cx="4518610" cy="2582063"/>
          </a:xfrm>
          <a:prstGeom prst="rect">
            <a:avLst/>
          </a:prstGeom>
        </p:spPr>
      </p:pic>
    </p:spTree>
    <p:extLst>
      <p:ext uri="{BB962C8B-B14F-4D97-AF65-F5344CB8AC3E}">
        <p14:creationId xmlns:p14="http://schemas.microsoft.com/office/powerpoint/2010/main" val="1157817989"/>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22" y="689107"/>
            <a:ext cx="7975132" cy="994172"/>
          </a:xfrm>
        </p:spPr>
        <p:txBody>
          <a:bodyPr>
            <a:normAutofit/>
          </a:bodyPr>
          <a:lstStyle/>
          <a:p>
            <a:r>
              <a:rPr lang="en-US" dirty="0"/>
              <a:t>What does well?</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63</a:t>
            </a:fld>
            <a:endParaRPr lang="en-US" dirty="0">
              <a:solidFill>
                <a:prstClr val="black">
                  <a:tint val="75000"/>
                </a:prstClr>
              </a:solidFill>
              <a:latin typeface="Calibri" panose="020F0502020204030204"/>
            </a:endParaRPr>
          </a:p>
        </p:txBody>
      </p:sp>
      <p:sp>
        <p:nvSpPr>
          <p:cNvPr id="5" name="TextBox 4"/>
          <p:cNvSpPr txBox="1"/>
          <p:nvPr/>
        </p:nvSpPr>
        <p:spPr>
          <a:xfrm>
            <a:off x="4412581" y="2286862"/>
            <a:ext cx="4731419" cy="2862322"/>
          </a:xfrm>
          <a:prstGeom prst="rect">
            <a:avLst/>
          </a:prstGeom>
          <a:noFill/>
        </p:spPr>
        <p:txBody>
          <a:bodyPr wrap="square" rtlCol="0">
            <a:spAutoFit/>
          </a:bodyPr>
          <a:lstStyle/>
          <a:p>
            <a:pPr marL="559594" indent="-559594" defTabSz="342900">
              <a:buFont typeface="+mj-lt"/>
              <a:buAutoNum type="arabicPeriod"/>
            </a:pPr>
            <a:r>
              <a:rPr lang="en-US" sz="3600" dirty="0">
                <a:solidFill>
                  <a:prstClr val="black"/>
                </a:solidFill>
                <a:latin typeface="Cambria" panose="02040503050406030204" pitchFamily="18" charset="0"/>
                <a:ea typeface="Cambria" panose="02040503050406030204" pitchFamily="18" charset="0"/>
              </a:rPr>
              <a:t>Interesting</a:t>
            </a:r>
          </a:p>
          <a:p>
            <a:pPr marL="559594" indent="-559594" defTabSz="342900">
              <a:buFont typeface="+mj-lt"/>
              <a:buAutoNum type="arabicPeriod"/>
            </a:pPr>
            <a:r>
              <a:rPr lang="en-US" sz="3600" dirty="0">
                <a:solidFill>
                  <a:prstClr val="black"/>
                </a:solidFill>
                <a:latin typeface="Cambria" panose="02040503050406030204" pitchFamily="18" charset="0"/>
                <a:ea typeface="Cambria" panose="02040503050406030204" pitchFamily="18" charset="0"/>
              </a:rPr>
              <a:t>Surprising</a:t>
            </a:r>
          </a:p>
          <a:p>
            <a:pPr marL="559594" indent="-559594" defTabSz="342900">
              <a:buFont typeface="+mj-lt"/>
              <a:buAutoNum type="arabicPeriod"/>
            </a:pPr>
            <a:r>
              <a:rPr lang="en-US" sz="3600" dirty="0">
                <a:solidFill>
                  <a:prstClr val="black"/>
                </a:solidFill>
                <a:latin typeface="Cambria" panose="02040503050406030204" pitchFamily="18" charset="0"/>
                <a:ea typeface="Cambria" panose="02040503050406030204" pitchFamily="18" charset="0"/>
              </a:rPr>
              <a:t>Makes people feel like they are on the side of science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3" y="2454856"/>
            <a:ext cx="3820051" cy="2549666"/>
          </a:xfrm>
          <a:prstGeom prst="rect">
            <a:avLst/>
          </a:prstGeom>
        </p:spPr>
      </p:pic>
    </p:spTree>
    <p:extLst>
      <p:ext uri="{BB962C8B-B14F-4D97-AF65-F5344CB8AC3E}">
        <p14:creationId xmlns:p14="http://schemas.microsoft.com/office/powerpoint/2010/main" val="3275986805"/>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6091" y="718954"/>
            <a:ext cx="7886700" cy="994172"/>
          </a:xfrm>
        </p:spPr>
        <p:txBody>
          <a:bodyPr>
            <a:normAutofit/>
          </a:bodyPr>
          <a:lstStyle/>
          <a:p>
            <a:r>
              <a:rPr lang="en-US" dirty="0"/>
              <a:t>Interesting Facts</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64</a:t>
            </a:fld>
            <a:endParaRPr lang="en-US" dirty="0">
              <a:solidFill>
                <a:prstClr val="black">
                  <a:tint val="75000"/>
                </a:prstClr>
              </a:solidFill>
              <a:latin typeface="Calibri" panose="020F05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1" y="1966155"/>
            <a:ext cx="5712554" cy="3557750"/>
          </a:xfrm>
          <a:prstGeom prst="rect">
            <a:avLst/>
          </a:prstGeom>
        </p:spPr>
      </p:pic>
      <p:sp>
        <p:nvSpPr>
          <p:cNvPr id="6" name="Rectangle 1"/>
          <p:cNvSpPr>
            <a:spLocks noChangeArrowheads="1"/>
          </p:cNvSpPr>
          <p:nvPr/>
        </p:nvSpPr>
        <p:spPr bwMode="auto">
          <a:xfrm>
            <a:off x="6181222" y="2252899"/>
            <a:ext cx="2824415" cy="302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2400" dirty="0">
                <a:solidFill>
                  <a:prstClr val="black"/>
                </a:solidFill>
                <a:latin typeface="Cambria" panose="02040503050406030204" pitchFamily="18" charset="0"/>
                <a:ea typeface="Cambria" panose="02040503050406030204" pitchFamily="18" charset="0"/>
              </a:rPr>
              <a:t>That surprised look when you show someone that broccoli didn't occur "naturally" humans bred it from wild mustard. @vancecrowe</a:t>
            </a:r>
          </a:p>
        </p:txBody>
      </p:sp>
    </p:spTree>
    <p:extLst>
      <p:ext uri="{BB962C8B-B14F-4D97-AF65-F5344CB8AC3E}">
        <p14:creationId xmlns:p14="http://schemas.microsoft.com/office/powerpoint/2010/main" val="420450643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1840"/>
            <a:ext cx="7886700" cy="1325563"/>
          </a:xfrm>
        </p:spPr>
        <p:txBody>
          <a:bodyPr>
            <a:normAutofit/>
          </a:bodyPr>
          <a:lstStyle/>
          <a:p>
            <a:r>
              <a:rPr lang="en-US" dirty="0"/>
              <a:t>Interesting Facts</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65</a:t>
            </a:fld>
            <a:endParaRPr lang="en-US" dirty="0">
              <a:solidFill>
                <a:prstClr val="black">
                  <a:tint val="75000"/>
                </a:prstClr>
              </a:solidFill>
              <a:latin typeface="Calibri" panose="020F0502020204030204"/>
            </a:endParaRPr>
          </a:p>
        </p:txBody>
      </p:sp>
      <p:pic>
        <p:nvPicPr>
          <p:cNvPr id="7" name="Picture 6"/>
          <p:cNvPicPr>
            <a:picLocks noChangeAspect="1"/>
          </p:cNvPicPr>
          <p:nvPr/>
        </p:nvPicPr>
        <p:blipFill>
          <a:blip r:embed="rId3"/>
          <a:stretch>
            <a:fillRect/>
          </a:stretch>
        </p:blipFill>
        <p:spPr>
          <a:xfrm>
            <a:off x="230478" y="2066767"/>
            <a:ext cx="5370222" cy="3576611"/>
          </a:xfrm>
          <a:prstGeom prst="rect">
            <a:avLst/>
          </a:prstGeom>
        </p:spPr>
      </p:pic>
      <p:sp>
        <p:nvSpPr>
          <p:cNvPr id="8" name="TextBox 7"/>
          <p:cNvSpPr txBox="1"/>
          <p:nvPr/>
        </p:nvSpPr>
        <p:spPr>
          <a:xfrm>
            <a:off x="5856372" y="2377102"/>
            <a:ext cx="3037973" cy="2769989"/>
          </a:xfrm>
          <a:prstGeom prst="rect">
            <a:avLst/>
          </a:prstGeom>
          <a:noFill/>
        </p:spPr>
        <p:txBody>
          <a:bodyPr wrap="square" rtlCol="0">
            <a:spAutoFit/>
          </a:bodyPr>
          <a:lstStyle/>
          <a:p>
            <a:pPr defTabSz="342900"/>
            <a:r>
              <a:rPr lang="en-US" sz="4800" dirty="0">
                <a:solidFill>
                  <a:prstClr val="black"/>
                </a:solidFill>
                <a:latin typeface="Cambria" panose="02040503050406030204" pitchFamily="18" charset="0"/>
                <a:ea typeface="Cambria" panose="02040503050406030204" pitchFamily="18" charset="0"/>
              </a:rPr>
              <a:t>Genetic diversity in cherries</a:t>
            </a:r>
          </a:p>
          <a:p>
            <a:pPr defTabSz="342900"/>
            <a:r>
              <a:rPr lang="en-US" sz="2800" dirty="0">
                <a:solidFill>
                  <a:prstClr val="black"/>
                </a:solidFill>
                <a:latin typeface="Cambria" panose="02040503050406030204" pitchFamily="18" charset="0"/>
                <a:ea typeface="Cambria" panose="02040503050406030204" pitchFamily="18" charset="0"/>
              </a:rPr>
              <a:t>@seminisa</a:t>
            </a:r>
            <a:endParaRPr lang="en-US" sz="3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756318"/>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03" y="571664"/>
            <a:ext cx="7886700" cy="1325563"/>
          </a:xfrm>
        </p:spPr>
        <p:txBody>
          <a:bodyPr>
            <a:normAutofit/>
          </a:bodyPr>
          <a:lstStyle/>
          <a:p>
            <a:r>
              <a:rPr lang="en-US" dirty="0"/>
              <a:t>Myth Busting</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66</a:t>
            </a:fld>
            <a:endParaRPr lang="en-US" dirty="0">
              <a:solidFill>
                <a:prstClr val="black">
                  <a:tint val="75000"/>
                </a:prstClr>
              </a:solidFill>
              <a:latin typeface="Calibri" panose="020F0502020204030204"/>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579"/>
          <a:stretch/>
        </p:blipFill>
        <p:spPr>
          <a:xfrm>
            <a:off x="435059" y="2011028"/>
            <a:ext cx="3256701" cy="3692813"/>
          </a:xfrm>
          <a:prstGeom prst="rect">
            <a:avLst/>
          </a:prstGeom>
        </p:spPr>
      </p:pic>
      <p:sp>
        <p:nvSpPr>
          <p:cNvPr id="7" name="TextBox 6"/>
          <p:cNvSpPr txBox="1"/>
          <p:nvPr/>
        </p:nvSpPr>
        <p:spPr>
          <a:xfrm>
            <a:off x="3841309" y="3408181"/>
            <a:ext cx="4977650" cy="830997"/>
          </a:xfrm>
          <a:prstGeom prst="rect">
            <a:avLst/>
          </a:prstGeom>
          <a:noFill/>
        </p:spPr>
        <p:txBody>
          <a:bodyPr wrap="square" rtlCol="0">
            <a:spAutoFit/>
          </a:bodyPr>
          <a:lstStyle/>
          <a:p>
            <a:pPr algn="ctr" defTabSz="342900"/>
            <a:r>
              <a:rPr lang="en-US" sz="4800" dirty="0">
                <a:solidFill>
                  <a:prstClr val="black"/>
                </a:solidFill>
                <a:latin typeface="Cambria" panose="02040503050406030204" pitchFamily="18" charset="0"/>
                <a:ea typeface="Cambria" panose="02040503050406030204" pitchFamily="18" charset="0"/>
              </a:rPr>
              <a:t>GMOAnswers.com</a:t>
            </a:r>
          </a:p>
        </p:txBody>
      </p:sp>
    </p:spTree>
    <p:extLst>
      <p:ext uri="{BB962C8B-B14F-4D97-AF65-F5344CB8AC3E}">
        <p14:creationId xmlns:p14="http://schemas.microsoft.com/office/powerpoint/2010/main" val="4236129719"/>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 y="522352"/>
            <a:ext cx="7978023" cy="1325563"/>
          </a:xfrm>
        </p:spPr>
        <p:txBody>
          <a:bodyPr>
            <a:normAutofit/>
          </a:bodyPr>
          <a:lstStyle/>
          <a:p>
            <a:r>
              <a:rPr lang="en-US" dirty="0"/>
              <a:t>Myth Busting</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67</a:t>
            </a:fld>
            <a:endParaRPr lang="en-US" dirty="0">
              <a:solidFill>
                <a:prstClr val="black">
                  <a:tint val="75000"/>
                </a:prstClr>
              </a:solidFill>
              <a:latin typeface="Calibri" panose="020F0502020204030204"/>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31" b="20950"/>
          <a:stretch/>
        </p:blipFill>
        <p:spPr>
          <a:xfrm>
            <a:off x="519416" y="2031037"/>
            <a:ext cx="3134613" cy="3660683"/>
          </a:xfrm>
          <a:prstGeom prst="rect">
            <a:avLst/>
          </a:prstGeom>
        </p:spPr>
      </p:pic>
      <p:sp>
        <p:nvSpPr>
          <p:cNvPr id="8" name="TextBox 7"/>
          <p:cNvSpPr txBox="1"/>
          <p:nvPr/>
        </p:nvSpPr>
        <p:spPr>
          <a:xfrm>
            <a:off x="3878815" y="3338529"/>
            <a:ext cx="4977650" cy="830997"/>
          </a:xfrm>
          <a:prstGeom prst="rect">
            <a:avLst/>
          </a:prstGeom>
          <a:noFill/>
        </p:spPr>
        <p:txBody>
          <a:bodyPr wrap="square" rtlCol="0">
            <a:spAutoFit/>
          </a:bodyPr>
          <a:lstStyle/>
          <a:p>
            <a:pPr algn="ctr" defTabSz="342900"/>
            <a:r>
              <a:rPr lang="en-US" sz="4800" dirty="0">
                <a:solidFill>
                  <a:prstClr val="black"/>
                </a:solidFill>
                <a:latin typeface="Cambria" panose="02040503050406030204" pitchFamily="18" charset="0"/>
                <a:ea typeface="Cambria" panose="02040503050406030204" pitchFamily="18" charset="0"/>
              </a:rPr>
              <a:t>GMOAnswers.com</a:t>
            </a:r>
          </a:p>
        </p:txBody>
      </p:sp>
    </p:spTree>
    <p:extLst>
      <p:ext uri="{BB962C8B-B14F-4D97-AF65-F5344CB8AC3E}">
        <p14:creationId xmlns:p14="http://schemas.microsoft.com/office/powerpoint/2010/main" val="515943776"/>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9" y="277769"/>
            <a:ext cx="9049731" cy="1903169"/>
          </a:xfrm>
        </p:spPr>
        <p:txBody>
          <a:bodyPr>
            <a:noAutofit/>
          </a:bodyPr>
          <a:lstStyle/>
          <a:p>
            <a:r>
              <a:rPr lang="en-US" sz="3600" dirty="0"/>
              <a:t>Shared Values: HEALTH &amp; ENVIRONMENT</a:t>
            </a:r>
          </a:p>
        </p:txBody>
      </p:sp>
      <p:sp>
        <p:nvSpPr>
          <p:cNvPr id="4" name="Date Placeholder 3"/>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5" name="Slide Number Placeholder 4"/>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68</a:t>
            </a:fld>
            <a:endParaRPr lang="en-US" dirty="0">
              <a:solidFill>
                <a:prstClr val="black">
                  <a:tint val="75000"/>
                </a:prstClr>
              </a:solidFill>
              <a:latin typeface="Calibri" panose="020F0502020204030204"/>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721" y="2180938"/>
            <a:ext cx="2198771" cy="14687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0680" y="2080134"/>
            <a:ext cx="2198771" cy="167038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731" y="3788144"/>
            <a:ext cx="2834751" cy="173157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1698" y="3827725"/>
            <a:ext cx="2136734" cy="1652408"/>
          </a:xfrm>
          <a:prstGeom prst="rect">
            <a:avLst/>
          </a:prstGeom>
        </p:spPr>
      </p:pic>
    </p:spTree>
    <p:extLst>
      <p:ext uri="{BB962C8B-B14F-4D97-AF65-F5344CB8AC3E}">
        <p14:creationId xmlns:p14="http://schemas.microsoft.com/office/powerpoint/2010/main" val="562956172"/>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94" y="763089"/>
            <a:ext cx="9040305" cy="994172"/>
          </a:xfrm>
        </p:spPr>
        <p:txBody>
          <a:bodyPr>
            <a:normAutofit/>
          </a:bodyPr>
          <a:lstStyle/>
          <a:p>
            <a:r>
              <a:rPr lang="en-US" dirty="0"/>
              <a:t>Shared Values: FAMILY</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69</a:t>
            </a:fld>
            <a:endParaRPr lang="en-US" dirty="0">
              <a:solidFill>
                <a:prstClr val="black">
                  <a:tint val="75000"/>
                </a:prstClr>
              </a:solidFill>
              <a:latin typeface="Calibri" panose="020F05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498" y="2044683"/>
            <a:ext cx="2662869" cy="3550492"/>
          </a:xfrm>
          <a:prstGeom prst="rect">
            <a:avLst/>
          </a:prstGeom>
        </p:spPr>
      </p:pic>
      <p:sp>
        <p:nvSpPr>
          <p:cNvPr id="6" name="TextBox 5"/>
          <p:cNvSpPr txBox="1"/>
          <p:nvPr/>
        </p:nvSpPr>
        <p:spPr>
          <a:xfrm>
            <a:off x="4451684" y="2377102"/>
            <a:ext cx="3883193" cy="2862322"/>
          </a:xfrm>
          <a:prstGeom prst="rect">
            <a:avLst/>
          </a:prstGeom>
          <a:noFill/>
        </p:spPr>
        <p:txBody>
          <a:bodyPr wrap="square" rtlCol="0">
            <a:spAutoFit/>
          </a:bodyPr>
          <a:lstStyle/>
          <a:p>
            <a:pPr algn="ctr" defTabSz="342900"/>
            <a:r>
              <a:rPr lang="en-US" sz="6000" dirty="0">
                <a:solidFill>
                  <a:prstClr val="black"/>
                </a:solidFill>
                <a:latin typeface="Cambria" panose="02040503050406030204" pitchFamily="18" charset="0"/>
                <a:ea typeface="Cambria" panose="02040503050406030204" pitchFamily="18" charset="0"/>
              </a:rPr>
              <a:t>Benefits of Auto Steer</a:t>
            </a:r>
          </a:p>
          <a:p>
            <a:pPr algn="ctr" defTabSz="342900"/>
            <a:r>
              <a:rPr lang="en-US" sz="3000" dirty="0">
                <a:solidFill>
                  <a:prstClr val="black"/>
                </a:solidFill>
                <a:latin typeface="Cambria" panose="02040503050406030204" pitchFamily="18" charset="0"/>
                <a:ea typeface="Cambria" panose="02040503050406030204" pitchFamily="18" charset="0"/>
              </a:rPr>
              <a:t>Michael Cline @precisionnerd</a:t>
            </a:r>
          </a:p>
        </p:txBody>
      </p:sp>
    </p:spTree>
    <p:extLst>
      <p:ext uri="{BB962C8B-B14F-4D97-AF65-F5344CB8AC3E}">
        <p14:creationId xmlns:p14="http://schemas.microsoft.com/office/powerpoint/2010/main" val="314407580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D177B1-1638-4071-A269-0EE21FE801E1}"/>
              </a:ext>
            </a:extLst>
          </p:cNvPr>
          <p:cNvSpPr>
            <a:spLocks noGrp="1"/>
          </p:cNvSpPr>
          <p:nvPr>
            <p:ph type="title"/>
          </p:nvPr>
        </p:nvSpPr>
        <p:spPr/>
        <p:txBody>
          <a:bodyPr/>
          <a:lstStyle/>
          <a:p>
            <a:r>
              <a:rPr lang="en-US" dirty="0"/>
              <a:t>Our Goal Today</a:t>
            </a:r>
          </a:p>
        </p:txBody>
      </p:sp>
      <p:sp>
        <p:nvSpPr>
          <p:cNvPr id="2" name="Date Placeholder 1">
            <a:extLst>
              <a:ext uri="{FF2B5EF4-FFF2-40B4-BE49-F238E27FC236}">
                <a16:creationId xmlns:a16="http://schemas.microsoft.com/office/drawing/2014/main" id="{1B263C1D-0D5D-4BA5-A6CD-7F0EA728F7CE}"/>
              </a:ext>
            </a:extLst>
          </p:cNvPr>
          <p:cNvSpPr>
            <a:spLocks noGrp="1"/>
          </p:cNvSpPr>
          <p:nvPr>
            <p:ph type="dt" sz="half" idx="10"/>
          </p:nvPr>
        </p:nvSpPr>
        <p:spPr/>
        <p:txBody>
          <a:bodyPr/>
          <a:lstStyle/>
          <a:p>
            <a:r>
              <a:rPr lang="en-US" dirty="0"/>
              <a:t>©2018 Nebraska Farm Bureau Foundation</a:t>
            </a:r>
          </a:p>
        </p:txBody>
      </p:sp>
      <p:sp>
        <p:nvSpPr>
          <p:cNvPr id="3" name="Slide Number Placeholder 2">
            <a:extLst>
              <a:ext uri="{FF2B5EF4-FFF2-40B4-BE49-F238E27FC236}">
                <a16:creationId xmlns:a16="http://schemas.microsoft.com/office/drawing/2014/main" id="{9B1204A1-E550-4E2F-B08D-B4BBDCAFCA8B}"/>
              </a:ext>
            </a:extLst>
          </p:cNvPr>
          <p:cNvSpPr>
            <a:spLocks noGrp="1"/>
          </p:cNvSpPr>
          <p:nvPr>
            <p:ph type="sldNum" sz="quarter" idx="12"/>
          </p:nvPr>
        </p:nvSpPr>
        <p:spPr/>
        <p:txBody>
          <a:bodyPr/>
          <a:lstStyle/>
          <a:p>
            <a:fld id="{B6ACE368-1CD6-4D37-A432-F25C40B4D036}" type="slidenum">
              <a:rPr lang="en-US" smtClean="0"/>
              <a:t>7</a:t>
            </a:fld>
            <a:endParaRPr lang="en-US" dirty="0"/>
          </a:p>
        </p:txBody>
      </p:sp>
      <p:graphicFrame>
        <p:nvGraphicFramePr>
          <p:cNvPr id="5" name="Diagram 4">
            <a:extLst>
              <a:ext uri="{FF2B5EF4-FFF2-40B4-BE49-F238E27FC236}">
                <a16:creationId xmlns:a16="http://schemas.microsoft.com/office/drawing/2014/main" id="{3069A230-E211-45CC-ABC9-63835255B84F}"/>
              </a:ext>
            </a:extLst>
          </p:cNvPr>
          <p:cNvGraphicFramePr/>
          <p:nvPr>
            <p:extLst>
              <p:ext uri="{D42A27DB-BD31-4B8C-83A1-F6EECF244321}">
                <p14:modId xmlns:p14="http://schemas.microsoft.com/office/powerpoint/2010/main" val="3963490308"/>
              </p:ext>
            </p:extLst>
          </p:nvPr>
        </p:nvGraphicFramePr>
        <p:xfrm>
          <a:off x="1480009" y="2013836"/>
          <a:ext cx="5938886" cy="3604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80728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721038"/>
            <a:ext cx="9049732" cy="994172"/>
          </a:xfrm>
        </p:spPr>
        <p:txBody>
          <a:bodyPr>
            <a:normAutofit/>
          </a:bodyPr>
          <a:lstStyle/>
          <a:p>
            <a:r>
              <a:rPr lang="en-US" dirty="0"/>
              <a:t>Shared Values: ENVIRONMENT</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70</a:t>
            </a:fld>
            <a:endParaRPr lang="en-US" dirty="0">
              <a:solidFill>
                <a:prstClr val="black">
                  <a:tint val="75000"/>
                </a:prstClr>
              </a:solidFill>
              <a:latin typeface="Calibri" panose="020F0502020204030204"/>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352" y="2084927"/>
            <a:ext cx="3531989" cy="3531989"/>
          </a:xfrm>
          <a:prstGeom prst="rect">
            <a:avLst/>
          </a:prstGeom>
        </p:spPr>
      </p:pic>
    </p:spTree>
    <p:extLst>
      <p:ext uri="{BB962C8B-B14F-4D97-AF65-F5344CB8AC3E}">
        <p14:creationId xmlns:p14="http://schemas.microsoft.com/office/powerpoint/2010/main" val="3940333730"/>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CF1B-9335-40FC-B75A-E9DAB7D64A52}"/>
              </a:ext>
            </a:extLst>
          </p:cNvPr>
          <p:cNvSpPr>
            <a:spLocks noGrp="1"/>
          </p:cNvSpPr>
          <p:nvPr>
            <p:ph type="title"/>
          </p:nvPr>
        </p:nvSpPr>
        <p:spPr>
          <a:xfrm>
            <a:off x="122548" y="523345"/>
            <a:ext cx="8392802" cy="1325563"/>
          </a:xfrm>
        </p:spPr>
        <p:txBody>
          <a:bodyPr/>
          <a:lstStyle/>
          <a:p>
            <a:r>
              <a:rPr lang="en-US" dirty="0"/>
              <a:t>You can make a difference</a:t>
            </a:r>
          </a:p>
        </p:txBody>
      </p:sp>
      <p:sp>
        <p:nvSpPr>
          <p:cNvPr id="3" name="Content Placeholder 2">
            <a:extLst>
              <a:ext uri="{FF2B5EF4-FFF2-40B4-BE49-F238E27FC236}">
                <a16:creationId xmlns:a16="http://schemas.microsoft.com/office/drawing/2014/main" id="{00AFB042-EAEB-487B-AE00-E24514F160F3}"/>
              </a:ext>
            </a:extLst>
          </p:cNvPr>
          <p:cNvSpPr>
            <a:spLocks noGrp="1"/>
          </p:cNvSpPr>
          <p:nvPr>
            <p:ph sz="half" idx="1"/>
          </p:nvPr>
        </p:nvSpPr>
        <p:spPr>
          <a:xfrm>
            <a:off x="628650" y="1825625"/>
            <a:ext cx="2484097" cy="3010036"/>
          </a:xfrm>
        </p:spPr>
        <p:txBody>
          <a:bodyPr/>
          <a:lstStyle/>
          <a:p>
            <a:pPr marL="0" indent="0" algn="ctr">
              <a:buNone/>
            </a:pPr>
            <a:r>
              <a:rPr lang="en-US" u="sng" dirty="0"/>
              <a:t>Clear</a:t>
            </a:r>
            <a:r>
              <a:rPr lang="en-US" dirty="0"/>
              <a:t> </a:t>
            </a:r>
          </a:p>
          <a:p>
            <a:pPr marL="0" indent="0" algn="ctr">
              <a:buNone/>
            </a:pPr>
            <a:r>
              <a:rPr lang="en-US" dirty="0"/>
              <a:t>You can deliver the message to someone who doesn’t understand the issue.</a:t>
            </a:r>
          </a:p>
        </p:txBody>
      </p:sp>
      <p:sp>
        <p:nvSpPr>
          <p:cNvPr id="6" name="Content Placeholder 5">
            <a:extLst>
              <a:ext uri="{FF2B5EF4-FFF2-40B4-BE49-F238E27FC236}">
                <a16:creationId xmlns:a16="http://schemas.microsoft.com/office/drawing/2014/main" id="{E4C33705-70F2-413C-9706-145BE5A2C9C8}"/>
              </a:ext>
            </a:extLst>
          </p:cNvPr>
          <p:cNvSpPr>
            <a:spLocks noGrp="1"/>
          </p:cNvSpPr>
          <p:nvPr>
            <p:ph sz="half" idx="2"/>
          </p:nvPr>
        </p:nvSpPr>
        <p:spPr>
          <a:xfrm>
            <a:off x="3630602" y="1848908"/>
            <a:ext cx="2484097" cy="4351338"/>
          </a:xfrm>
        </p:spPr>
        <p:txBody>
          <a:bodyPr/>
          <a:lstStyle/>
          <a:p>
            <a:pPr marL="0" indent="0" algn="ctr">
              <a:buNone/>
            </a:pPr>
            <a:r>
              <a:rPr lang="en-US" u="sng" dirty="0"/>
              <a:t>Concise </a:t>
            </a:r>
          </a:p>
          <a:p>
            <a:pPr marL="0" indent="0" algn="ctr">
              <a:buNone/>
            </a:pPr>
            <a:r>
              <a:rPr lang="en-US" dirty="0"/>
              <a:t> 10 seconds </a:t>
            </a:r>
          </a:p>
          <a:p>
            <a:pPr marL="0" indent="0" algn="ctr">
              <a:buNone/>
            </a:pPr>
            <a:r>
              <a:rPr lang="en-US" dirty="0"/>
              <a:t>or less.</a:t>
            </a:r>
          </a:p>
          <a:p>
            <a:endParaRPr lang="en-US" dirty="0"/>
          </a:p>
        </p:txBody>
      </p:sp>
      <p:sp>
        <p:nvSpPr>
          <p:cNvPr id="4" name="Date Placeholder 3">
            <a:extLst>
              <a:ext uri="{FF2B5EF4-FFF2-40B4-BE49-F238E27FC236}">
                <a16:creationId xmlns:a16="http://schemas.microsoft.com/office/drawing/2014/main" id="{7657D4B2-BC25-4244-9C7A-81C70B410333}"/>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B64F43E-88C1-4211-B852-40606218187E}"/>
              </a:ext>
            </a:extLst>
          </p:cNvPr>
          <p:cNvSpPr>
            <a:spLocks noGrp="1"/>
          </p:cNvSpPr>
          <p:nvPr>
            <p:ph type="sldNum" sz="quarter" idx="12"/>
          </p:nvPr>
        </p:nvSpPr>
        <p:spPr/>
        <p:txBody>
          <a:bodyPr/>
          <a:lstStyle/>
          <a:p>
            <a:fld id="{B6ACE368-1CD6-4D37-A432-F25C40B4D036}" type="slidenum">
              <a:rPr lang="en-US" smtClean="0"/>
              <a:pPr/>
              <a:t>71</a:t>
            </a:fld>
            <a:endParaRPr lang="en-US" dirty="0"/>
          </a:p>
        </p:txBody>
      </p:sp>
      <p:sp>
        <p:nvSpPr>
          <p:cNvPr id="7" name="Rectangle 6">
            <a:extLst>
              <a:ext uri="{FF2B5EF4-FFF2-40B4-BE49-F238E27FC236}">
                <a16:creationId xmlns:a16="http://schemas.microsoft.com/office/drawing/2014/main" id="{540DB689-9341-479C-BDC7-E140015510D3}"/>
              </a:ext>
            </a:extLst>
          </p:cNvPr>
          <p:cNvSpPr/>
          <p:nvPr/>
        </p:nvSpPr>
        <p:spPr>
          <a:xfrm>
            <a:off x="6457949" y="1848908"/>
            <a:ext cx="2231655" cy="2246769"/>
          </a:xfrm>
          <a:prstGeom prst="rect">
            <a:avLst/>
          </a:prstGeom>
        </p:spPr>
        <p:txBody>
          <a:bodyPr wrap="square">
            <a:spAutoFit/>
          </a:bodyPr>
          <a:lstStyle/>
          <a:p>
            <a:pPr algn="ctr"/>
            <a:r>
              <a:rPr lang="en-US" sz="2800" u="sng" dirty="0">
                <a:latin typeface="Cambria" panose="02040503050406030204" pitchFamily="18" charset="0"/>
                <a:ea typeface="Cambria" panose="02040503050406030204" pitchFamily="18" charset="0"/>
              </a:rPr>
              <a:t>Compelling</a:t>
            </a:r>
            <a:r>
              <a:rPr lang="en-US" sz="2800" dirty="0">
                <a:latin typeface="Cambria" panose="02040503050406030204" pitchFamily="18" charset="0"/>
                <a:ea typeface="Cambria" panose="02040503050406030204" pitchFamily="18" charset="0"/>
              </a:rPr>
              <a:t> Bring empathy and share those values!</a:t>
            </a:r>
          </a:p>
        </p:txBody>
      </p:sp>
      <p:pic>
        <p:nvPicPr>
          <p:cNvPr id="10242" name="Picture 2" descr="Image result for thumbs up">
            <a:extLst>
              <a:ext uri="{FF2B5EF4-FFF2-40B4-BE49-F238E27FC236}">
                <a16:creationId xmlns:a16="http://schemas.microsoft.com/office/drawing/2014/main" id="{0078F4D1-44FA-45E1-876B-1644C64E7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392" y="4095677"/>
            <a:ext cx="4524667" cy="235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51444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10E3AFF-FB1D-469C-A5F4-12595FA2CC74}"/>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9B0397F0-2752-4476-A793-72C8B2901FD6}"/>
              </a:ext>
            </a:extLst>
          </p:cNvPr>
          <p:cNvSpPr>
            <a:spLocks noGrp="1"/>
          </p:cNvSpPr>
          <p:nvPr>
            <p:ph type="sldNum" sz="quarter" idx="12"/>
          </p:nvPr>
        </p:nvSpPr>
        <p:spPr/>
        <p:txBody>
          <a:bodyPr/>
          <a:lstStyle/>
          <a:p>
            <a:fld id="{B6ACE368-1CD6-4D37-A432-F25C40B4D036}" type="slidenum">
              <a:rPr lang="en-US" smtClean="0"/>
              <a:pPr/>
              <a:t>72</a:t>
            </a:fld>
            <a:endParaRPr lang="en-US" dirty="0"/>
          </a:p>
        </p:txBody>
      </p:sp>
      <p:sp>
        <p:nvSpPr>
          <p:cNvPr id="6" name="Rectangle 5">
            <a:extLst>
              <a:ext uri="{FF2B5EF4-FFF2-40B4-BE49-F238E27FC236}">
                <a16:creationId xmlns:a16="http://schemas.microsoft.com/office/drawing/2014/main" id="{50B93FC6-745D-4990-9516-0EF6BD2BEAFD}"/>
              </a:ext>
            </a:extLst>
          </p:cNvPr>
          <p:cNvSpPr/>
          <p:nvPr/>
        </p:nvSpPr>
        <p:spPr>
          <a:xfrm>
            <a:off x="1509050" y="991112"/>
            <a:ext cx="6125899" cy="2585323"/>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The world of food labeling can be </a:t>
            </a:r>
            <a:r>
              <a:rPr lang="en-US" sz="54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confusing</a:t>
            </a:r>
          </a:p>
        </p:txBody>
      </p:sp>
      <p:pic>
        <p:nvPicPr>
          <p:cNvPr id="7" name="Picture 8" descr="Related image">
            <a:extLst>
              <a:ext uri="{FF2B5EF4-FFF2-40B4-BE49-F238E27FC236}">
                <a16:creationId xmlns:a16="http://schemas.microsoft.com/office/drawing/2014/main" id="{F8F9421E-BC74-4189-8694-068608053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1" y="136524"/>
            <a:ext cx="1988176" cy="19793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ood labels buzz words">
            <a:extLst>
              <a:ext uri="{FF2B5EF4-FFF2-40B4-BE49-F238E27FC236}">
                <a16:creationId xmlns:a16="http://schemas.microsoft.com/office/drawing/2014/main" id="{EC54944D-F8F7-4F7F-A222-CD12B087A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983" y="3576435"/>
            <a:ext cx="4848161" cy="3232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ood labels buzz words">
            <a:extLst>
              <a:ext uri="{FF2B5EF4-FFF2-40B4-BE49-F238E27FC236}">
                <a16:creationId xmlns:a16="http://schemas.microsoft.com/office/drawing/2014/main" id="{BEA538DE-0131-46BE-BC86-83D27EE2C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53" y="3429000"/>
            <a:ext cx="43338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rass fed">
            <a:extLst>
              <a:ext uri="{FF2B5EF4-FFF2-40B4-BE49-F238E27FC236}">
                <a16:creationId xmlns:a16="http://schemas.microsoft.com/office/drawing/2014/main" id="{42BED13B-E163-4BF6-AD20-20AE4E070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754189"/>
            <a:ext cx="1822246" cy="18222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ocal label">
            <a:extLst>
              <a:ext uri="{FF2B5EF4-FFF2-40B4-BE49-F238E27FC236}">
                <a16:creationId xmlns:a16="http://schemas.microsoft.com/office/drawing/2014/main" id="{14C89B54-1808-40C4-BC19-FBA5DF7C0F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943" y="2036909"/>
            <a:ext cx="1724025" cy="17197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ustainable label">
            <a:extLst>
              <a:ext uri="{FF2B5EF4-FFF2-40B4-BE49-F238E27FC236}">
                <a16:creationId xmlns:a16="http://schemas.microsoft.com/office/drawing/2014/main" id="{D2C6A717-1B71-4751-BBFA-D3672E9702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6646" y="109185"/>
            <a:ext cx="1025876" cy="10258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cage free label">
            <a:extLst>
              <a:ext uri="{FF2B5EF4-FFF2-40B4-BE49-F238E27FC236}">
                <a16:creationId xmlns:a16="http://schemas.microsoft.com/office/drawing/2014/main" id="{952A0B21-7F77-46FE-A7C5-6C1BB3513F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6952" y="109185"/>
            <a:ext cx="1025876" cy="9634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hormone free label">
            <a:extLst>
              <a:ext uri="{FF2B5EF4-FFF2-40B4-BE49-F238E27FC236}">
                <a16:creationId xmlns:a16="http://schemas.microsoft.com/office/drawing/2014/main" id="{DA0EC7E5-774C-48EF-B896-0DC1A07F2F7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404" b="7649"/>
          <a:stretch/>
        </p:blipFill>
        <p:spPr bwMode="auto">
          <a:xfrm>
            <a:off x="4623971" y="49459"/>
            <a:ext cx="1025876" cy="10231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ormone free label">
            <a:extLst>
              <a:ext uri="{FF2B5EF4-FFF2-40B4-BE49-F238E27FC236}">
                <a16:creationId xmlns:a16="http://schemas.microsoft.com/office/drawing/2014/main" id="{6A44378D-3F93-4676-9306-03E2E487F3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5489">
            <a:off x="7403503" y="895914"/>
            <a:ext cx="1340839" cy="76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988219"/>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E1AFDA-AAFD-4BB2-BCFA-B4C4495A2E56}"/>
              </a:ext>
            </a:extLst>
          </p:cNvPr>
          <p:cNvSpPr>
            <a:spLocks noGrp="1"/>
          </p:cNvSpPr>
          <p:nvPr>
            <p:ph type="dt" sz="half" idx="10"/>
          </p:nvPr>
        </p:nvSpPr>
        <p:spPr/>
        <p:txBody>
          <a:bodyPr/>
          <a:lstStyle/>
          <a:p>
            <a:r>
              <a:rPr lang="en-US" dirty="0"/>
              <a:t>©2018 Nebraska Farm Bureau Foundation</a:t>
            </a:r>
          </a:p>
        </p:txBody>
      </p:sp>
      <p:sp>
        <p:nvSpPr>
          <p:cNvPr id="3" name="Slide Number Placeholder 2">
            <a:extLst>
              <a:ext uri="{FF2B5EF4-FFF2-40B4-BE49-F238E27FC236}">
                <a16:creationId xmlns:a16="http://schemas.microsoft.com/office/drawing/2014/main" id="{DBDC87AC-2301-47E9-996B-E71CC557E339}"/>
              </a:ext>
            </a:extLst>
          </p:cNvPr>
          <p:cNvSpPr>
            <a:spLocks noGrp="1"/>
          </p:cNvSpPr>
          <p:nvPr>
            <p:ph type="sldNum" sz="quarter" idx="12"/>
          </p:nvPr>
        </p:nvSpPr>
        <p:spPr/>
        <p:txBody>
          <a:bodyPr/>
          <a:lstStyle/>
          <a:p>
            <a:fld id="{B6ACE368-1CD6-4D37-A432-F25C40B4D036}" type="slidenum">
              <a:rPr lang="en-US" smtClean="0"/>
              <a:t>73</a:t>
            </a:fld>
            <a:endParaRPr lang="en-US" dirty="0"/>
          </a:p>
        </p:txBody>
      </p:sp>
      <p:sp>
        <p:nvSpPr>
          <p:cNvPr id="4" name="Rectangle 3">
            <a:extLst>
              <a:ext uri="{FF2B5EF4-FFF2-40B4-BE49-F238E27FC236}">
                <a16:creationId xmlns:a16="http://schemas.microsoft.com/office/drawing/2014/main" id="{90A61139-552B-4634-97BF-65241FF3E806}"/>
              </a:ext>
            </a:extLst>
          </p:cNvPr>
          <p:cNvSpPr/>
          <p:nvPr/>
        </p:nvSpPr>
        <p:spPr>
          <a:xfrm>
            <a:off x="175944" y="861874"/>
            <a:ext cx="8792111"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All food in the United States is </a:t>
            </a:r>
            <a:r>
              <a:rPr lang="en-US" sz="5400" b="1"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safe!</a:t>
            </a:r>
          </a:p>
        </p:txBody>
      </p:sp>
      <p:pic>
        <p:nvPicPr>
          <p:cNvPr id="2050" name="Picture 2" descr="Image result for food">
            <a:extLst>
              <a:ext uri="{FF2B5EF4-FFF2-40B4-BE49-F238E27FC236}">
                <a16:creationId xmlns:a16="http://schemas.microsoft.com/office/drawing/2014/main" id="{5F543A28-4362-4D6E-B1BF-CB37A1B7A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6200"/>
            <a:ext cx="9144000" cy="424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1446"/>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825E0-F183-4B9C-BE4D-DFB8F5A68D71}"/>
              </a:ext>
            </a:extLst>
          </p:cNvPr>
          <p:cNvSpPr>
            <a:spLocks noGrp="1"/>
          </p:cNvSpPr>
          <p:nvPr>
            <p:ph type="title"/>
          </p:nvPr>
        </p:nvSpPr>
        <p:spPr/>
        <p:txBody>
          <a:bodyPr>
            <a:normAutofit/>
          </a:bodyPr>
          <a:lstStyle/>
          <a:p>
            <a:r>
              <a:rPr lang="en-US" sz="4200" dirty="0"/>
              <a:t>From a Farmer and Rancher</a:t>
            </a:r>
          </a:p>
        </p:txBody>
      </p:sp>
      <p:sp>
        <p:nvSpPr>
          <p:cNvPr id="2" name="Date Placeholder 1">
            <a:extLst>
              <a:ext uri="{FF2B5EF4-FFF2-40B4-BE49-F238E27FC236}">
                <a16:creationId xmlns:a16="http://schemas.microsoft.com/office/drawing/2014/main" id="{0E90401B-D080-4968-96F7-66D28034E4DB}"/>
              </a:ext>
            </a:extLst>
          </p:cNvPr>
          <p:cNvSpPr>
            <a:spLocks noGrp="1"/>
          </p:cNvSpPr>
          <p:nvPr>
            <p:ph type="dt" sz="half" idx="10"/>
          </p:nvPr>
        </p:nvSpPr>
        <p:spPr/>
        <p:txBody>
          <a:bodyPr/>
          <a:lstStyle/>
          <a:p>
            <a:r>
              <a:rPr lang="en-US" dirty="0"/>
              <a:t>©2018 Nebraska Farm Bureau Foundation</a:t>
            </a:r>
          </a:p>
        </p:txBody>
      </p:sp>
      <p:sp>
        <p:nvSpPr>
          <p:cNvPr id="3" name="Slide Number Placeholder 2">
            <a:extLst>
              <a:ext uri="{FF2B5EF4-FFF2-40B4-BE49-F238E27FC236}">
                <a16:creationId xmlns:a16="http://schemas.microsoft.com/office/drawing/2014/main" id="{FCE642C7-FF0C-448F-8B62-10BE8EE4C079}"/>
              </a:ext>
            </a:extLst>
          </p:cNvPr>
          <p:cNvSpPr>
            <a:spLocks noGrp="1"/>
          </p:cNvSpPr>
          <p:nvPr>
            <p:ph type="sldNum" sz="quarter" idx="12"/>
          </p:nvPr>
        </p:nvSpPr>
        <p:spPr/>
        <p:txBody>
          <a:bodyPr/>
          <a:lstStyle/>
          <a:p>
            <a:fld id="{B6ACE368-1CD6-4D37-A432-F25C40B4D036}" type="slidenum">
              <a:rPr lang="en-US" smtClean="0"/>
              <a:t>74</a:t>
            </a:fld>
            <a:endParaRPr lang="en-US" dirty="0"/>
          </a:p>
        </p:txBody>
      </p:sp>
      <p:pic>
        <p:nvPicPr>
          <p:cNvPr id="9" name="Picture 8">
            <a:extLst>
              <a:ext uri="{FF2B5EF4-FFF2-40B4-BE49-F238E27FC236}">
                <a16:creationId xmlns:a16="http://schemas.microsoft.com/office/drawing/2014/main" id="{25232789-4B88-4241-A32D-640C55530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739" y="1812628"/>
            <a:ext cx="3254801" cy="3254801"/>
          </a:xfrm>
          <a:prstGeom prst="ellipse">
            <a:avLst/>
          </a:prstGeom>
          <a:ln>
            <a:noFill/>
          </a:ln>
          <a:effectLst>
            <a:outerShdw blurRad="292100" dist="139700" dir="2700000" algn="tl" rotWithShape="0">
              <a:srgbClr val="333333">
                <a:alpha val="65000"/>
              </a:srgbClr>
            </a:outerShdw>
          </a:effectLst>
        </p:spPr>
      </p:pic>
      <p:graphicFrame>
        <p:nvGraphicFramePr>
          <p:cNvPr id="10" name="Diagram 9">
            <a:extLst>
              <a:ext uri="{FF2B5EF4-FFF2-40B4-BE49-F238E27FC236}">
                <a16:creationId xmlns:a16="http://schemas.microsoft.com/office/drawing/2014/main" id="{98F91801-A6AA-4D92-8190-4B45403D0BEE}"/>
              </a:ext>
            </a:extLst>
          </p:cNvPr>
          <p:cNvGraphicFramePr/>
          <p:nvPr>
            <p:extLst>
              <p:ext uri="{D42A27DB-BD31-4B8C-83A1-F6EECF244321}">
                <p14:modId xmlns:p14="http://schemas.microsoft.com/office/powerpoint/2010/main" val="387681215"/>
              </p:ext>
            </p:extLst>
          </p:nvPr>
        </p:nvGraphicFramePr>
        <p:xfrm>
          <a:off x="351383" y="1900328"/>
          <a:ext cx="3712880" cy="2501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DBE13738-D1B4-4460-A157-271836BB0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3" y="5040736"/>
            <a:ext cx="3254800" cy="1261181"/>
          </a:xfrm>
          <a:prstGeom prst="rect">
            <a:avLst/>
          </a:prstGeom>
        </p:spPr>
      </p:pic>
      <p:pic>
        <p:nvPicPr>
          <p:cNvPr id="15" name="Picture 14">
            <a:extLst>
              <a:ext uri="{FF2B5EF4-FFF2-40B4-BE49-F238E27FC236}">
                <a16:creationId xmlns:a16="http://schemas.microsoft.com/office/drawing/2014/main" id="{F17A1CD3-9218-4D8C-B208-D2F152AC65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0084" y="5148555"/>
            <a:ext cx="4377795" cy="1045544"/>
          </a:xfrm>
          <a:prstGeom prst="rect">
            <a:avLst/>
          </a:prstGeom>
        </p:spPr>
      </p:pic>
    </p:spTree>
    <p:extLst>
      <p:ext uri="{BB962C8B-B14F-4D97-AF65-F5344CB8AC3E}">
        <p14:creationId xmlns:p14="http://schemas.microsoft.com/office/powerpoint/2010/main" val="2829071571"/>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 y="721038"/>
            <a:ext cx="9049732" cy="994172"/>
          </a:xfrm>
        </p:spPr>
        <p:txBody>
          <a:bodyPr>
            <a:normAutofit/>
          </a:bodyPr>
          <a:lstStyle/>
          <a:p>
            <a:r>
              <a:rPr lang="en-US" dirty="0"/>
              <a:t>Let’s Play!</a:t>
            </a:r>
          </a:p>
        </p:txBody>
      </p:sp>
      <p:sp>
        <p:nvSpPr>
          <p:cNvPr id="3" name="Date Placeholder 2"/>
          <p:cNvSpPr>
            <a:spLocks noGrp="1"/>
          </p:cNvSpPr>
          <p:nvPr>
            <p:ph type="dt" sz="half" idx="10"/>
          </p:nvPr>
        </p:nvSpPr>
        <p:spPr/>
        <p:txBody>
          <a:bodyPr/>
          <a:lstStyle/>
          <a:p>
            <a:pPr defTabSz="342900"/>
            <a:r>
              <a:rPr lang="en-US" dirty="0">
                <a:solidFill>
                  <a:prstClr val="black">
                    <a:tint val="75000"/>
                  </a:prstClr>
                </a:solidFill>
                <a:latin typeface="Calibri" panose="020F0502020204030204"/>
              </a:rPr>
              <a:t>©2017 Nebraska Farm Bureau Foundation</a:t>
            </a:r>
          </a:p>
        </p:txBody>
      </p:sp>
      <p:sp>
        <p:nvSpPr>
          <p:cNvPr id="4" name="Slide Number Placeholder 3"/>
          <p:cNvSpPr>
            <a:spLocks noGrp="1"/>
          </p:cNvSpPr>
          <p:nvPr>
            <p:ph type="sldNum" sz="quarter" idx="12"/>
          </p:nvPr>
        </p:nvSpPr>
        <p:spPr/>
        <p:txBody>
          <a:bodyPr/>
          <a:lstStyle/>
          <a:p>
            <a:pPr defTabSz="342900"/>
            <a:fld id="{B6ACE368-1CD6-4D37-A432-F25C40B4D036}" type="slidenum">
              <a:rPr lang="en-US">
                <a:solidFill>
                  <a:prstClr val="black">
                    <a:tint val="75000"/>
                  </a:prstClr>
                </a:solidFill>
                <a:latin typeface="Calibri" panose="020F0502020204030204"/>
              </a:rPr>
              <a:pPr defTabSz="342900"/>
              <a:t>75</a:t>
            </a:fld>
            <a:endParaRPr lang="en-US" dirty="0">
              <a:solidFill>
                <a:prstClr val="black">
                  <a:tint val="75000"/>
                </a:prstClr>
              </a:solidFill>
              <a:latin typeface="Calibri" panose="020F0502020204030204"/>
            </a:endParaRPr>
          </a:p>
        </p:txBody>
      </p:sp>
      <p:sp>
        <p:nvSpPr>
          <p:cNvPr id="6" name="Rectangle 5">
            <a:extLst>
              <a:ext uri="{FF2B5EF4-FFF2-40B4-BE49-F238E27FC236}">
                <a16:creationId xmlns:a16="http://schemas.microsoft.com/office/drawing/2014/main" id="{C621FCD8-9E7A-4B41-99E7-1BF5484B4594}"/>
              </a:ext>
            </a:extLst>
          </p:cNvPr>
          <p:cNvSpPr/>
          <p:nvPr/>
        </p:nvSpPr>
        <p:spPr>
          <a:xfrm>
            <a:off x="370467" y="1770807"/>
            <a:ext cx="6202456" cy="2585323"/>
          </a:xfrm>
          <a:prstGeom prst="rect">
            <a:avLst/>
          </a:prstGeom>
        </p:spPr>
        <p:txBody>
          <a:bodyPr wrap="square">
            <a:spAutoFit/>
          </a:bodyPr>
          <a:lstStyle/>
          <a:p>
            <a:r>
              <a:rPr lang="en-US" sz="5400" dirty="0">
                <a:latin typeface="Cambria" panose="02040503050406030204" pitchFamily="18" charset="0"/>
                <a:ea typeface="Cambria" panose="02040503050406030204" pitchFamily="18" charset="0"/>
              </a:rPr>
              <a:t>Web Browser</a:t>
            </a:r>
          </a:p>
          <a:p>
            <a:r>
              <a:rPr lang="en-US" sz="5400" dirty="0">
                <a:latin typeface="Cambria" panose="02040503050406030204" pitchFamily="18" charset="0"/>
                <a:ea typeface="Cambria" panose="02040503050406030204" pitchFamily="18" charset="0"/>
                <a:hlinkClick r:id="rId3"/>
              </a:rPr>
              <a:t>www.kahoot.it</a:t>
            </a:r>
            <a:endParaRPr lang="en-US" sz="5400" dirty="0">
              <a:latin typeface="Cambria" panose="02040503050406030204" pitchFamily="18" charset="0"/>
              <a:ea typeface="Cambria" panose="02040503050406030204" pitchFamily="18" charset="0"/>
            </a:endParaRPr>
          </a:p>
          <a:p>
            <a:r>
              <a:rPr lang="en-US" sz="5400" dirty="0">
                <a:latin typeface="Cambria" panose="02040503050406030204" pitchFamily="18" charset="0"/>
                <a:ea typeface="Cambria" panose="02040503050406030204" pitchFamily="18" charset="0"/>
              </a:rPr>
              <a:t>Game Pin: 740842</a:t>
            </a:r>
            <a:endParaRPr lang="en-US" sz="5400" dirty="0"/>
          </a:p>
        </p:txBody>
      </p:sp>
      <p:pic>
        <p:nvPicPr>
          <p:cNvPr id="2050" name="Picture 2" descr="data:image/png;base64,iVBORw0KGgoAAAANSUhEUgAAAOEAAADhCAMAAAAJbSJIAAAA9lBMVEWKXNf///9aPIyCVspUOIOLXdl7QtPt5/hYO4mJW9dYOYvw7fVvV5p9U8KNXtz9/P5TMoh2YJ2HV9b18/eEUtWHdKleP5Lk4OxoT5V/SdRWNor28vyGWdBlQ51+VMRzTbOSZtvSwfDazPKifuBNKIS+punl3PbLue2vkuPr5PhpRqRjQpqoiOCZb9+mhOKvkOS7oehIHoLEvNTb1uWuosWjlb3Ryt5KI4NwS660qcmXh7RjSJKLeaybdtzDrunGvdWEa6+Zgr7PxOORe7a6qtTVxvDDttmDaLNBEX6hlbp7Z6E8AHxmP6eTer95SsRMLH6LbsFvNsE0trWPAAASYUlEQVR4nN2da0PiuhaG20KFgNJOWxEKCiIgonhDUWTQmXE7e25n73P+/585TdJCgSZZLW0F368zrX3IarLyZiWVZJ7MWu7t+upy0JQ2Uc3B5dX1W65mchkk9j9p3dPewMBC6L1hAoUQebpB77SrRSE8vWiWjM1EWxQySs2L05CEWrdnWZvadKtyGtOyeoyGDCQ86zUN9b0fO6RUo9k7AxJqncFWROeykDHoBDTjCqHWUq1t5MNCltpaYVwmrHUk470fdA0ZUqfGJ8ydbGWAzoWMkxyPsNXc5gakMpotNuHxBwDEiMcswpa63RHqCamtYMLjDwKIEY+DCFvNjwLoIPrexRlh7kO8g56MZm6ZsHbykQAdxJPaIqHW2fJxcFnI8DI4l7AlfSxAB1Fq+Qk19WPFKJahaj7CjvXez5OArM6c8Gzw0WIUCw2GHqHW+3gx6kj957PpEnY/0Fjvk5rJD13Cj9mEkpT599UltDbDk0Fxm1+Z7EONEJ5uRkeKms+dy4FVteLKPdRMVr/DhNrFZgQpap7JtVz3uDc1qg5mDJyZrL2vOYQb088gb8pjnr1dX06bhrVmc2ayhcnIITwtbQihteAF1rpvz1fTphO1Ud9NJ0oVeyxL5sb0pMbF8hKLWTtrPV8iiwRteE5M+NmUahuTzyBpySWbN+fzxXQgGWFfToewMClKuU1pQidMu8GEZG5w1jp1utow7yaOUkUfSm8bRPjMJqSNWeseXw+quKtFgKglhN+l60iEkD8QWsZUQOgq99a5GDRx1PIfAhPaT9JVBEInVprRILhCVRghac5u67l3wp23kyi1X6XLcITIsKo7zetubppAdO8wuhqGtBp/LMeEhS9SiK4UOX1Z86RD3YFpAmFaZa/kBuuMu0yGCZWKBM1o8Kh00nnzFlq1JAitXkjCFi+lJlGqTCB/GDl0O1KvlavNk45ECI0pv6xiRfxJAyFURH8Ur5BL0+vT5VW5RAhRkzMiBqlnqSp76gcgxJHp0LWW8SihqpZinlgi4y0c4d9/GnuZOgNSFRNW0eXpWS24wkFz+tJM4/AoXkZDNOYv6Uc+r5TL/Uzw3YSE1Rbn3tp/D5VsNr8XM+FFQLiwZf7GCPlyPSIhd3TSPhXwzeMmZCXfwRr+IISHUuBTiKP0HQilaqiu5vaBEPYZN0uZEDYnqIZ6EX+2CWGjtAGEyOqdGIA6HesyBKD2WccIWcZDpBul1pUz87mqVkUNaaAwhL9sQlhnPESKhMid+ZmnJ6JoDZN8H1QKJEqDO5o0CZFxPbuu25lavFlJmOR7lKeDBeMZUozS6rU/3ay9TXfYDWldM//kil5sOlgwOprU2hBZK81Se55KjG5nvv4u1h3paPKP70yIAjMxs3vdDIxW7HwDpd1Twsb7RilijXBa7q25E+D2wpNv0x0sMqxnSIXQsHjJba4zWBkk3bVpgIoV8h4qrMEiFUJkHPOfsvbWW3KTVp1vlg7abt79jlEa0MmsammebgygI+Lwxs27WUqe0DAAeXSruhSm4OR7TPPux/cjNCRAp9FdKacDJ9/3bW5XmnyUGpBe8WD3j1RadCHAyfc+6UoV9iMkTGiogIHNVPRsvr9X9/tJSOJs8fGrTLLSMttISZbQGPCGCVfFfRxo+fx548iXPVdhXY1GLAyFZWEkHaWGBOgvtCcaZw6j8ugjPAYRHhALQzlnzSySbUNDgmSXnx8UV/my72Kg8+1ZGGv4pdEJjSngHdTubuaA/swLmHzf0a70kUmYYJQaoOz51lZmWrgNGoCSbxriWZZJIyXYhsYAknfd3hRmTXi0+JSg5Nt0LQxm3p0coXEJ6QuHc0BluRmEq91YxV1ygyx73WLNKDV3GYRWEwJ4UJnF6OqbZPUAQTCcUJOGHaRrtmGRQWidAPjkYUGfATZW1ncQJPmmr3H+PG1CC7TwUKzMAfurYYYgGfuYTvD7bMI1ozSYsArq6GkqQwEPg1ISgOE2szBSbUNkXQH4ZNMPGJiRGOJQdy0M7uQmfkJQD+EMZHNAxvwccU4J8P7+L0rIGSxiiVLFn9hXYYB3vlyN9Xzi5LtIu1KmhYEVC+H8ERHQy72btSBn4iNOvg9EFkb8hFbQTvFV3dq+VIb5+4uT7xdKyFo6xIonSj1CtAMDHLbnIz2nG0RT0d1EFgZWnISGAXM5R4V5C/IeTux8uxZGWoTBzv2qhruzkT7bYM9cfRvPmNqlscCrBYkxStEODND0pTKH/FocUfKt6bQr5QwWMbahIcEAi598uRqvBTGhwPkuUpOGY2HESIhmuwj4crMQ2oJM+8iVyPkeuYMFDzCuKEU7MEDZB5jnjdNESOBkjUUWBlY8hEYTthqm3ftcGSGgMPn2LIwUCIWdngs4nrUgz8Odi+98a3SwyHLvFEuU2v+DAcov81SGVf6yKGTxblf8xK8zoYqB0K4A14lGv2ctqOxxZnQ+VXljvltnkuXfan1CezIEAk5gqcwCIe/9HlGPpswlXD9K9RsgYHEyS0azj5ya3gVxpypuV8qsM6Fal1DfPQAC2r6RHlxWzN1ecscv2YuHsAIG9JkWolTGJ57zbT6JLYz1o7RShAH6U5lzwEA4I+SMQya1MBRuVrpuG5rQiomFBaYw9bac5NutMxFlDusRAsVcYAIQsm2fIRldRSGxZpQCdTt3ZbhzuQAZA6b3OhJbGFjpEM5Ni3AtyHW+79w6E8EdUyF0kw9ldYFJLHa5EcTCSCtKtX07XCrjJ2Q66K6FIUpwUyGcj83hCZkbLrUCwMJIjZBUTPBWiHgPwOhqinQAEg0W6UQp+b3zfZFpESzWtqShW2ciCot0CLF5IezWGWIl327eLQyMlAix/Q6xLQJknAQ730/ipUOslKJUPtALUbdHsVa7af8s9gpSIsSZN7ucnk+IAl9E18IQpxApEdLxIhIhY8OlaKuMp7SilCRu2WidqdULehE9T0T4q6VFiB2dKCmNxHoRb2lHI7AwUiTUyHgRjTDwtBPP7xYRphal5EVk17lyZR0H/GK00gFgu6ZGSBK3aONFUPLtWRji6WZqhDJO3BpRAAPLTop0ZiF2DNKL0nUSt51VJ+NgArEwsNIjJHUT0RK3AOd71AZZGAkQmszyiTUSt4B9XsKtMp7ijtLRPdMaM/cjJ27Gxcrv9gSoM6GKl3D0W2FbxGSzZ7TUdHXMB1oYcRPe6oWbERtfiZq4BSTfkCoMolij9EUpKO175j/jXDkLXDdckrFsuJlt18IQXxsj4ctv53ctlNn/gSZuUfqaFeeb7joU1JnETXhLc/0f7BcR93/RJvrGdMmO8kr2xBERX5S+FOi7/zBm/peD31ETN2QtPcU9MO+W4mvDsbdGr++zCwr1yDOo5VJTqIURH+F4tjJRqLDXTJ1BjF/tytRSqSndycLdKuMppigd6/MihEN2cQFZg4r2Ig4WbuRZGJB7xUI4/qHMAM+ta2aYFpUCsJBm9TEWuhp3qwzrtI/YCce+mubzOmdbHUnconn7i873i/vHALeKI0rvFwBVZLCLC3Dixi9/YWkx+RZvlZlrbUJfMR6ug1S5G81p4hbpRbz0jfkaPRqKt+swPkLt57wYL98nD8/Z64IdN9hzLWsh+fa2ykBWzNeO0nt/L1p3673ZI+J+VMdtoexkZmFArlyT0B+i59765w67BuY2cuLmLzs5yEMtjLUJD3zFePPlQU4xWjGy4+Z3vkfuwUmQ69aM0nkJQta3/snbhv0QNXHz3/QWbNJIa7ehR7hQjMc7gJQmbhEQ/WUnkK0yMRMuFeNxDqR5aYNm5gHyGW6fICV7ruKJ0uVWCV4toldMoiZuvuS7TX9XWHlVHIQr9aKIvZObLJVGStyM5uwmotM+Yidc7f45J185CdfC+RdgIcvrauhpH8DBIpYoXX2vOONF9MRtdrCSV7IHu0kyhIh9eGX0xG32s93BLYzECHlbePftiImb4W0vEZ/24VNCUcor7aWOWxRCL/kWn/bhV0KEvPnFQ8TEzUu+3a1IwiqMZAl5NfZKQVz2Gig3kfAsDBhhUlGKOKe0RXbcXAdo5E1lYFclRChx/KhR1MTNdb6pcwlOG5IiXPHh/RfZ0RI3uuHSdRWEJXuukopS3vbP6I4bMdzc08/4uw59SoqQO17gETty8l37G1iyFwsh7bgDCZdcar/w6c3Q0WxBCCffuYb4tA+fYtlDGkiIqmzrO2riRpLv7j9lZW57iZUYIe+zEXgGxd1izhK+57F1DrcwpCQJOSeT3N5ArcDle3Zk+dnq5xV4eVVyUSoh9gdxijcREzecDPasRjbM5pQECTlbB50RMVLihp1vySDPDP6BYj6Bx6+VAoq57iM6btjF25FK2RBJUbwn8CyKs3VwdBM1cTuuOYTlvHIOnn8l2Ybsz8XghYdIxrB13apKpUY+xF7iBAkR24+K7LgZl8+WpO7l4S5BklHKGy/o5oQoL+KJ4Tx0mIQhSUK0w7wweuJGDv4+BOfdyRJyrsU7XqDzn1Wpj3A/MtEo5a1fOFMg8Cx99akbeXjzJ0poXDKz79uo4wWWeiTcdThXooScA9fMqIkbllqH1xonG6UIsf2oqIkbfewQv02ihDw/CiduYU7IWFSI65Il5PhRpAY26osYQslGqZPWMF9EfPRoHlgTjarLCvFx0GQJOX4UtswAe+uwDFTLLaob4uu+CRNyzgjCtWm8c7jnCthQ0uN+PtavWM7V571OnMRNASZuQfsPnRkGVEkTsg/rMj8Bx4vADhn89fjECTnr3U8wxy3YDbmAhmniUYrY48Ut7BSC4E88t6xSKY1VbgAh24/SYDVuwXFe/Lt/2E+hck9MyPt88S7kRWR459rPdh60gJX8V8kMth8FStxYL/JLATicCglRczCdXl7+5+np6W48fhmNho4OhgdFR6YpJkRS12Ro+CBeQkISIysiG/xj2Y0gGVjWn7ajh4ebm5uHNj6Ne1Kp7P769WuiiAidSeKFo/0gFcQLnWxLEnfFAJcA8OVxotIj+Z6pq4Ij27Z1ndZ4C4oE8Q9k6AHC64CCSOPMv4Y/YMs7kQiXBCmDZF7PP32UdTgN1sQGuQQpEap7TELuQ/I+nYg7KrGrDI7SfpYoTxWeMFNm/Tzcc+fZy6ykpiOW3eruE9aPjo72Go3G42O/3z88Pz8vn5epFMiwrUp9VgTwVmi4B7SSgyPEYeoSNkWJrEpUmgnfuF6vZzIZhxzUae+xxL6GOVRQ3bUBvam6hwknUogZpXcl2dBLwWHlVwxxLkGIe5L9SHiIsOQSFirSJe8r2e8nVOV9na7o5BvCGWap4fQahS/S1WYS4upuZm86gmQMdBSwX6XrTSV0Zvi9wPmXeU+/+CVyv0uHmPBJettYQqdDDfiKnnnXdk99FZ5ejzt7/ZuU22BCyfjzc2mT/2i/7W1HEpSdqHXcleoHUi18Z5qe1Ma/u/5j0bV9xbfpkV+qWqJdaVEye5vciKXM4Y87b45RHOu6L2HIK9zSIxWXF9lfTUk+LW1wI+LFpvY+aUZt9GsWoATwnJMxeNmiPZYluSvMat5Vqrqn52+dBnxSFhoQb8zl9TQqHg2Vycgh1C42OUwdleqPD5/HXg/q8WX41Q5qnYwVr5pDuPz59s2Tqjb0h+UAFYwU6hFuQv0vGRPKVvIrXWtKzRxmfQ34yA9QLDLcKw8aJdzo3pRKLTWUvNuDHgoClPz/I/yL2F9lSrjhfQ1V6Yg0Y74sDFAJT0pxExbKQ5dQ24JGJFPpPChAJXdaoehfTZdQPtvkvGYupxnrwF1rZdyEFTKO0qMXO5venVKpwHo4lXQzOj18jBJq6jbEKVQ0Rgu65iOUW9JWxClINJsplL/JfkKtA19a3XCV9vBLqNj32gKhXDv5IHFaqpOB0/7i+QOzQ15zzQ+BqO6RvMAuz5YG58fYtrZh3Bep1CgvvIQLhPKxuu2ITopO1h0K9nc5iFBubTeiWsqQcdAB/CYHE8rH2/wuqhKNUOcd/C6zCJ13cUsRVdVJ6fIu4DeZTSjnTrZxXFTVujPzcCP0y1KBxfKR4LWOtGXN6CSrmYbbfk4ner/sk68ceq61VAtt/KSfiKz5SfW9ftnj0/VvKwurAce6a53BP5lt0N5e4/GwnM26C9MFvXIfsHAcQCjLw8/5f7PbIP+yu13+GvjV0EBC2Ry+Pui2397acNn6w9dhcP1NMKGj2t3+xN4KyIJtT17/YhY2MAmxjT7+PNH1DcbE1Uu6Xvk6HnEKNziEjszi8PvT65fK5L1ZAlWufHl9+nZQ5H8w9P92t86oxHoOrwAAAABJRU5ErkJggg==">
            <a:extLst>
              <a:ext uri="{FF2B5EF4-FFF2-40B4-BE49-F238E27FC236}">
                <a16:creationId xmlns:a16="http://schemas.microsoft.com/office/drawing/2014/main" id="{3F805881-68E7-4984-9754-805543E96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923" y="264386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E4A828-5131-40F3-ADD3-B7500C369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188" y="4356130"/>
            <a:ext cx="3087624" cy="1944624"/>
          </a:xfrm>
          <a:prstGeom prst="rect">
            <a:avLst/>
          </a:prstGeom>
        </p:spPr>
      </p:pic>
    </p:spTree>
    <p:extLst>
      <p:ext uri="{BB962C8B-B14F-4D97-AF65-F5344CB8AC3E}">
        <p14:creationId xmlns:p14="http://schemas.microsoft.com/office/powerpoint/2010/main" val="3749470649"/>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3849B6-8155-4DF1-A718-0601C58DB00A}"/>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8E718EAA-5463-4621-AA73-7A2F5EF0FACD}"/>
              </a:ext>
            </a:extLst>
          </p:cNvPr>
          <p:cNvSpPr>
            <a:spLocks noGrp="1"/>
          </p:cNvSpPr>
          <p:nvPr>
            <p:ph type="sldNum" sz="quarter" idx="12"/>
          </p:nvPr>
        </p:nvSpPr>
        <p:spPr/>
        <p:txBody>
          <a:bodyPr/>
          <a:lstStyle/>
          <a:p>
            <a:fld id="{B6ACE368-1CD6-4D37-A432-F25C40B4D036}" type="slidenum">
              <a:rPr lang="en-US" smtClean="0"/>
              <a:pPr/>
              <a:t>76</a:t>
            </a:fld>
            <a:endParaRPr lang="en-US" dirty="0"/>
          </a:p>
        </p:txBody>
      </p:sp>
      <p:sp>
        <p:nvSpPr>
          <p:cNvPr id="3" name="Content Placeholder 2">
            <a:extLst>
              <a:ext uri="{FF2B5EF4-FFF2-40B4-BE49-F238E27FC236}">
                <a16:creationId xmlns:a16="http://schemas.microsoft.com/office/drawing/2014/main" id="{A781FBF6-2A93-4C0C-AB47-504976046A4A}"/>
              </a:ext>
            </a:extLst>
          </p:cNvPr>
          <p:cNvSpPr>
            <a:spLocks noGrp="1"/>
          </p:cNvSpPr>
          <p:nvPr>
            <p:ph idx="4294967295"/>
          </p:nvPr>
        </p:nvSpPr>
        <p:spPr>
          <a:xfrm>
            <a:off x="3886488" y="2631005"/>
            <a:ext cx="5228650" cy="1267379"/>
          </a:xfrm>
        </p:spPr>
        <p:txBody>
          <a:bodyPr>
            <a:normAutofit/>
          </a:bodyPr>
          <a:lstStyle/>
          <a:p>
            <a:pPr marL="0" indent="0">
              <a:buNone/>
            </a:pPr>
            <a:r>
              <a:rPr lang="en-US" sz="8000" dirty="0"/>
              <a:t>Thank You! </a:t>
            </a:r>
          </a:p>
        </p:txBody>
      </p:sp>
      <p:pic>
        <p:nvPicPr>
          <p:cNvPr id="7" name="Picture 6">
            <a:extLst>
              <a:ext uri="{FF2B5EF4-FFF2-40B4-BE49-F238E27FC236}">
                <a16:creationId xmlns:a16="http://schemas.microsoft.com/office/drawing/2014/main" id="{063FB25F-88AA-43A2-97D9-C8B7F5F3F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86487" cy="6858000"/>
          </a:xfrm>
          <a:prstGeom prst="rect">
            <a:avLst/>
          </a:prstGeom>
        </p:spPr>
      </p:pic>
    </p:spTree>
    <p:extLst>
      <p:ext uri="{BB962C8B-B14F-4D97-AF65-F5344CB8AC3E}">
        <p14:creationId xmlns:p14="http://schemas.microsoft.com/office/powerpoint/2010/main" val="271718553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F0FF-F53E-48E6-9A14-D622E577DE8C}"/>
              </a:ext>
            </a:extLst>
          </p:cNvPr>
          <p:cNvSpPr>
            <a:spLocks noGrp="1"/>
          </p:cNvSpPr>
          <p:nvPr>
            <p:ph type="title"/>
          </p:nvPr>
        </p:nvSpPr>
        <p:spPr/>
        <p:txBody>
          <a:bodyPr/>
          <a:lstStyle/>
          <a:p>
            <a:r>
              <a:rPr lang="en-US" dirty="0"/>
              <a:t>Food Labeling 101</a:t>
            </a:r>
          </a:p>
        </p:txBody>
      </p:sp>
      <p:sp>
        <p:nvSpPr>
          <p:cNvPr id="4" name="Date Placeholder 3">
            <a:extLst>
              <a:ext uri="{FF2B5EF4-FFF2-40B4-BE49-F238E27FC236}">
                <a16:creationId xmlns:a16="http://schemas.microsoft.com/office/drawing/2014/main" id="{37B413B9-D4D9-4373-8344-E6756CBDF025}"/>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B98854D0-14E1-4255-BB01-AD51D499ABF2}"/>
              </a:ext>
            </a:extLst>
          </p:cNvPr>
          <p:cNvSpPr>
            <a:spLocks noGrp="1"/>
          </p:cNvSpPr>
          <p:nvPr>
            <p:ph type="sldNum" sz="quarter" idx="12"/>
          </p:nvPr>
        </p:nvSpPr>
        <p:spPr/>
        <p:txBody>
          <a:bodyPr/>
          <a:lstStyle/>
          <a:p>
            <a:fld id="{B6ACE368-1CD6-4D37-A432-F25C40B4D036}" type="slidenum">
              <a:rPr lang="en-US" smtClean="0"/>
              <a:pPr/>
              <a:t>8</a:t>
            </a:fld>
            <a:endParaRPr lang="en-US" dirty="0"/>
          </a:p>
        </p:txBody>
      </p:sp>
      <p:sp>
        <p:nvSpPr>
          <p:cNvPr id="8" name="TextBox 7">
            <a:extLst>
              <a:ext uri="{FF2B5EF4-FFF2-40B4-BE49-F238E27FC236}">
                <a16:creationId xmlns:a16="http://schemas.microsoft.com/office/drawing/2014/main" id="{22A0A220-E854-44AF-96CC-F6EF0200D53F}"/>
              </a:ext>
            </a:extLst>
          </p:cNvPr>
          <p:cNvSpPr txBox="1"/>
          <p:nvPr/>
        </p:nvSpPr>
        <p:spPr>
          <a:xfrm>
            <a:off x="335595" y="4408928"/>
            <a:ext cx="3383656" cy="1200329"/>
          </a:xfrm>
          <a:prstGeom prst="rect">
            <a:avLst/>
          </a:prstGeom>
          <a:noFill/>
          <a:ln w="57150">
            <a:solidFill>
              <a:srgbClr val="1A87C8"/>
            </a:solidFill>
          </a:ln>
        </p:spPr>
        <p:txBody>
          <a:bodyPr wrap="square" rtlCol="0">
            <a:spAutoFit/>
          </a:bodyPr>
          <a:lstStyle/>
          <a:p>
            <a:pPr algn="ctr"/>
            <a:r>
              <a:rPr lang="en-US" sz="2400" dirty="0">
                <a:latin typeface="Cambria" panose="02040503050406030204" pitchFamily="18" charset="0"/>
                <a:ea typeface="Cambria" panose="02040503050406030204" pitchFamily="18" charset="0"/>
              </a:rPr>
              <a:t>Responsible for the oversight of the farming community.</a:t>
            </a:r>
          </a:p>
        </p:txBody>
      </p:sp>
      <p:sp>
        <p:nvSpPr>
          <p:cNvPr id="9" name="TextBox 8">
            <a:extLst>
              <a:ext uri="{FF2B5EF4-FFF2-40B4-BE49-F238E27FC236}">
                <a16:creationId xmlns:a16="http://schemas.microsoft.com/office/drawing/2014/main" id="{76084E5D-3028-4C46-93EF-1C004E7E7993}"/>
              </a:ext>
            </a:extLst>
          </p:cNvPr>
          <p:cNvSpPr txBox="1"/>
          <p:nvPr/>
        </p:nvSpPr>
        <p:spPr>
          <a:xfrm>
            <a:off x="4878836" y="4408928"/>
            <a:ext cx="3685597" cy="1200329"/>
          </a:xfrm>
          <a:prstGeom prst="rect">
            <a:avLst/>
          </a:prstGeom>
          <a:noFill/>
          <a:ln w="57150">
            <a:solidFill>
              <a:srgbClr val="1A87C8"/>
            </a:solidFill>
          </a:ln>
        </p:spPr>
        <p:txBody>
          <a:bodyPr wrap="square" rtlCol="0">
            <a:spAutoFit/>
          </a:bodyPr>
          <a:lstStyle/>
          <a:p>
            <a:pPr algn="ctr"/>
            <a:r>
              <a:rPr lang="en-US" sz="2400" dirty="0">
                <a:latin typeface="Cambria" panose="02040503050406030204" pitchFamily="18" charset="0"/>
                <a:ea typeface="Cambria" panose="02040503050406030204" pitchFamily="18" charset="0"/>
              </a:rPr>
              <a:t>Responsible for protecting public health by ensuring safety of our nation’s food.</a:t>
            </a:r>
          </a:p>
        </p:txBody>
      </p:sp>
      <p:pic>
        <p:nvPicPr>
          <p:cNvPr id="6" name="Picture 5">
            <a:extLst>
              <a:ext uri="{FF2B5EF4-FFF2-40B4-BE49-F238E27FC236}">
                <a16:creationId xmlns:a16="http://schemas.microsoft.com/office/drawing/2014/main" id="{99943D64-768D-49EA-A8F1-583BAD15D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9" y="2073766"/>
            <a:ext cx="3855563" cy="1493967"/>
          </a:xfrm>
          <a:prstGeom prst="rect">
            <a:avLst/>
          </a:prstGeom>
        </p:spPr>
      </p:pic>
      <p:pic>
        <p:nvPicPr>
          <p:cNvPr id="10" name="Picture 9">
            <a:extLst>
              <a:ext uri="{FF2B5EF4-FFF2-40B4-BE49-F238E27FC236}">
                <a16:creationId xmlns:a16="http://schemas.microsoft.com/office/drawing/2014/main" id="{AE7E90F5-3145-4EE2-BBA8-4105A8728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730" y="2284104"/>
            <a:ext cx="4572000" cy="1091926"/>
          </a:xfrm>
          <a:prstGeom prst="rect">
            <a:avLst/>
          </a:prstGeom>
        </p:spPr>
      </p:pic>
      <p:sp>
        <p:nvSpPr>
          <p:cNvPr id="11" name="Arrow: Right 10">
            <a:extLst>
              <a:ext uri="{FF2B5EF4-FFF2-40B4-BE49-F238E27FC236}">
                <a16:creationId xmlns:a16="http://schemas.microsoft.com/office/drawing/2014/main" id="{F91BA8DB-F90F-42F3-85BB-01610E15916F}"/>
              </a:ext>
            </a:extLst>
          </p:cNvPr>
          <p:cNvSpPr/>
          <p:nvPr/>
        </p:nvSpPr>
        <p:spPr>
          <a:xfrm rot="5400000">
            <a:off x="1585801" y="3396901"/>
            <a:ext cx="797077" cy="917838"/>
          </a:xfrm>
          <a:prstGeom prst="rightArrow">
            <a:avLst/>
          </a:prstGeom>
          <a:solidFill>
            <a:srgbClr val="A1BD59"/>
          </a:solidFill>
          <a:ln>
            <a:solidFill>
              <a:srgbClr val="A1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B214A4EF-32F8-487D-95C7-EF2A77F80CD2}"/>
              </a:ext>
            </a:extLst>
          </p:cNvPr>
          <p:cNvSpPr/>
          <p:nvPr/>
        </p:nvSpPr>
        <p:spPr>
          <a:xfrm rot="5400000">
            <a:off x="6365192" y="3421591"/>
            <a:ext cx="797077" cy="917838"/>
          </a:xfrm>
          <a:prstGeom prst="rightArrow">
            <a:avLst/>
          </a:prstGeom>
          <a:solidFill>
            <a:srgbClr val="A1BD59"/>
          </a:solidFill>
          <a:ln>
            <a:solidFill>
              <a:srgbClr val="A1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70704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86E0-EA61-4D56-BDF6-CFC66B8DE5B5}"/>
              </a:ext>
            </a:extLst>
          </p:cNvPr>
          <p:cNvSpPr>
            <a:spLocks noGrp="1"/>
          </p:cNvSpPr>
          <p:nvPr>
            <p:ph type="title"/>
          </p:nvPr>
        </p:nvSpPr>
        <p:spPr/>
        <p:txBody>
          <a:bodyPr/>
          <a:lstStyle/>
          <a:p>
            <a:r>
              <a:rPr lang="en-US" dirty="0"/>
              <a:t>United States FDA</a:t>
            </a:r>
          </a:p>
        </p:txBody>
      </p:sp>
      <p:sp>
        <p:nvSpPr>
          <p:cNvPr id="4" name="Date Placeholder 3">
            <a:extLst>
              <a:ext uri="{FF2B5EF4-FFF2-40B4-BE49-F238E27FC236}">
                <a16:creationId xmlns:a16="http://schemas.microsoft.com/office/drawing/2014/main" id="{1DA4E3F8-5B93-4F48-A181-3294309DDC42}"/>
              </a:ext>
            </a:extLst>
          </p:cNvPr>
          <p:cNvSpPr>
            <a:spLocks noGrp="1"/>
          </p:cNvSpPr>
          <p:nvPr>
            <p:ph type="dt" sz="half" idx="10"/>
          </p:nvPr>
        </p:nvSpPr>
        <p:spPr/>
        <p:txBody>
          <a:bodyPr/>
          <a:lstStyle/>
          <a:p>
            <a:r>
              <a:rPr lang="en-US" dirty="0"/>
              <a:t>©2018 Nebraska Farm Bureau Foundation</a:t>
            </a:r>
          </a:p>
        </p:txBody>
      </p:sp>
      <p:sp>
        <p:nvSpPr>
          <p:cNvPr id="5" name="Slide Number Placeholder 4">
            <a:extLst>
              <a:ext uri="{FF2B5EF4-FFF2-40B4-BE49-F238E27FC236}">
                <a16:creationId xmlns:a16="http://schemas.microsoft.com/office/drawing/2014/main" id="{159853E8-3AAB-43E5-A485-30DDCD6DC624}"/>
              </a:ext>
            </a:extLst>
          </p:cNvPr>
          <p:cNvSpPr>
            <a:spLocks noGrp="1"/>
          </p:cNvSpPr>
          <p:nvPr>
            <p:ph type="sldNum" sz="quarter" idx="12"/>
          </p:nvPr>
        </p:nvSpPr>
        <p:spPr/>
        <p:txBody>
          <a:bodyPr/>
          <a:lstStyle/>
          <a:p>
            <a:fld id="{B6ACE368-1CD6-4D37-A432-F25C40B4D036}" type="slidenum">
              <a:rPr lang="en-US" smtClean="0"/>
              <a:pPr/>
              <a:t>9</a:t>
            </a:fld>
            <a:endParaRPr lang="en-US" dirty="0"/>
          </a:p>
        </p:txBody>
      </p:sp>
      <p:sp>
        <p:nvSpPr>
          <p:cNvPr id="7" name="TextBox 6">
            <a:extLst>
              <a:ext uri="{FF2B5EF4-FFF2-40B4-BE49-F238E27FC236}">
                <a16:creationId xmlns:a16="http://schemas.microsoft.com/office/drawing/2014/main" id="{ED06CDAE-2880-46C2-80CB-31301EA892A6}"/>
              </a:ext>
            </a:extLst>
          </p:cNvPr>
          <p:cNvSpPr txBox="1"/>
          <p:nvPr/>
        </p:nvSpPr>
        <p:spPr>
          <a:xfrm>
            <a:off x="935490" y="2967335"/>
            <a:ext cx="7488982" cy="830997"/>
          </a:xfrm>
          <a:prstGeom prst="rect">
            <a:avLst/>
          </a:prstGeom>
          <a:solidFill>
            <a:srgbClr val="1A87C8"/>
          </a:solidFill>
          <a:ln w="57150">
            <a:solidFill>
              <a:srgbClr val="1A87C8"/>
            </a:solidFill>
          </a:ln>
        </p:spPr>
        <p:txBody>
          <a:bodyPr wrap="square" rtlCol="0">
            <a:spAutoFit/>
          </a:bodyPr>
          <a:lstStyle/>
          <a:p>
            <a:pPr algn="ctr"/>
            <a:r>
              <a:rPr lang="en-US" sz="2400" dirty="0">
                <a:solidFill>
                  <a:schemeClr val="bg1"/>
                </a:solidFill>
                <a:latin typeface="Cambria" panose="02040503050406030204" pitchFamily="18" charset="0"/>
                <a:ea typeface="Cambria" panose="02040503050406030204" pitchFamily="18" charset="0"/>
              </a:rPr>
              <a:t>Led by the Commissioner of Food and Drugs</a:t>
            </a:r>
          </a:p>
          <a:p>
            <a:pPr algn="ctr"/>
            <a:r>
              <a:rPr lang="en-US" sz="2400" dirty="0">
                <a:solidFill>
                  <a:schemeClr val="bg1"/>
                </a:solidFill>
                <a:latin typeface="Cambria" panose="02040503050406030204" pitchFamily="18" charset="0"/>
                <a:ea typeface="Cambria" panose="02040503050406030204" pitchFamily="18" charset="0"/>
              </a:rPr>
              <a:t>(Who is appointed by the President of the United States)</a:t>
            </a:r>
          </a:p>
        </p:txBody>
      </p:sp>
      <p:grpSp>
        <p:nvGrpSpPr>
          <p:cNvPr id="8" name="Group 7">
            <a:extLst>
              <a:ext uri="{FF2B5EF4-FFF2-40B4-BE49-F238E27FC236}">
                <a16:creationId xmlns:a16="http://schemas.microsoft.com/office/drawing/2014/main" id="{263C13BD-DF60-4D29-93AC-11C125088F09}"/>
              </a:ext>
            </a:extLst>
          </p:cNvPr>
          <p:cNvGrpSpPr/>
          <p:nvPr/>
        </p:nvGrpSpPr>
        <p:grpSpPr>
          <a:xfrm>
            <a:off x="227558" y="4149593"/>
            <a:ext cx="1767431" cy="1681514"/>
            <a:chOff x="124607" y="4168336"/>
            <a:chExt cx="1767431" cy="1681514"/>
          </a:xfrm>
        </p:grpSpPr>
        <p:sp>
          <p:nvSpPr>
            <p:cNvPr id="11" name="Oval 10">
              <a:extLst>
                <a:ext uri="{FF2B5EF4-FFF2-40B4-BE49-F238E27FC236}">
                  <a16:creationId xmlns:a16="http://schemas.microsoft.com/office/drawing/2014/main" id="{F8630530-8281-43F7-9068-78935090427A}"/>
                </a:ext>
              </a:extLst>
            </p:cNvPr>
            <p:cNvSpPr/>
            <p:nvPr/>
          </p:nvSpPr>
          <p:spPr>
            <a:xfrm>
              <a:off x="124607" y="4168336"/>
              <a:ext cx="1767431" cy="1681514"/>
            </a:xfrm>
            <a:prstGeom prst="ellipse">
              <a:avLst/>
            </a:prstGeom>
            <a:solidFill>
              <a:srgbClr val="A1BD59"/>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8734F82-6FF6-4572-8E59-9A15491C3B06}"/>
                </a:ext>
              </a:extLst>
            </p:cNvPr>
            <p:cNvSpPr txBox="1"/>
            <p:nvPr/>
          </p:nvSpPr>
          <p:spPr>
            <a:xfrm>
              <a:off x="567664" y="4732406"/>
              <a:ext cx="950051" cy="461665"/>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Laws</a:t>
              </a:r>
            </a:p>
          </p:txBody>
        </p:sp>
      </p:grpSp>
      <p:grpSp>
        <p:nvGrpSpPr>
          <p:cNvPr id="16" name="Group 15">
            <a:extLst>
              <a:ext uri="{FF2B5EF4-FFF2-40B4-BE49-F238E27FC236}">
                <a16:creationId xmlns:a16="http://schemas.microsoft.com/office/drawing/2014/main" id="{4472F5D0-9D8F-456D-B4D5-5B9645B091F9}"/>
              </a:ext>
            </a:extLst>
          </p:cNvPr>
          <p:cNvGrpSpPr/>
          <p:nvPr/>
        </p:nvGrpSpPr>
        <p:grpSpPr>
          <a:xfrm>
            <a:off x="7184456" y="4168336"/>
            <a:ext cx="1834937" cy="1681514"/>
            <a:chOff x="7269441" y="4138910"/>
            <a:chExt cx="1834937" cy="1681514"/>
          </a:xfrm>
        </p:grpSpPr>
        <p:sp>
          <p:nvSpPr>
            <p:cNvPr id="12" name="Oval 11">
              <a:extLst>
                <a:ext uri="{FF2B5EF4-FFF2-40B4-BE49-F238E27FC236}">
                  <a16:creationId xmlns:a16="http://schemas.microsoft.com/office/drawing/2014/main" id="{B644EE13-207D-4A8C-869D-2DC32726B092}"/>
                </a:ext>
              </a:extLst>
            </p:cNvPr>
            <p:cNvSpPr/>
            <p:nvPr/>
          </p:nvSpPr>
          <p:spPr>
            <a:xfrm>
              <a:off x="7269441" y="4138910"/>
              <a:ext cx="1767431" cy="1681514"/>
            </a:xfrm>
            <a:prstGeom prst="ellipse">
              <a:avLst/>
            </a:prstGeom>
            <a:solidFill>
              <a:srgbClr val="A1BD59"/>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9B94B27-5BA6-465A-9028-D6D84113060B}"/>
                </a:ext>
              </a:extLst>
            </p:cNvPr>
            <p:cNvSpPr txBox="1"/>
            <p:nvPr/>
          </p:nvSpPr>
          <p:spPr>
            <a:xfrm>
              <a:off x="7269441" y="4730092"/>
              <a:ext cx="1834937" cy="461665"/>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rPr>
                <a:t>Regulations</a:t>
              </a:r>
            </a:p>
          </p:txBody>
        </p:sp>
      </p:grpSp>
      <p:sp>
        <p:nvSpPr>
          <p:cNvPr id="13" name="TextBox 12">
            <a:extLst>
              <a:ext uri="{FF2B5EF4-FFF2-40B4-BE49-F238E27FC236}">
                <a16:creationId xmlns:a16="http://schemas.microsoft.com/office/drawing/2014/main" id="{CA0578D9-87BD-464E-A2DA-42566021A5FA}"/>
              </a:ext>
            </a:extLst>
          </p:cNvPr>
          <p:cNvSpPr txBox="1"/>
          <p:nvPr/>
        </p:nvSpPr>
        <p:spPr>
          <a:xfrm>
            <a:off x="2066613" y="4360759"/>
            <a:ext cx="5046219" cy="1200329"/>
          </a:xfrm>
          <a:prstGeom prst="rect">
            <a:avLst/>
          </a:prstGeom>
          <a:noFill/>
          <a:ln>
            <a:noFill/>
          </a:ln>
        </p:spPr>
        <p:txBody>
          <a:bodyPr wrap="square" rtlCol="0">
            <a:spAutoFit/>
          </a:bodyPr>
          <a:lstStyle/>
          <a:p>
            <a:pPr marL="342900" indent="-342900" algn="ctr">
              <a:buFont typeface="Arial" panose="020B0604020202020204" pitchFamily="34" charset="0"/>
              <a:buChar char="•"/>
            </a:pPr>
            <a:r>
              <a:rPr lang="en-US" sz="2400" dirty="0">
                <a:latin typeface="Cambria" panose="02040503050406030204" pitchFamily="18" charset="0"/>
                <a:ea typeface="Cambria" panose="02040503050406030204" pitchFamily="18" charset="0"/>
              </a:rPr>
              <a:t>The Federal Food, Drug, and Cosmetic Act</a:t>
            </a:r>
          </a:p>
          <a:p>
            <a:pPr marL="342900" indent="-342900" algn="ctr">
              <a:buFont typeface="Arial" panose="020B0604020202020204" pitchFamily="34" charset="0"/>
              <a:buChar char="•"/>
            </a:pPr>
            <a:r>
              <a:rPr lang="en-US" sz="2400" dirty="0">
                <a:latin typeface="Cambria" panose="02040503050406030204" pitchFamily="18" charset="0"/>
                <a:ea typeface="Cambria" panose="02040503050406030204" pitchFamily="18" charset="0"/>
              </a:rPr>
              <a:t>Fair Packaging and Labeling Act</a:t>
            </a:r>
          </a:p>
        </p:txBody>
      </p:sp>
      <p:pic>
        <p:nvPicPr>
          <p:cNvPr id="15" name="Picture 14">
            <a:extLst>
              <a:ext uri="{FF2B5EF4-FFF2-40B4-BE49-F238E27FC236}">
                <a16:creationId xmlns:a16="http://schemas.microsoft.com/office/drawing/2014/main" id="{61EBA658-40A5-4370-BB32-696F5C0B6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981" y="1768825"/>
            <a:ext cx="4572000" cy="1091926"/>
          </a:xfrm>
          <a:prstGeom prst="rect">
            <a:avLst/>
          </a:prstGeom>
        </p:spPr>
      </p:pic>
    </p:spTree>
    <p:extLst>
      <p:ext uri="{BB962C8B-B14F-4D97-AF65-F5344CB8AC3E}">
        <p14:creationId xmlns:p14="http://schemas.microsoft.com/office/powerpoint/2010/main" val="2774681994"/>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23560</TotalTime>
  <Words>6231</Words>
  <Application>Microsoft Office PowerPoint</Application>
  <PresentationFormat>On-screen Show (4:3)</PresentationFormat>
  <Paragraphs>902</Paragraphs>
  <Slides>76</Slides>
  <Notes>76</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76</vt:i4>
      </vt:variant>
    </vt:vector>
  </HeadingPairs>
  <TitlesOfParts>
    <vt:vector size="85" baseType="lpstr">
      <vt:lpstr>Arial</vt:lpstr>
      <vt:lpstr>Arial Rounded MT Bold</vt:lpstr>
      <vt:lpstr>Calibri</vt:lpstr>
      <vt:lpstr>Calibri Light</vt:lpstr>
      <vt:lpstr>Cambria</vt:lpstr>
      <vt:lpstr>Times New Roman</vt:lpstr>
      <vt:lpstr>1_Office Theme</vt:lpstr>
      <vt:lpstr>2_Office Theme</vt:lpstr>
      <vt:lpstr>3_Office Theme</vt:lpstr>
      <vt:lpstr>Food Labeling Fact or Fiction?</vt:lpstr>
      <vt:lpstr>Welcome</vt:lpstr>
      <vt:lpstr>PowerPoint Presentation</vt:lpstr>
      <vt:lpstr>What Do You Look For?</vt:lpstr>
      <vt:lpstr>PowerPoint Presentation</vt:lpstr>
      <vt:lpstr>PowerPoint Presentation</vt:lpstr>
      <vt:lpstr>Our Goal Today</vt:lpstr>
      <vt:lpstr>Food Labeling 101</vt:lpstr>
      <vt:lpstr>United States FDA</vt:lpstr>
      <vt:lpstr>Organic</vt:lpstr>
      <vt:lpstr>Organic</vt:lpstr>
      <vt:lpstr>PowerPoint Presentation</vt:lpstr>
      <vt:lpstr>PowerPoint Presentation</vt:lpstr>
      <vt:lpstr>Natural </vt:lpstr>
      <vt:lpstr>Natural </vt:lpstr>
      <vt:lpstr>Natural Definitions</vt:lpstr>
      <vt:lpstr>Non GMO Project</vt:lpstr>
      <vt:lpstr>Non GMO Project</vt:lpstr>
      <vt:lpstr>GMOs on the Market</vt:lpstr>
      <vt:lpstr>The FDA on GMOs</vt:lpstr>
      <vt:lpstr>Free Range or Cage Free</vt:lpstr>
      <vt:lpstr>Free Range or Cage Free</vt:lpstr>
      <vt:lpstr>USDA Definition</vt:lpstr>
      <vt:lpstr>Why Barns?</vt:lpstr>
      <vt:lpstr>Local</vt:lpstr>
      <vt:lpstr>Local</vt:lpstr>
      <vt:lpstr>Local: Nebraska!</vt:lpstr>
      <vt:lpstr>Sustainable</vt:lpstr>
      <vt:lpstr>Sustainable</vt:lpstr>
      <vt:lpstr>Sustainable</vt:lpstr>
      <vt:lpstr>Sustainable Farm &amp; Ranch Practices</vt:lpstr>
      <vt:lpstr>Raised Without Antibiotics </vt:lpstr>
      <vt:lpstr>Raised Without Antibiotics </vt:lpstr>
      <vt:lpstr>PowerPoint Presentation</vt:lpstr>
      <vt:lpstr>Hormone Free</vt:lpstr>
      <vt:lpstr>Hormone Free</vt:lpstr>
      <vt:lpstr>USDA Definition </vt:lpstr>
      <vt:lpstr>Hormone Comparison</vt:lpstr>
      <vt:lpstr>Hormone Comparison</vt:lpstr>
      <vt:lpstr>PowerPoint Presentation</vt:lpstr>
      <vt:lpstr>Grass Fed</vt:lpstr>
      <vt:lpstr>Grass Fed</vt:lpstr>
      <vt:lpstr>Grass Fed</vt:lpstr>
      <vt:lpstr>Food Environment</vt:lpstr>
      <vt:lpstr>Current Environment</vt:lpstr>
      <vt:lpstr>Current Environment</vt:lpstr>
      <vt:lpstr>Current Environment</vt:lpstr>
      <vt:lpstr>Current Environment</vt:lpstr>
      <vt:lpstr>Current Environment</vt:lpstr>
      <vt:lpstr>Current Environment</vt:lpstr>
      <vt:lpstr>Current Environment</vt:lpstr>
      <vt:lpstr>Agriculture’s Opportunities</vt:lpstr>
      <vt:lpstr>Understanding Today’s Consumer</vt:lpstr>
      <vt:lpstr>Conversation, Not Competition</vt:lpstr>
      <vt:lpstr>LISTEN (Don’t Judge)</vt:lpstr>
      <vt:lpstr>Science v. Ethics</vt:lpstr>
      <vt:lpstr>PowerPoint Presentation</vt:lpstr>
      <vt:lpstr>When You Share</vt:lpstr>
      <vt:lpstr>Seek Shared Values</vt:lpstr>
      <vt:lpstr>Connect Through Values</vt:lpstr>
      <vt:lpstr>Connect Through Values</vt:lpstr>
      <vt:lpstr>Connect Through Values</vt:lpstr>
      <vt:lpstr>What does well?</vt:lpstr>
      <vt:lpstr>Interesting Facts</vt:lpstr>
      <vt:lpstr>Interesting Facts</vt:lpstr>
      <vt:lpstr>Myth Busting</vt:lpstr>
      <vt:lpstr>Myth Busting</vt:lpstr>
      <vt:lpstr>Shared Values: HEALTH &amp; ENVIRONMENT</vt:lpstr>
      <vt:lpstr>Shared Values: FAMILY</vt:lpstr>
      <vt:lpstr>Shared Values: ENVIRONMENT</vt:lpstr>
      <vt:lpstr>You can make a difference</vt:lpstr>
      <vt:lpstr>PowerPoint Presentation</vt:lpstr>
      <vt:lpstr>PowerPoint Presentation</vt:lpstr>
      <vt:lpstr>From a Farmer and Rancher</vt:lpstr>
      <vt:lpstr>Let’s Play!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Stieren</dc:creator>
  <cp:lastModifiedBy>Megahn Schafer</cp:lastModifiedBy>
  <cp:revision>159</cp:revision>
  <cp:lastPrinted>2019-02-18T18:08:49Z</cp:lastPrinted>
  <dcterms:created xsi:type="dcterms:W3CDTF">2016-07-26T16:02:33Z</dcterms:created>
  <dcterms:modified xsi:type="dcterms:W3CDTF">2019-02-20T22:08:06Z</dcterms:modified>
</cp:coreProperties>
</file>