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4"/>
  </p:sldMasterIdLst>
  <p:notesMasterIdLst>
    <p:notesMasterId r:id="rId58"/>
  </p:notesMasterIdLst>
  <p:handoutMasterIdLst>
    <p:handoutMasterId r:id="rId59"/>
  </p:handoutMasterIdLst>
  <p:sldIdLst>
    <p:sldId id="257" r:id="rId5"/>
    <p:sldId id="312" r:id="rId6"/>
    <p:sldId id="323" r:id="rId7"/>
    <p:sldId id="382" r:id="rId8"/>
    <p:sldId id="261" r:id="rId9"/>
    <p:sldId id="263" r:id="rId10"/>
    <p:sldId id="265" r:id="rId11"/>
    <p:sldId id="268" r:id="rId12"/>
    <p:sldId id="267" r:id="rId13"/>
    <p:sldId id="269" r:id="rId14"/>
    <p:sldId id="326" r:id="rId15"/>
    <p:sldId id="337" r:id="rId16"/>
    <p:sldId id="272" r:id="rId17"/>
    <p:sldId id="273" r:id="rId18"/>
    <p:sldId id="338" r:id="rId19"/>
    <p:sldId id="339" r:id="rId20"/>
    <p:sldId id="381" r:id="rId21"/>
    <p:sldId id="380" r:id="rId22"/>
    <p:sldId id="342" r:id="rId23"/>
    <p:sldId id="279" r:id="rId24"/>
    <p:sldId id="283" r:id="rId25"/>
    <p:sldId id="284" r:id="rId26"/>
    <p:sldId id="285" r:id="rId27"/>
    <p:sldId id="286" r:id="rId28"/>
    <p:sldId id="287" r:id="rId29"/>
    <p:sldId id="288" r:id="rId30"/>
    <p:sldId id="306" r:id="rId31"/>
    <p:sldId id="290" r:id="rId32"/>
    <p:sldId id="307" r:id="rId33"/>
    <p:sldId id="308" r:id="rId34"/>
    <p:sldId id="344" r:id="rId35"/>
    <p:sldId id="345" r:id="rId36"/>
    <p:sldId id="340" r:id="rId37"/>
    <p:sldId id="330" r:id="rId38"/>
    <p:sldId id="331" r:id="rId39"/>
    <p:sldId id="332" r:id="rId40"/>
    <p:sldId id="334" r:id="rId41"/>
    <p:sldId id="369" r:id="rId42"/>
    <p:sldId id="370" r:id="rId43"/>
    <p:sldId id="356" r:id="rId44"/>
    <p:sldId id="274" r:id="rId45"/>
    <p:sldId id="296" r:id="rId46"/>
    <p:sldId id="371" r:id="rId47"/>
    <p:sldId id="372" r:id="rId48"/>
    <p:sldId id="264" r:id="rId49"/>
    <p:sldId id="318" r:id="rId50"/>
    <p:sldId id="266" r:id="rId51"/>
    <p:sldId id="374" r:id="rId52"/>
    <p:sldId id="373" r:id="rId53"/>
    <p:sldId id="375" r:id="rId54"/>
    <p:sldId id="376" r:id="rId55"/>
    <p:sldId id="377" r:id="rId56"/>
    <p:sldId id="325" r:id="rId57"/>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Default Section" id="{BEE77BCA-08EF-4E99-985E-97437A61AC0C}">
          <p14:sldIdLst>
            <p14:sldId id="257"/>
            <p14:sldId id="312"/>
            <p14:sldId id="323"/>
            <p14:sldId id="382"/>
            <p14:sldId id="261"/>
            <p14:sldId id="263"/>
            <p14:sldId id="265"/>
            <p14:sldId id="268"/>
            <p14:sldId id="267"/>
            <p14:sldId id="269"/>
            <p14:sldId id="326"/>
            <p14:sldId id="337"/>
            <p14:sldId id="272"/>
            <p14:sldId id="273"/>
            <p14:sldId id="338"/>
            <p14:sldId id="339"/>
            <p14:sldId id="381"/>
            <p14:sldId id="380"/>
            <p14:sldId id="342"/>
            <p14:sldId id="279"/>
            <p14:sldId id="283"/>
            <p14:sldId id="284"/>
            <p14:sldId id="285"/>
            <p14:sldId id="286"/>
            <p14:sldId id="287"/>
            <p14:sldId id="288"/>
            <p14:sldId id="306"/>
            <p14:sldId id="290"/>
            <p14:sldId id="307"/>
            <p14:sldId id="308"/>
            <p14:sldId id="344"/>
            <p14:sldId id="345"/>
            <p14:sldId id="340"/>
            <p14:sldId id="330"/>
            <p14:sldId id="331"/>
            <p14:sldId id="332"/>
            <p14:sldId id="334"/>
            <p14:sldId id="369"/>
            <p14:sldId id="370"/>
            <p14:sldId id="356"/>
            <p14:sldId id="274"/>
          </p14:sldIdLst>
        </p14:section>
        <p14:section name="Untitled Section" id="{12BE4C41-98C1-41D4-833A-BB5148FFB9E1}">
          <p14:sldIdLst>
            <p14:sldId id="296"/>
            <p14:sldId id="371"/>
            <p14:sldId id="372"/>
            <p14:sldId id="264"/>
            <p14:sldId id="318"/>
            <p14:sldId id="266"/>
            <p14:sldId id="374"/>
            <p14:sldId id="373"/>
            <p14:sldId id="375"/>
            <p14:sldId id="376"/>
            <p14:sldId id="377"/>
            <p14:sldId id="325"/>
          </p14:sldIdLst>
        </p14:section>
      </p14:sectionLst>
    </p:ext>
    <p:ext uri="{EFAFB233-063F-42B5-8137-9DF3F51BA10A}">
      <p15:sldGuideLst xmlns:p15="http://schemas.microsoft.com/office/powerpoint/2012/main">
        <p15:guide id="1" orient="horz" pos="2160">
          <p15:clr>
            <a:srgbClr val="A4A3A4"/>
          </p15:clr>
        </p15:guide>
        <p15:guide id="2" pos="460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aper, Carmen" initials="DC" lastIdx="1" clrIdx="0">
    <p:extLst>
      <p:ext uri="{19B8F6BF-5375-455C-9EA6-DF929625EA0E}">
        <p15:presenceInfo xmlns:p15="http://schemas.microsoft.com/office/powerpoint/2012/main" userId="S-1-5-21-1482476501-1788223648-725345543-12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000000"/>
    <a:srgbClr val="16F905"/>
    <a:srgbClr val="55B230"/>
    <a:srgbClr val="D3FFA3"/>
    <a:srgbClr val="99FF33"/>
    <a:srgbClr val="92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70409" autoAdjust="0"/>
  </p:normalViewPr>
  <p:slideViewPr>
    <p:cSldViewPr snapToObjects="1">
      <p:cViewPr varScale="1">
        <p:scale>
          <a:sx n="80" d="100"/>
          <a:sy n="80" d="100"/>
        </p:scale>
        <p:origin x="2550" y="96"/>
      </p:cViewPr>
      <p:guideLst>
        <p:guide orient="horz" pos="2160"/>
        <p:guide pos="4608"/>
      </p:guideLst>
    </p:cSldViewPr>
  </p:slideViewPr>
  <p:outlineViewPr>
    <p:cViewPr>
      <p:scale>
        <a:sx n="33" d="100"/>
        <a:sy n="33" d="100"/>
      </p:scale>
      <p:origin x="126"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462AE57-160B-4C65-8BA2-7099A714EBBB}"/>
              </a:ext>
            </a:extLst>
          </p:cNvPr>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dirty="0"/>
          </a:p>
        </p:txBody>
      </p:sp>
      <p:sp>
        <p:nvSpPr>
          <p:cNvPr id="3" name="Date Placeholder 2">
            <a:extLst>
              <a:ext uri="{FF2B5EF4-FFF2-40B4-BE49-F238E27FC236}">
                <a16:creationId xmlns:a16="http://schemas.microsoft.com/office/drawing/2014/main" id="{56805645-CAE8-476B-876E-01DE5A9CD131}"/>
              </a:ext>
            </a:extLst>
          </p:cNvPr>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a:defRPr sz="1200">
                <a:latin typeface="Arial" charset="0"/>
                <a:cs typeface="Arial" charset="0"/>
              </a:defRPr>
            </a:lvl1pPr>
          </a:lstStyle>
          <a:p>
            <a:pPr>
              <a:defRPr/>
            </a:pPr>
            <a:fld id="{2DA1650D-3CBC-4D83-BA12-49A8A03C79EB}" type="datetimeFigureOut">
              <a:rPr lang="en-US"/>
              <a:pPr>
                <a:defRPr/>
              </a:pPr>
              <a:t>2/15/2019</a:t>
            </a:fld>
            <a:endParaRPr lang="en-US" dirty="0"/>
          </a:p>
        </p:txBody>
      </p:sp>
      <p:sp>
        <p:nvSpPr>
          <p:cNvPr id="4" name="Footer Placeholder 3">
            <a:extLst>
              <a:ext uri="{FF2B5EF4-FFF2-40B4-BE49-F238E27FC236}">
                <a16:creationId xmlns:a16="http://schemas.microsoft.com/office/drawing/2014/main" id="{62271036-FFA8-4D15-B66D-3BB9FD982ADC}"/>
              </a:ext>
            </a:extLst>
          </p:cNvPr>
          <p:cNvSpPr>
            <a:spLocks noGrp="1"/>
          </p:cNvSpPr>
          <p:nvPr>
            <p:ph type="ftr" sz="quarter" idx="2"/>
          </p:nvPr>
        </p:nvSpPr>
        <p:spPr>
          <a:xfrm>
            <a:off x="0" y="8829675"/>
            <a:ext cx="2982913" cy="465138"/>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dirty="0"/>
          </a:p>
        </p:txBody>
      </p:sp>
      <p:sp>
        <p:nvSpPr>
          <p:cNvPr id="5" name="Slide Number Placeholder 4">
            <a:extLst>
              <a:ext uri="{FF2B5EF4-FFF2-40B4-BE49-F238E27FC236}">
                <a16:creationId xmlns:a16="http://schemas.microsoft.com/office/drawing/2014/main" id="{09018D7B-A5EA-476D-890E-9896E649E31E}"/>
              </a:ext>
            </a:extLst>
          </p:cNvPr>
          <p:cNvSpPr>
            <a:spLocks noGrp="1"/>
          </p:cNvSpPr>
          <p:nvPr>
            <p:ph type="sldNum" sz="quarter" idx="3"/>
          </p:nvPr>
        </p:nvSpPr>
        <p:spPr>
          <a:xfrm>
            <a:off x="3897313" y="8829675"/>
            <a:ext cx="2982912"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4E86EB6-4A0F-4F53-AE50-05110674D12D}" type="slidenum">
              <a:rPr lang="en-US" altLang="en-US"/>
              <a:pPr/>
              <a:t>‹#›</a:t>
            </a:fld>
            <a:endParaRPr lang="en-US"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96F4104-136E-45C8-9B95-04CAF2FA6A77}"/>
              </a:ext>
            </a:extLst>
          </p:cNvPr>
          <p:cNvSpPr>
            <a:spLocks noGrp="1"/>
          </p:cNvSpPr>
          <p:nvPr>
            <p:ph type="hdr" sz="quarter"/>
          </p:nvPr>
        </p:nvSpPr>
        <p:spPr>
          <a:xfrm>
            <a:off x="0" y="0"/>
            <a:ext cx="2982913"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a:extLst>
              <a:ext uri="{FF2B5EF4-FFF2-40B4-BE49-F238E27FC236}">
                <a16:creationId xmlns:a16="http://schemas.microsoft.com/office/drawing/2014/main" id="{B6D2B0FC-6418-432F-93EA-6B804DB2DD9E}"/>
              </a:ext>
            </a:extLst>
          </p:cNvPr>
          <p:cNvSpPr>
            <a:spLocks noGrp="1"/>
          </p:cNvSpPr>
          <p:nvPr>
            <p:ph type="dt" idx="1"/>
          </p:nvPr>
        </p:nvSpPr>
        <p:spPr>
          <a:xfrm>
            <a:off x="3897313" y="0"/>
            <a:ext cx="2982912"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1BD43C2C-1CA4-45D8-9C0D-B44488533B13}" type="datetimeFigureOut">
              <a:rPr lang="en-US"/>
              <a:pPr>
                <a:defRPr/>
              </a:pPr>
              <a:t>2/15/2019</a:t>
            </a:fld>
            <a:endParaRPr lang="en-US" dirty="0"/>
          </a:p>
        </p:txBody>
      </p:sp>
      <p:sp>
        <p:nvSpPr>
          <p:cNvPr id="4" name="Slide Image Placeholder 3">
            <a:extLst>
              <a:ext uri="{FF2B5EF4-FFF2-40B4-BE49-F238E27FC236}">
                <a16:creationId xmlns:a16="http://schemas.microsoft.com/office/drawing/2014/main" id="{5595151E-E907-4BE6-BB14-9291821C426F}"/>
              </a:ext>
            </a:extLst>
          </p:cNvPr>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a:extLst>
              <a:ext uri="{FF2B5EF4-FFF2-40B4-BE49-F238E27FC236}">
                <a16:creationId xmlns:a16="http://schemas.microsoft.com/office/drawing/2014/main" id="{63C0DA8B-EA93-4AFF-BD04-719466B3890B}"/>
              </a:ext>
            </a:extLst>
          </p:cNvPr>
          <p:cNvSpPr>
            <a:spLocks noGrp="1"/>
          </p:cNvSpPr>
          <p:nvPr>
            <p:ph type="body" sz="quarter" idx="3"/>
          </p:nvPr>
        </p:nvSpPr>
        <p:spPr>
          <a:xfrm>
            <a:off x="688975" y="4416425"/>
            <a:ext cx="5503863" cy="4183063"/>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3955623E-D64B-47AC-9F10-8D49070A2C73}"/>
              </a:ext>
            </a:extLst>
          </p:cNvPr>
          <p:cNvSpPr>
            <a:spLocks noGrp="1"/>
          </p:cNvSpPr>
          <p:nvPr>
            <p:ph type="ftr" sz="quarter" idx="4"/>
          </p:nvPr>
        </p:nvSpPr>
        <p:spPr>
          <a:xfrm>
            <a:off x="0" y="8829675"/>
            <a:ext cx="2982913"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a:extLst>
              <a:ext uri="{FF2B5EF4-FFF2-40B4-BE49-F238E27FC236}">
                <a16:creationId xmlns:a16="http://schemas.microsoft.com/office/drawing/2014/main" id="{C036B3AF-82A5-4E31-9D87-761176C5A27C}"/>
              </a:ext>
            </a:extLst>
          </p:cNvPr>
          <p:cNvSpPr>
            <a:spLocks noGrp="1"/>
          </p:cNvSpPr>
          <p:nvPr>
            <p:ph type="sldNum" sz="quarter" idx="5"/>
          </p:nvPr>
        </p:nvSpPr>
        <p:spPr>
          <a:xfrm>
            <a:off x="3897313" y="8829675"/>
            <a:ext cx="2982912" cy="465138"/>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anose="020F0502020204030204" pitchFamily="34" charset="0"/>
              </a:defRPr>
            </a:lvl1pPr>
          </a:lstStyle>
          <a:p>
            <a:fld id="{E8ED382E-5FB3-4F57-AA5A-A9EE8BF8DA14}"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5A9F4131-B9B2-4667-985D-9DB31491E8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F4AA6818-AF56-48FF-8B0A-6A0C13AE00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IAS Introductions</a:t>
            </a:r>
          </a:p>
          <a:p>
            <a:r>
              <a:rPr lang="en-US" altLang="en-US" dirty="0"/>
              <a:t>Why are we doing this presentation?</a:t>
            </a:r>
          </a:p>
          <a:p>
            <a:r>
              <a:rPr lang="en-US" altLang="en-US" dirty="0"/>
              <a:t>Ask questions as needed</a:t>
            </a:r>
          </a:p>
          <a:p>
            <a:r>
              <a:rPr lang="en-US" altLang="en-US" dirty="0"/>
              <a:t>Slide numbers</a:t>
            </a:r>
          </a:p>
        </p:txBody>
      </p:sp>
      <p:sp>
        <p:nvSpPr>
          <p:cNvPr id="4" name="Slide Number Placeholder 3">
            <a:extLst>
              <a:ext uri="{FF2B5EF4-FFF2-40B4-BE49-F238E27FC236}">
                <a16:creationId xmlns:a16="http://schemas.microsoft.com/office/drawing/2014/main" id="{B109DDD6-A5E5-4CF8-98D9-E42D44198900}"/>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4ACF50F-3BED-4C3D-93AB-1D3BCCD0A6C8}" type="slidenum">
              <a:rPr lang="en-US" altLang="en-US">
                <a:latin typeface="Calibri" panose="020F0502020204030204" pitchFamily="34" charset="0"/>
              </a:rPr>
              <a:pPr eaLnBrk="1" hangingPunct="1"/>
              <a:t>0</a:t>
            </a:fld>
            <a:endParaRPr lang="en-US" altLang="en-US" dirty="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8CF50D98-3040-431D-AE75-A630624F118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a:extLst>
              <a:ext uri="{FF2B5EF4-FFF2-40B4-BE49-F238E27FC236}">
                <a16:creationId xmlns:a16="http://schemas.microsoft.com/office/drawing/2014/main" id="{D6B97D39-7759-4F34-AC80-0E6D9BD7B1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CEPP – Common Exchange Price Provisions</a:t>
            </a:r>
          </a:p>
          <a:p>
            <a:r>
              <a:rPr lang="en-US" altLang="en-US" dirty="0"/>
              <a:t>80% - 85% coverage levels are available in limited areas.  These levels are available in Gage, Jefferson, Lancaster, and Pawnee Counties.  </a:t>
            </a:r>
          </a:p>
          <a:p>
            <a:r>
              <a:rPr lang="en-US" altLang="en-US" dirty="0"/>
              <a:t> </a:t>
            </a:r>
          </a:p>
          <a:p>
            <a:endParaRPr lang="en-US" altLang="en-US" dirty="0"/>
          </a:p>
        </p:txBody>
      </p:sp>
      <p:sp>
        <p:nvSpPr>
          <p:cNvPr id="4" name="Slide Number Placeholder 3">
            <a:extLst>
              <a:ext uri="{FF2B5EF4-FFF2-40B4-BE49-F238E27FC236}">
                <a16:creationId xmlns:a16="http://schemas.microsoft.com/office/drawing/2014/main" id="{7A744A6E-84C4-4E9C-8DC8-62A795112532}"/>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1B37CA9-F905-4A8D-B017-03FB5C461475}" type="slidenum">
              <a:rPr lang="en-US" altLang="en-US">
                <a:latin typeface="Calibri" panose="020F0502020204030204" pitchFamily="34" charset="0"/>
              </a:rPr>
              <a:pPr eaLnBrk="1" hangingPunct="1"/>
              <a:t>12</a:t>
            </a:fld>
            <a:endParaRPr lang="en-US" altLang="en-US" dirty="0">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D68B59FF-ACBE-4E81-8AD6-D5F954C662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id="{E0A72D8D-7032-411E-8D70-0650BFA3B73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CEPP – Common Exchange Price Provisions</a:t>
            </a:r>
          </a:p>
          <a:p>
            <a:r>
              <a:rPr lang="en-US" altLang="en-US" dirty="0"/>
              <a:t>80% - 85% coverage levels are available in limited areas.  These levels are available in Gage, Jefferson, Lancaster, and Pawnee Counties.  </a:t>
            </a:r>
          </a:p>
          <a:p>
            <a:endParaRPr lang="en-US" altLang="en-US" dirty="0"/>
          </a:p>
        </p:txBody>
      </p:sp>
      <p:sp>
        <p:nvSpPr>
          <p:cNvPr id="4" name="Slide Number Placeholder 3">
            <a:extLst>
              <a:ext uri="{FF2B5EF4-FFF2-40B4-BE49-F238E27FC236}">
                <a16:creationId xmlns:a16="http://schemas.microsoft.com/office/drawing/2014/main" id="{7F7F7511-B6E5-4964-B520-DA624C560C61}"/>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B76C408-4B15-4F74-961C-567835F9FB69}" type="slidenum">
              <a:rPr lang="en-US" altLang="en-US">
                <a:latin typeface="Calibri" panose="020F0502020204030204" pitchFamily="34" charset="0"/>
              </a:rPr>
              <a:pPr eaLnBrk="1" hangingPunct="1"/>
              <a:t>13</a:t>
            </a:fld>
            <a:endParaRPr lang="en-US" altLang="en-US" dirty="0">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3A44A807-1765-47F3-9355-8ED403F55C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a:extLst>
              <a:ext uri="{FF2B5EF4-FFF2-40B4-BE49-F238E27FC236}">
                <a16:creationId xmlns:a16="http://schemas.microsoft.com/office/drawing/2014/main" id="{E50CE4CE-4E1D-412D-A8B3-B58DA128B2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As of now, the subsidies have not changed, with a new farm bill, this may change but this is the current information. </a:t>
            </a:r>
          </a:p>
        </p:txBody>
      </p:sp>
      <p:sp>
        <p:nvSpPr>
          <p:cNvPr id="4" name="Slide Number Placeholder 3">
            <a:extLst>
              <a:ext uri="{FF2B5EF4-FFF2-40B4-BE49-F238E27FC236}">
                <a16:creationId xmlns:a16="http://schemas.microsoft.com/office/drawing/2014/main" id="{9082DD23-15E0-44F2-B847-B41F05625A5E}"/>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B8DB70B-B1D9-4188-9139-A4F6AB465A7F}" type="slidenum">
              <a:rPr lang="en-US" altLang="en-US">
                <a:latin typeface="Calibri" panose="020F0502020204030204" pitchFamily="34" charset="0"/>
              </a:rPr>
              <a:pPr eaLnBrk="1" hangingPunct="1"/>
              <a:t>19</a:t>
            </a:fld>
            <a:endParaRPr lang="en-US" altLang="en-US" dirty="0">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C72D8568-D3C2-4D26-9525-903594EFCF6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a:extLst>
              <a:ext uri="{FF2B5EF4-FFF2-40B4-BE49-F238E27FC236}">
                <a16:creationId xmlns:a16="http://schemas.microsoft.com/office/drawing/2014/main" id="{51C6383E-BC39-442B-A8DD-BEBEFC2CAA4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major difference between OU and EU.  EU is 1/3 of the cost of OU.  EU is putting all of your risk in “one basket”.  So if section 7 is below your guarantee and has a loss but the rest of your sections make above their guarantee, you will probably not be paid for the loss in section 7.</a:t>
            </a:r>
          </a:p>
        </p:txBody>
      </p:sp>
      <p:sp>
        <p:nvSpPr>
          <p:cNvPr id="4" name="Slide Number Placeholder 3">
            <a:extLst>
              <a:ext uri="{FF2B5EF4-FFF2-40B4-BE49-F238E27FC236}">
                <a16:creationId xmlns:a16="http://schemas.microsoft.com/office/drawing/2014/main" id="{4AA791D6-1D02-4C08-8440-7CA153340C9E}"/>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6D2DEA9-0C7C-4EEA-BBBF-F19583607798}" type="slidenum">
              <a:rPr lang="en-US" altLang="en-US">
                <a:latin typeface="Calibri" panose="020F0502020204030204" pitchFamily="34" charset="0"/>
              </a:rPr>
              <a:pPr eaLnBrk="1" hangingPunct="1"/>
              <a:t>20</a:t>
            </a:fld>
            <a:endParaRPr lang="en-US" altLang="en-US" dirty="0">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9729325C-31D7-4213-A28B-DB35815A160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a:extLst>
              <a:ext uri="{FF2B5EF4-FFF2-40B4-BE49-F238E27FC236}">
                <a16:creationId xmlns:a16="http://schemas.microsoft.com/office/drawing/2014/main" id="{04604B4B-2B96-459C-BAC3-5D9D2B4241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Share arrangement = Share Person, Basic units do not break down by Share Percent.  </a:t>
            </a:r>
          </a:p>
        </p:txBody>
      </p:sp>
      <p:sp>
        <p:nvSpPr>
          <p:cNvPr id="4" name="Slide Number Placeholder 3">
            <a:extLst>
              <a:ext uri="{FF2B5EF4-FFF2-40B4-BE49-F238E27FC236}">
                <a16:creationId xmlns:a16="http://schemas.microsoft.com/office/drawing/2014/main" id="{C3988DB8-0C22-4900-962C-058B36378F6F}"/>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67FCCA3-B346-4BFD-8511-C703E3149FF4}" type="slidenum">
              <a:rPr lang="en-US" altLang="en-US">
                <a:latin typeface="Calibri" panose="020F0502020204030204" pitchFamily="34" charset="0"/>
              </a:rPr>
              <a:pPr eaLnBrk="1" hangingPunct="1"/>
              <a:t>21</a:t>
            </a:fld>
            <a:endParaRPr lang="en-US" altLang="en-US" dirty="0">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45A45D6E-8FB6-4533-B17B-40A2C637EF3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a:extLst>
              <a:ext uri="{FF2B5EF4-FFF2-40B4-BE49-F238E27FC236}">
                <a16:creationId xmlns:a16="http://schemas.microsoft.com/office/drawing/2014/main" id="{E631D42E-CF4E-4CB1-938F-38A8504663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Keep separate records by section/share, not field</a:t>
            </a:r>
          </a:p>
          <a:p>
            <a:r>
              <a:rPr lang="en-US" altLang="en-US" dirty="0"/>
              <a:t>In some areas, soybeans have different types, i.e. Commodity, All Other Food Grades, Large Seeded Food Grade, Small Seeded Food Grade, etc.  Soybeans is classified as NTS (No Type Specified) in this area. </a:t>
            </a:r>
          </a:p>
        </p:txBody>
      </p:sp>
      <p:sp>
        <p:nvSpPr>
          <p:cNvPr id="4" name="Slide Number Placeholder 3">
            <a:extLst>
              <a:ext uri="{FF2B5EF4-FFF2-40B4-BE49-F238E27FC236}">
                <a16:creationId xmlns:a16="http://schemas.microsoft.com/office/drawing/2014/main" id="{3D3DB7F2-92EB-4054-A5FA-BBD86E627281}"/>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E8C22AA-03D4-4ADF-84F4-F5D690DD17D4}" type="slidenum">
              <a:rPr lang="en-US" altLang="en-US">
                <a:latin typeface="Calibri" panose="020F0502020204030204" pitchFamily="34" charset="0"/>
              </a:rPr>
              <a:pPr eaLnBrk="1" hangingPunct="1"/>
              <a:t>24</a:t>
            </a:fld>
            <a:endParaRPr lang="en-US" altLang="en-US" dirty="0">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209F65CB-D879-4C13-89FE-8366B7F144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id="{1D24827C-C354-48DC-BA52-11426F7C1FE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Example of last bullet point: Insured plants 100 acres of corn in section 1.  He must plant at least 20 acres of corn in section 2 and/or remaining sections. The remaining sections can add up to the 20 acres or 20%. </a:t>
            </a:r>
          </a:p>
        </p:txBody>
      </p:sp>
      <p:sp>
        <p:nvSpPr>
          <p:cNvPr id="4" name="Slide Number Placeholder 3">
            <a:extLst>
              <a:ext uri="{FF2B5EF4-FFF2-40B4-BE49-F238E27FC236}">
                <a16:creationId xmlns:a16="http://schemas.microsoft.com/office/drawing/2014/main" id="{701FEC25-B1DB-4BC1-8F28-77680D5CE428}"/>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45CA054-77A6-4D39-A2A6-E8B83B596C3A}" type="slidenum">
              <a:rPr lang="en-US" altLang="en-US">
                <a:latin typeface="Calibri" panose="020F0502020204030204" pitchFamily="34" charset="0"/>
              </a:rPr>
              <a:pPr eaLnBrk="1" hangingPunct="1"/>
              <a:t>27</a:t>
            </a:fld>
            <a:endParaRPr lang="en-US" altLang="en-US" dirty="0">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AEE6FB20-BB17-4C39-88A9-2368052383EC}" type="slidenum">
              <a:rPr lang="en-US" smtClean="0"/>
              <a:pPr>
                <a:defRPr/>
              </a:pPr>
              <a:t>37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55A85632-03F7-4BDF-86B2-FF9B3D667251}" type="slidenum">
              <a:rPr lang="en-US" smtClean="0"/>
              <a:pPr>
                <a:defRPr/>
              </a:pPr>
              <a:t>38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1D157E10-8824-4C77-AD16-1209D5228E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a:extLst>
              <a:ext uri="{FF2B5EF4-FFF2-40B4-BE49-F238E27FC236}">
                <a16:creationId xmlns:a16="http://schemas.microsoft.com/office/drawing/2014/main" id="{2A6C0956-9110-45E7-89FA-C1B00A33F0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Every SOI has the same basic information; just where they appear may be different depending on the company.  When the producer receives this, it is very important that it is reviewed.  If Errors are found, they need to notify us ASAP in order to make corrections so that if a loss occurs, they will be paid.  If errors are not corrected, it could possibly jeopardize losses. </a:t>
            </a:r>
          </a:p>
          <a:p>
            <a:endParaRPr lang="en-US" altLang="en-US" dirty="0"/>
          </a:p>
        </p:txBody>
      </p:sp>
      <p:sp>
        <p:nvSpPr>
          <p:cNvPr id="4" name="Slide Number Placeholder 3">
            <a:extLst>
              <a:ext uri="{FF2B5EF4-FFF2-40B4-BE49-F238E27FC236}">
                <a16:creationId xmlns:a16="http://schemas.microsoft.com/office/drawing/2014/main" id="{97BDD956-E756-4817-8FFB-50AD0F308025}"/>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BA46303-05F8-43A7-8075-95705212FEA5}" type="slidenum">
              <a:rPr lang="en-US" altLang="en-US">
                <a:latin typeface="Calibri" panose="020F0502020204030204" pitchFamily="34" charset="0"/>
              </a:rPr>
              <a:pPr eaLnBrk="1" hangingPunct="1"/>
              <a:t>41</a:t>
            </a:fld>
            <a:endParaRPr lang="en-US" altLang="en-US" dirty="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9FABD4B7-9F06-43C6-A9C9-F138DDAB10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720AC8C3-C3BB-4FED-96D5-E682D1B256C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E854B02B-5780-47FD-96B9-84CE6FAB5594}"/>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1F4DAE-C64C-4C26-9E89-6E9723783CAE}" type="slidenum">
              <a:rPr lang="en-US" altLang="en-US">
                <a:latin typeface="Calibri" panose="020F0502020204030204" pitchFamily="34" charset="0"/>
              </a:rPr>
              <a:pPr eaLnBrk="1" hangingPunct="1"/>
              <a:t>2</a:t>
            </a:fld>
            <a:endParaRPr lang="en-US" altLang="en-US" dirty="0">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ED2ED78A-D073-4EF9-9980-D7A866829E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a:extLst>
              <a:ext uri="{FF2B5EF4-FFF2-40B4-BE49-F238E27FC236}">
                <a16:creationId xmlns:a16="http://schemas.microsoft.com/office/drawing/2014/main" id="{1BF0648B-2954-4A84-83C5-254CF10FC1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142092B6-0EA4-4FA0-AA67-829B0666E006}"/>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43F102D-9CA4-41F2-BCD8-7D259E978CC2}" type="slidenum">
              <a:rPr lang="en-US" altLang="en-US">
                <a:latin typeface="Calibri" panose="020F0502020204030204" pitchFamily="34" charset="0"/>
              </a:rPr>
              <a:pPr eaLnBrk="1" hangingPunct="1"/>
              <a:t>44</a:t>
            </a:fld>
            <a:endParaRPr lang="en-US" altLang="en-US" dirty="0">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8FA73BD4-0935-4730-85A4-E57F73ABD9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a:extLst>
              <a:ext uri="{FF2B5EF4-FFF2-40B4-BE49-F238E27FC236}">
                <a16:creationId xmlns:a16="http://schemas.microsoft.com/office/drawing/2014/main" id="{538AFF76-40EB-4E45-8F51-9739F61A21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If the insured breaks out 5% or more of the acres in a unit, a written agreement or NBAIR must be submitted to request insurance on the newly broken ground.  The insured will receive 65% - 80% of the County T-yield on the newly broken ground. </a:t>
            </a:r>
          </a:p>
        </p:txBody>
      </p:sp>
      <p:sp>
        <p:nvSpPr>
          <p:cNvPr id="4" name="Slide Number Placeholder 3">
            <a:extLst>
              <a:ext uri="{FF2B5EF4-FFF2-40B4-BE49-F238E27FC236}">
                <a16:creationId xmlns:a16="http://schemas.microsoft.com/office/drawing/2014/main" id="{26D08CFC-F5FF-4A80-AF59-BCC81B1CAA44}"/>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A00718A-7169-42E5-86D2-589AE0D09C94}" type="slidenum">
              <a:rPr lang="en-US" altLang="en-US">
                <a:latin typeface="Calibri" panose="020F0502020204030204" pitchFamily="34" charset="0"/>
              </a:rPr>
              <a:pPr eaLnBrk="1" hangingPunct="1"/>
              <a:t>45</a:t>
            </a:fld>
            <a:endParaRPr lang="en-US" altLang="en-US" dirty="0">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CDE33695-8A4F-4ECE-B241-091498E17B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a:extLst>
              <a:ext uri="{FF2B5EF4-FFF2-40B4-BE49-F238E27FC236}">
                <a16:creationId xmlns:a16="http://schemas.microsoft.com/office/drawing/2014/main" id="{AB66B417-3A8C-4CEC-A927-537545161E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Remind them this doesn’t include combine fire.  Failure of irrigation water supply would be if you receive a letter that you are to cease pumping or if your well runs dry.  Does not include IRR engine failure.</a:t>
            </a:r>
          </a:p>
          <a:p>
            <a:r>
              <a:rPr lang="en-US" altLang="en-US" dirty="0"/>
              <a:t>A harvest loss would cover production loss, revenue loss for lower harvest price and quality factors such as aflatoxin, IF samples are taken prior to binning</a:t>
            </a:r>
          </a:p>
          <a:p>
            <a:r>
              <a:rPr lang="en-US" altLang="en-US" dirty="0"/>
              <a:t>Theft and vandalism are causes of loss covered under hail polices.</a:t>
            </a:r>
          </a:p>
        </p:txBody>
      </p:sp>
      <p:sp>
        <p:nvSpPr>
          <p:cNvPr id="4" name="Slide Number Placeholder 3">
            <a:extLst>
              <a:ext uri="{FF2B5EF4-FFF2-40B4-BE49-F238E27FC236}">
                <a16:creationId xmlns:a16="http://schemas.microsoft.com/office/drawing/2014/main" id="{E098DD48-D841-4C19-A295-FEE72C68C8B3}"/>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34786AB-E1CC-4BA9-B58F-B3DC841FEE66}" type="slidenum">
              <a:rPr lang="en-US" altLang="en-US">
                <a:latin typeface="Calibri" panose="020F0502020204030204" pitchFamily="34" charset="0"/>
              </a:rPr>
              <a:pPr eaLnBrk="1" hangingPunct="1"/>
              <a:t>46</a:t>
            </a:fld>
            <a:endParaRPr lang="en-US" altLang="en-US" dirty="0">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77FB818B-6104-4167-B1E6-13E80D6F4645}" type="slidenum">
              <a:rPr lang="en-US" smtClean="0"/>
              <a:pPr>
                <a:defRPr/>
              </a:pPr>
              <a:t>47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83399C91-CC02-4B90-99C7-1038ABD797D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B9E81D2E-0D30-493D-A9B4-B6650A12CD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F269E1B9-C76E-4D53-91BF-2CDC7C1CADEC}"/>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710F479-F7C2-403F-AA4B-FE0FF48E6072}" type="slidenum">
              <a:rPr lang="en-US" altLang="en-US">
                <a:latin typeface="Calibri" panose="020F0502020204030204" pitchFamily="34" charset="0"/>
              </a:rPr>
              <a:pPr eaLnBrk="1" hangingPunct="1"/>
              <a:t>4</a:t>
            </a:fld>
            <a:endParaRPr lang="en-US" altLang="en-US" dirty="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B2F83E03-19D6-4880-A575-651FC2E475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0B0468B5-6787-41C0-9256-29EE95F079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(Refer them to their MBAR)</a:t>
            </a:r>
          </a:p>
          <a:p>
            <a:r>
              <a:rPr lang="en-US" altLang="en-US" dirty="0"/>
              <a:t>Mention that losses need to be reported as quickly as possible (within 72 hrs of discovery)</a:t>
            </a:r>
          </a:p>
          <a:p>
            <a:r>
              <a:rPr lang="en-US" altLang="en-US" dirty="0"/>
              <a:t>Explain can’t sell grain in a trust name if insurance policy is listed under an LLC. </a:t>
            </a:r>
          </a:p>
          <a:p>
            <a:r>
              <a:rPr lang="en-US" altLang="en-US" dirty="0"/>
              <a:t>Remind them premiums for spring crops must be rec’d on or before Sept 30 by the HOME OFFICE, not FCSA, to avoid interest.  Wheat is July 1</a:t>
            </a:r>
            <a:r>
              <a:rPr lang="en-US" altLang="en-US" baseline="30000" dirty="0"/>
              <a:t>st</a:t>
            </a:r>
            <a:r>
              <a:rPr lang="en-US" altLang="en-US" dirty="0"/>
              <a:t>.</a:t>
            </a:r>
          </a:p>
          <a:p>
            <a:endParaRPr lang="en-US" altLang="en-US" dirty="0"/>
          </a:p>
          <a:p>
            <a:endParaRPr lang="en-US" altLang="en-US" dirty="0"/>
          </a:p>
        </p:txBody>
      </p:sp>
      <p:sp>
        <p:nvSpPr>
          <p:cNvPr id="4" name="Slide Number Placeholder 3">
            <a:extLst>
              <a:ext uri="{FF2B5EF4-FFF2-40B4-BE49-F238E27FC236}">
                <a16:creationId xmlns:a16="http://schemas.microsoft.com/office/drawing/2014/main" id="{9F317408-BBBA-48DF-98C6-5E8701B13FE0}"/>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BE74332-5967-41E8-A9CC-2E6F5D63F9F9}" type="slidenum">
              <a:rPr lang="en-US" altLang="en-US">
                <a:latin typeface="Calibri" panose="020F0502020204030204" pitchFamily="34" charset="0"/>
              </a:rPr>
              <a:pPr eaLnBrk="1" hangingPunct="1"/>
              <a:t>5</a:t>
            </a:fld>
            <a:endParaRPr lang="en-US" altLang="en-US" dirty="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EEA93AC6-D7CD-43BA-ADCB-31E0E96B05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AFB8C669-7666-407E-8AED-3D77BBE8EA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Discuss SCD is where decisions for the year are made for each crop including levels, products, unit structure, Trend Adjustments, etc. </a:t>
            </a:r>
          </a:p>
          <a:p>
            <a:pPr eaLnBrk="1" hangingPunct="1">
              <a:spcBef>
                <a:spcPct val="0"/>
              </a:spcBef>
            </a:pPr>
            <a:r>
              <a:rPr lang="en-US" altLang="en-US" dirty="0"/>
              <a:t>Production reporting we make changes &amp; corrections to unit structure &amp; history, set up new practices.</a:t>
            </a:r>
          </a:p>
          <a:p>
            <a:pPr eaLnBrk="1" hangingPunct="1">
              <a:spcBef>
                <a:spcPct val="0"/>
              </a:spcBef>
            </a:pPr>
            <a:endParaRPr lang="en-US" altLang="en-US" dirty="0"/>
          </a:p>
        </p:txBody>
      </p:sp>
      <p:sp>
        <p:nvSpPr>
          <p:cNvPr id="77828" name="Slide Number Placeholder 3">
            <a:extLst>
              <a:ext uri="{FF2B5EF4-FFF2-40B4-BE49-F238E27FC236}">
                <a16:creationId xmlns:a16="http://schemas.microsoft.com/office/drawing/2014/main" id="{EFF26BB3-EC6F-4ABD-B87D-B4757F7249E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537E0BD-0036-4DB3-8B32-598954289541}" type="slidenum">
              <a:rPr lang="en-US" altLang="en-US">
                <a:latin typeface="Calibri" panose="020F0502020204030204" pitchFamily="34" charset="0"/>
              </a:rPr>
              <a:pPr eaLnBrk="1" hangingPunct="1"/>
              <a:t>6</a:t>
            </a:fld>
            <a:endParaRPr lang="en-US" altLang="en-US" dirty="0">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965B7B53-D4EE-4811-BF94-3B4828D203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13DAB4F2-D5A7-4FB2-AE43-1ED8A21CC0D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Any person who has an interest of 10% or more in the crop must be listed as an SBI on any and all policies:  if a SS #pops up with previous history it can impact current or new APH  so if setting up kids on policy (for tax purposes), could impact them down the road.. They need to be aware, and will need to provide history, or would have to complete DYR </a:t>
            </a:r>
          </a:p>
          <a:p>
            <a:r>
              <a:rPr lang="en-US" altLang="en-US" dirty="0"/>
              <a:t>RCIS has 1 policy for each county.  Most companies are policies by states. </a:t>
            </a:r>
          </a:p>
          <a:p>
            <a:endParaRPr lang="en-US" altLang="en-US" dirty="0"/>
          </a:p>
        </p:txBody>
      </p:sp>
      <p:sp>
        <p:nvSpPr>
          <p:cNvPr id="4" name="Slide Number Placeholder 3">
            <a:extLst>
              <a:ext uri="{FF2B5EF4-FFF2-40B4-BE49-F238E27FC236}">
                <a16:creationId xmlns:a16="http://schemas.microsoft.com/office/drawing/2014/main" id="{C1E97310-A408-40DA-AD45-26132A5EDD09}"/>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F1A01B4-626A-412B-8241-DABB4C305B6B}" type="slidenum">
              <a:rPr lang="en-US" altLang="en-US">
                <a:latin typeface="Calibri" panose="020F0502020204030204" pitchFamily="34" charset="0"/>
              </a:rPr>
              <a:pPr eaLnBrk="1" hangingPunct="1"/>
              <a:t>7</a:t>
            </a:fld>
            <a:endParaRPr lang="en-US" altLang="en-US" dirty="0">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ED78BF0E-2641-4EB3-BBBC-50019F0BC1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666EEA39-625C-49FF-A6AA-E8D0E502D47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type of tax id required is also listed. </a:t>
            </a:r>
          </a:p>
        </p:txBody>
      </p:sp>
      <p:sp>
        <p:nvSpPr>
          <p:cNvPr id="4" name="Slide Number Placeholder 3">
            <a:extLst>
              <a:ext uri="{FF2B5EF4-FFF2-40B4-BE49-F238E27FC236}">
                <a16:creationId xmlns:a16="http://schemas.microsoft.com/office/drawing/2014/main" id="{EFCE0C0F-1738-46D7-BE0B-9D3675DCD840}"/>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2FBF9E2-B2E7-446F-8AB1-65859B7C9A8C}" type="slidenum">
              <a:rPr lang="en-US" altLang="en-US">
                <a:latin typeface="Calibri" panose="020F0502020204030204" pitchFamily="34" charset="0"/>
              </a:rPr>
              <a:pPr eaLnBrk="1" hangingPunct="1"/>
              <a:t>8</a:t>
            </a:fld>
            <a:endParaRPr lang="en-US" altLang="en-US" dirty="0">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03131CD8-B749-4144-825C-D6640E5A9B1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C055A25B-19FD-49F7-BEEC-3E5578E46FF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83FDBC64-78AE-40BC-84A6-5DE6AF5A9E5F}"/>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E324AC9-7EED-4CE4-A388-B357E832BB4E}" type="slidenum">
              <a:rPr lang="en-US" altLang="en-US">
                <a:latin typeface="Calibri" panose="020F0502020204030204" pitchFamily="34" charset="0"/>
              </a:rPr>
              <a:pPr eaLnBrk="1" hangingPunct="1"/>
              <a:t>9</a:t>
            </a:fld>
            <a:endParaRPr lang="en-US" altLang="en-US" dirty="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83D8F735-4461-42AE-A977-7E249C250C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5A5ACAA8-B3A2-41AA-8308-8B70A7500D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2C3674FA-DA06-4B42-BABB-2CFF4D9D5C09}"/>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3CC042C-AC66-4094-B2DF-1D0B82E255A7}" type="slidenum">
              <a:rPr lang="en-US" altLang="en-US">
                <a:latin typeface="Calibri" panose="020F0502020204030204" pitchFamily="34" charset="0"/>
              </a:rPr>
              <a:pPr eaLnBrk="1" hangingPunct="1"/>
              <a:t>10</a:t>
            </a:fld>
            <a:endParaRPr lang="en-US" altLang="en-US" dirty="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4">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2E9ED657-A378-4748-884D-43C95294E6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a:extLst>
              <a:ext uri="{FF2B5EF4-FFF2-40B4-BE49-F238E27FC236}">
                <a16:creationId xmlns:a16="http://schemas.microsoft.com/office/drawing/2014/main" id="{88561472-445D-4612-8BB5-5560009CB8B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449263"/>
            <a:ext cx="1177925"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799" y="228600"/>
            <a:ext cx="5562601" cy="2094011"/>
          </a:xfrm>
        </p:spPr>
        <p:txBody>
          <a:bodyPr>
            <a:normAutofit/>
          </a:bodyPr>
          <a:lstStyle>
            <a:lvl1pPr>
              <a:defRPr sz="3200" cap="all"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2438400"/>
            <a:ext cx="5562600" cy="1752600"/>
          </a:xfrm>
        </p:spPr>
        <p:txBody>
          <a:bodyPr>
            <a:normAutofit/>
          </a:bodyPr>
          <a:lstStyle>
            <a:lvl1pPr marL="0" indent="0" algn="l">
              <a:buNone/>
              <a:defRPr sz="20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644084279"/>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9">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553088E7-43EE-45F0-8643-62B47AB63F2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38C07711-D0A2-471B-8291-6BE8DFCC7C4F}"/>
              </a:ext>
            </a:extLst>
          </p:cNvPr>
          <p:cNvCxnSpPr/>
          <p:nvPr/>
        </p:nvCxnSpPr>
        <p:spPr>
          <a:xfrm>
            <a:off x="152400" y="1524000"/>
            <a:ext cx="8763000" cy="0"/>
          </a:xfrm>
          <a:prstGeom prst="line">
            <a:avLst/>
          </a:prstGeom>
          <a:ln w="15875">
            <a:solidFill>
              <a:schemeClr val="bg2"/>
            </a:solidFill>
            <a:prstDash val="sysDot"/>
          </a:ln>
        </p:spPr>
        <p:style>
          <a:lnRef idx="1">
            <a:schemeClr val="accent1"/>
          </a:lnRef>
          <a:fillRef idx="0">
            <a:schemeClr val="accent1"/>
          </a:fillRef>
          <a:effectRef idx="0">
            <a:schemeClr val="accent1"/>
          </a:effectRef>
          <a:fontRef idx="minor">
            <a:schemeClr val="tx1"/>
          </a:fontRef>
        </p:style>
      </p:cxnSp>
      <p:pic>
        <p:nvPicPr>
          <p:cNvPr id="6" name="Picture 10">
            <a:extLst>
              <a:ext uri="{FF2B5EF4-FFF2-40B4-BE49-F238E27FC236}">
                <a16:creationId xmlns:a16="http://schemas.microsoft.com/office/drawing/2014/main" id="{1C5A4BB1-DAB7-4AEE-AD6F-BED8AE66372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449263"/>
            <a:ext cx="1177925"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A241D387-53B9-4337-AE3C-30F71363BC2E}"/>
              </a:ext>
            </a:extLst>
          </p:cNvPr>
          <p:cNvCxnSpPr/>
          <p:nvPr/>
        </p:nvCxnSpPr>
        <p:spPr>
          <a:xfrm>
            <a:off x="152400" y="1524000"/>
            <a:ext cx="7239000" cy="0"/>
          </a:xfrm>
          <a:prstGeom prst="line">
            <a:avLst/>
          </a:prstGeom>
          <a:ln w="12700">
            <a:solidFill>
              <a:schemeClr val="bg1">
                <a:lumMod val="9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idx="1"/>
          </p:nvPr>
        </p:nvSpPr>
        <p:spPr>
          <a:xfrm>
            <a:off x="152400" y="1600200"/>
            <a:ext cx="87630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A4E96BBF-C86E-475D-BDF3-30F962F3C26D}"/>
              </a:ext>
            </a:extLst>
          </p:cNvPr>
          <p:cNvSpPr>
            <a:spLocks noGrp="1"/>
          </p:cNvSpPr>
          <p:nvPr>
            <p:ph type="sldNum" sz="quarter" idx="10"/>
          </p:nvPr>
        </p:nvSpPr>
        <p:spPr/>
        <p:txBody>
          <a:bodyPr/>
          <a:lstStyle>
            <a:lvl1pPr>
              <a:defRPr>
                <a:solidFill>
                  <a:schemeClr val="bg1"/>
                </a:solidFill>
              </a:defRPr>
            </a:lvl1pPr>
          </a:lstStyle>
          <a:p>
            <a:fld id="{9BA062EA-7E02-496A-AE27-92723D690BC9}" type="slidenum">
              <a:rPr lang="en-US" altLang="en-US"/>
              <a:pPr/>
              <a:t>‹#›</a:t>
            </a:fld>
            <a:endParaRPr lang="en-US" altLang="en-US" dirty="0"/>
          </a:p>
        </p:txBody>
      </p:sp>
    </p:spTree>
    <p:extLst>
      <p:ext uri="{BB962C8B-B14F-4D97-AF65-F5344CB8AC3E}">
        <p14:creationId xmlns:p14="http://schemas.microsoft.com/office/powerpoint/2010/main" val="390727668"/>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10">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7277040E-7A00-4F84-9CB1-F3636BF0EFE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28CBBBDE-42E3-448A-B43E-F760D2FB3E2A}"/>
              </a:ext>
            </a:extLst>
          </p:cNvPr>
          <p:cNvCxnSpPr/>
          <p:nvPr/>
        </p:nvCxnSpPr>
        <p:spPr>
          <a:xfrm>
            <a:off x="152400" y="1524000"/>
            <a:ext cx="8763000" cy="0"/>
          </a:xfrm>
          <a:prstGeom prst="line">
            <a:avLst/>
          </a:prstGeom>
          <a:ln w="15875">
            <a:solidFill>
              <a:schemeClr val="bg2"/>
            </a:solidFill>
            <a:prstDash val="sysDot"/>
          </a:ln>
        </p:spPr>
        <p:style>
          <a:lnRef idx="1">
            <a:schemeClr val="accent1"/>
          </a:lnRef>
          <a:fillRef idx="0">
            <a:schemeClr val="accent1"/>
          </a:fillRef>
          <a:effectRef idx="0">
            <a:schemeClr val="accent1"/>
          </a:effectRef>
          <a:fontRef idx="minor">
            <a:schemeClr val="tx1"/>
          </a:fontRef>
        </p:style>
      </p:cxnSp>
      <p:pic>
        <p:nvPicPr>
          <p:cNvPr id="6" name="Picture 10">
            <a:extLst>
              <a:ext uri="{FF2B5EF4-FFF2-40B4-BE49-F238E27FC236}">
                <a16:creationId xmlns:a16="http://schemas.microsoft.com/office/drawing/2014/main" id="{B2E339AF-5BA2-483D-820E-AE697CDB8B3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449263"/>
            <a:ext cx="1177925"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AAF34136-66DF-4219-B64F-1AAABF05F5C9}"/>
              </a:ext>
            </a:extLst>
          </p:cNvPr>
          <p:cNvCxnSpPr/>
          <p:nvPr/>
        </p:nvCxnSpPr>
        <p:spPr>
          <a:xfrm>
            <a:off x="152400" y="1524000"/>
            <a:ext cx="7239000" cy="0"/>
          </a:xfrm>
          <a:prstGeom prst="line">
            <a:avLst/>
          </a:prstGeom>
          <a:ln w="12700">
            <a:solidFill>
              <a:schemeClr val="bg1">
                <a:lumMod val="9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152400" y="1600200"/>
            <a:ext cx="8763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0893F240-109E-49CA-9993-D4660456E85C}"/>
              </a:ext>
            </a:extLst>
          </p:cNvPr>
          <p:cNvSpPr>
            <a:spLocks noGrp="1"/>
          </p:cNvSpPr>
          <p:nvPr>
            <p:ph type="sldNum" sz="quarter" idx="10"/>
          </p:nvPr>
        </p:nvSpPr>
        <p:spPr/>
        <p:txBody>
          <a:bodyPr/>
          <a:lstStyle>
            <a:lvl1pPr>
              <a:defRPr>
                <a:solidFill>
                  <a:schemeClr val="bg1"/>
                </a:solidFill>
              </a:defRPr>
            </a:lvl1pPr>
          </a:lstStyle>
          <a:p>
            <a:fld id="{6D3D60B2-2BCD-4973-B50A-9D0B579CD919}" type="slidenum">
              <a:rPr lang="en-US" altLang="en-US"/>
              <a:pPr/>
              <a:t>‹#›</a:t>
            </a:fld>
            <a:endParaRPr lang="en-US" altLang="en-US" dirty="0"/>
          </a:p>
        </p:txBody>
      </p:sp>
    </p:spTree>
    <p:extLst>
      <p:ext uri="{BB962C8B-B14F-4D97-AF65-F5344CB8AC3E}">
        <p14:creationId xmlns:p14="http://schemas.microsoft.com/office/powerpoint/2010/main" val="2235071028"/>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7">
            <a:extLst>
              <a:ext uri="{FF2B5EF4-FFF2-40B4-BE49-F238E27FC236}">
                <a16:creationId xmlns:a16="http://schemas.microsoft.com/office/drawing/2014/main" id="{0DF1FFE6-AD01-4614-893D-6A2661BE8E0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a:extLst>
              <a:ext uri="{FF2B5EF4-FFF2-40B4-BE49-F238E27FC236}">
                <a16:creationId xmlns:a16="http://schemas.microsoft.com/office/drawing/2014/main" id="{F104778E-1971-4E28-9D9F-7C3CC49F366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449263"/>
            <a:ext cx="1177925"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057400" y="1524000"/>
            <a:ext cx="4495800" cy="2514600"/>
          </a:xfrm>
        </p:spPr>
        <p:txBody>
          <a:bodyPr anchor="ctr">
            <a:normAutofit/>
          </a:bodyPr>
          <a:lstStyle>
            <a:lvl1pPr algn="l">
              <a:defRPr sz="3200" b="1" cap="all">
                <a:solidFill>
                  <a:schemeClr val="tx1"/>
                </a:solidFill>
              </a:defRPr>
            </a:lvl1pPr>
          </a:lstStyle>
          <a:p>
            <a:r>
              <a:rPr lang="en-US"/>
              <a:t>Click to edit Master title style</a:t>
            </a:r>
          </a:p>
        </p:txBody>
      </p:sp>
      <p:sp>
        <p:nvSpPr>
          <p:cNvPr id="5" name="Slide Number Placeholder 5">
            <a:extLst>
              <a:ext uri="{FF2B5EF4-FFF2-40B4-BE49-F238E27FC236}">
                <a16:creationId xmlns:a16="http://schemas.microsoft.com/office/drawing/2014/main" id="{E6D4BBA8-5FB3-4C3F-8FFF-E13A4BDDC94D}"/>
              </a:ext>
            </a:extLst>
          </p:cNvPr>
          <p:cNvSpPr>
            <a:spLocks noGrp="1"/>
          </p:cNvSpPr>
          <p:nvPr>
            <p:ph type="sldNum" sz="quarter" idx="10"/>
          </p:nvPr>
        </p:nvSpPr>
        <p:spPr/>
        <p:txBody>
          <a:bodyPr/>
          <a:lstStyle>
            <a:lvl1pPr>
              <a:defRPr>
                <a:solidFill>
                  <a:srgbClr val="EBE6DD"/>
                </a:solidFill>
              </a:defRPr>
            </a:lvl1pPr>
          </a:lstStyle>
          <a:p>
            <a:fld id="{77F22FBF-B63C-4673-ACD4-4A08430E5782}" type="slidenum">
              <a:rPr lang="en-US" altLang="en-US"/>
              <a:pPr/>
              <a:t>‹#›</a:t>
            </a:fld>
            <a:endParaRPr lang="en-US" altLang="en-US" dirty="0"/>
          </a:p>
        </p:txBody>
      </p:sp>
    </p:spTree>
    <p:extLst>
      <p:ext uri="{BB962C8B-B14F-4D97-AF65-F5344CB8AC3E}">
        <p14:creationId xmlns:p14="http://schemas.microsoft.com/office/powerpoint/2010/main" val="3085148626"/>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F9BB354-0BB7-4C68-A6C9-F79C48C9E380}"/>
              </a:ext>
            </a:extLst>
          </p:cNvPr>
          <p:cNvCxnSpPr/>
          <p:nvPr/>
        </p:nvCxnSpPr>
        <p:spPr>
          <a:xfrm>
            <a:off x="152400" y="1524000"/>
            <a:ext cx="8763000" cy="0"/>
          </a:xfrm>
          <a:prstGeom prst="line">
            <a:avLst/>
          </a:prstGeom>
          <a:ln w="15875">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EEE8CFA-5349-4246-B77F-62B40512B8AA}"/>
              </a:ext>
            </a:extLst>
          </p:cNvPr>
          <p:cNvCxnSpPr/>
          <p:nvPr/>
        </p:nvCxnSpPr>
        <p:spPr>
          <a:xfrm>
            <a:off x="152400" y="1524000"/>
            <a:ext cx="7239000" cy="0"/>
          </a:xfrm>
          <a:prstGeom prst="line">
            <a:avLst/>
          </a:prstGeom>
          <a:ln w="12700">
            <a:solidFill>
              <a:schemeClr val="bg1">
                <a:lumMod val="9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52400" y="1600200"/>
            <a:ext cx="4343400" cy="4876800"/>
          </a:xfrm>
        </p:spPr>
        <p:txBody>
          <a:bodyPr>
            <a:normAutofit/>
          </a:bodyPr>
          <a:lstStyle>
            <a:lvl1pPr>
              <a:defRPr sz="2400"/>
            </a:lvl1pPr>
            <a:lvl2pPr>
              <a:defRPr sz="20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267200" cy="4876800"/>
          </a:xfrm>
        </p:spPr>
        <p:txBody>
          <a:bodyPr>
            <a:normAutofit/>
          </a:bodyPr>
          <a:lstStyle>
            <a:lvl1pPr>
              <a:defRPr sz="2400"/>
            </a:lvl1pPr>
            <a:lvl2pPr>
              <a:defRPr sz="20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F41ADCC8-58C7-4090-AE45-0E8454E868A7}"/>
              </a:ext>
            </a:extLst>
          </p:cNvPr>
          <p:cNvSpPr>
            <a:spLocks noGrp="1"/>
          </p:cNvSpPr>
          <p:nvPr>
            <p:ph type="sldNum" sz="quarter" idx="10"/>
          </p:nvPr>
        </p:nvSpPr>
        <p:spPr/>
        <p:txBody>
          <a:bodyPr/>
          <a:lstStyle>
            <a:lvl1pPr>
              <a:defRPr/>
            </a:lvl1pPr>
          </a:lstStyle>
          <a:p>
            <a:fld id="{5032629E-A51E-46D6-A2CF-0BE261419EED}" type="slidenum">
              <a:rPr lang="en-US" altLang="en-US"/>
              <a:pPr/>
              <a:t>‹#›</a:t>
            </a:fld>
            <a:endParaRPr lang="en-US" altLang="en-US" dirty="0"/>
          </a:p>
        </p:txBody>
      </p:sp>
    </p:spTree>
    <p:extLst>
      <p:ext uri="{BB962C8B-B14F-4D97-AF65-F5344CB8AC3E}">
        <p14:creationId xmlns:p14="http://schemas.microsoft.com/office/powerpoint/2010/main" val="2202194949"/>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29CA7CC4-38F9-4D7B-9C06-63FED2A3D99C}"/>
              </a:ext>
            </a:extLst>
          </p:cNvPr>
          <p:cNvCxnSpPr/>
          <p:nvPr/>
        </p:nvCxnSpPr>
        <p:spPr>
          <a:xfrm>
            <a:off x="152400" y="1524000"/>
            <a:ext cx="8763000" cy="0"/>
          </a:xfrm>
          <a:prstGeom prst="line">
            <a:avLst/>
          </a:prstGeom>
          <a:ln w="15875">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FB3AD28-0F1F-4428-9F3D-6F0C85F2EFB5}"/>
              </a:ext>
            </a:extLst>
          </p:cNvPr>
          <p:cNvCxnSpPr/>
          <p:nvPr/>
        </p:nvCxnSpPr>
        <p:spPr>
          <a:xfrm>
            <a:off x="152400" y="1524000"/>
            <a:ext cx="7239000" cy="0"/>
          </a:xfrm>
          <a:prstGeom prst="line">
            <a:avLst/>
          </a:prstGeom>
          <a:ln w="12700">
            <a:solidFill>
              <a:schemeClr val="bg1">
                <a:lumMod val="9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969AD160-4BC0-43F4-A137-F9EFFE197AFF}"/>
              </a:ext>
            </a:extLst>
          </p:cNvPr>
          <p:cNvSpPr>
            <a:spLocks noGrp="1"/>
          </p:cNvSpPr>
          <p:nvPr>
            <p:ph type="sldNum" sz="quarter" idx="10"/>
          </p:nvPr>
        </p:nvSpPr>
        <p:spPr/>
        <p:txBody>
          <a:bodyPr/>
          <a:lstStyle>
            <a:lvl1pPr>
              <a:defRPr/>
            </a:lvl1pPr>
          </a:lstStyle>
          <a:p>
            <a:fld id="{F24B4DD3-54DC-4C51-82DF-3D8AC8B6DB6A}" type="slidenum">
              <a:rPr lang="en-US" altLang="en-US"/>
              <a:pPr/>
              <a:t>‹#›</a:t>
            </a:fld>
            <a:endParaRPr lang="en-US" altLang="en-US" dirty="0"/>
          </a:p>
        </p:txBody>
      </p:sp>
    </p:spTree>
    <p:extLst>
      <p:ext uri="{BB962C8B-B14F-4D97-AF65-F5344CB8AC3E}">
        <p14:creationId xmlns:p14="http://schemas.microsoft.com/office/powerpoint/2010/main" val="48782699"/>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full slide)">
    <p:spTree>
      <p:nvGrpSpPr>
        <p:cNvPr id="1" name=""/>
        <p:cNvGrpSpPr/>
        <p:nvPr/>
      </p:nvGrpSpPr>
      <p:grpSpPr>
        <a:xfrm>
          <a:off x="0" y="0"/>
          <a:ext cx="0" cy="0"/>
          <a:chOff x="0" y="0"/>
          <a:chExt cx="0" cy="0"/>
        </a:xfrm>
      </p:grpSpPr>
      <p:pic>
        <p:nvPicPr>
          <p:cNvPr id="3" name="Picture 7">
            <a:extLst>
              <a:ext uri="{FF2B5EF4-FFF2-40B4-BE49-F238E27FC236}">
                <a16:creationId xmlns:a16="http://schemas.microsoft.com/office/drawing/2014/main" id="{8926B334-F804-4B1A-9473-3C574CC146B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a:extLst>
              <a:ext uri="{FF2B5EF4-FFF2-40B4-BE49-F238E27FC236}">
                <a16:creationId xmlns:a16="http://schemas.microsoft.com/office/drawing/2014/main" id="{62FBB2E6-DF46-4D79-86CE-57C5274DE611}"/>
              </a:ext>
            </a:extLst>
          </p:cNvPr>
          <p:cNvCxnSpPr/>
          <p:nvPr/>
        </p:nvCxnSpPr>
        <p:spPr>
          <a:xfrm>
            <a:off x="152400" y="1524000"/>
            <a:ext cx="8763000" cy="0"/>
          </a:xfrm>
          <a:prstGeom prst="line">
            <a:avLst/>
          </a:prstGeom>
          <a:ln w="15875">
            <a:solidFill>
              <a:schemeClr val="bg2"/>
            </a:solidFill>
            <a:prstDash val="sysDot"/>
          </a:ln>
        </p:spPr>
        <p:style>
          <a:lnRef idx="1">
            <a:schemeClr val="accent1"/>
          </a:lnRef>
          <a:fillRef idx="0">
            <a:schemeClr val="accent1"/>
          </a:fillRef>
          <a:effectRef idx="0">
            <a:schemeClr val="accent1"/>
          </a:effectRef>
          <a:fontRef idx="minor">
            <a:schemeClr val="tx1"/>
          </a:fontRef>
        </p:style>
      </p:cxnSp>
      <p:pic>
        <p:nvPicPr>
          <p:cNvPr id="5" name="Picture 10">
            <a:extLst>
              <a:ext uri="{FF2B5EF4-FFF2-40B4-BE49-F238E27FC236}">
                <a16:creationId xmlns:a16="http://schemas.microsoft.com/office/drawing/2014/main" id="{0A5C21BF-B553-4050-B95A-DF807387F57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449263"/>
            <a:ext cx="1177925"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4704D679-B260-43DD-AADA-00C9951B7A76}"/>
              </a:ext>
            </a:extLst>
          </p:cNvPr>
          <p:cNvCxnSpPr/>
          <p:nvPr/>
        </p:nvCxnSpPr>
        <p:spPr>
          <a:xfrm>
            <a:off x="152400" y="1524000"/>
            <a:ext cx="7239000" cy="0"/>
          </a:xfrm>
          <a:prstGeom prst="line">
            <a:avLst/>
          </a:prstGeom>
          <a:ln w="12700">
            <a:solidFill>
              <a:schemeClr val="bg1">
                <a:lumMod val="9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7" name="Slide Number Placeholder 4">
            <a:extLst>
              <a:ext uri="{FF2B5EF4-FFF2-40B4-BE49-F238E27FC236}">
                <a16:creationId xmlns:a16="http://schemas.microsoft.com/office/drawing/2014/main" id="{C6B25AAD-6B59-4662-AAA0-FBBF99BFBD4C}"/>
              </a:ext>
            </a:extLst>
          </p:cNvPr>
          <p:cNvSpPr>
            <a:spLocks noGrp="1"/>
          </p:cNvSpPr>
          <p:nvPr>
            <p:ph type="sldNum" sz="quarter" idx="10"/>
          </p:nvPr>
        </p:nvSpPr>
        <p:spPr/>
        <p:txBody>
          <a:bodyPr/>
          <a:lstStyle>
            <a:lvl1pPr>
              <a:defRPr/>
            </a:lvl1pPr>
          </a:lstStyle>
          <a:p>
            <a:fld id="{972C259D-9568-45B3-BAB4-6F05E8D3BD79}" type="slidenum">
              <a:rPr lang="en-US" altLang="en-US"/>
              <a:pPr/>
              <a:t>‹#›</a:t>
            </a:fld>
            <a:endParaRPr lang="en-US" altLang="en-US" dirty="0"/>
          </a:p>
        </p:txBody>
      </p:sp>
    </p:spTree>
    <p:extLst>
      <p:ext uri="{BB962C8B-B14F-4D97-AF65-F5344CB8AC3E}">
        <p14:creationId xmlns:p14="http://schemas.microsoft.com/office/powerpoint/2010/main" val="819996660"/>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A0656EAB-9567-4AE6-8291-936A0EA2E6B9}"/>
              </a:ext>
            </a:extLst>
          </p:cNvPr>
          <p:cNvSpPr>
            <a:spLocks noGrp="1"/>
          </p:cNvSpPr>
          <p:nvPr>
            <p:ph type="sldNum" sz="quarter" idx="10"/>
          </p:nvPr>
        </p:nvSpPr>
        <p:spPr/>
        <p:txBody>
          <a:bodyPr/>
          <a:lstStyle>
            <a:lvl1pPr>
              <a:defRPr/>
            </a:lvl1pPr>
          </a:lstStyle>
          <a:p>
            <a:fld id="{7FC48A84-82F6-404D-9BA2-100CC401CFE0}" type="slidenum">
              <a:rPr lang="en-US" altLang="en-US"/>
              <a:pPr/>
              <a:t>‹#›</a:t>
            </a:fld>
            <a:endParaRPr lang="en-US" altLang="en-US" dirty="0"/>
          </a:p>
        </p:txBody>
      </p:sp>
    </p:spTree>
    <p:extLst>
      <p:ext uri="{BB962C8B-B14F-4D97-AF65-F5344CB8AC3E}">
        <p14:creationId xmlns:p14="http://schemas.microsoft.com/office/powerpoint/2010/main" val="4042152126"/>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ure Background Only">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46496395-A8CC-46EA-A41C-30225CBBEC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a:extLst>
              <a:ext uri="{FF2B5EF4-FFF2-40B4-BE49-F238E27FC236}">
                <a16:creationId xmlns:a16="http://schemas.microsoft.com/office/drawing/2014/main" id="{D6F76FFD-2946-4F4A-A0C3-6F97B61471E7}"/>
              </a:ext>
            </a:extLst>
          </p:cNvPr>
          <p:cNvCxnSpPr/>
          <p:nvPr/>
        </p:nvCxnSpPr>
        <p:spPr>
          <a:xfrm>
            <a:off x="152400" y="1524000"/>
            <a:ext cx="8763000" cy="0"/>
          </a:xfrm>
          <a:prstGeom prst="line">
            <a:avLst/>
          </a:prstGeom>
          <a:ln w="1587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4" name="Slide Number Placeholder 4">
            <a:extLst>
              <a:ext uri="{FF2B5EF4-FFF2-40B4-BE49-F238E27FC236}">
                <a16:creationId xmlns:a16="http://schemas.microsoft.com/office/drawing/2014/main" id="{D7CC85E7-853C-48C8-BC0F-DB643B18BEBF}"/>
              </a:ext>
            </a:extLst>
          </p:cNvPr>
          <p:cNvSpPr>
            <a:spLocks noGrp="1"/>
          </p:cNvSpPr>
          <p:nvPr>
            <p:ph type="sldNum" sz="quarter" idx="10"/>
          </p:nvPr>
        </p:nvSpPr>
        <p:spPr/>
        <p:txBody>
          <a:bodyPr/>
          <a:lstStyle>
            <a:lvl1pPr>
              <a:defRPr/>
            </a:lvl1pPr>
          </a:lstStyle>
          <a:p>
            <a:fld id="{74991C83-A669-48D1-93A9-EE87EB67C549}" type="slidenum">
              <a:rPr lang="en-US" altLang="en-US"/>
              <a:pPr/>
              <a:t>‹#›</a:t>
            </a:fld>
            <a:endParaRPr lang="en-US" altLang="en-US" dirty="0"/>
          </a:p>
        </p:txBody>
      </p:sp>
    </p:spTree>
    <p:extLst>
      <p:ext uri="{BB962C8B-B14F-4D97-AF65-F5344CB8AC3E}">
        <p14:creationId xmlns:p14="http://schemas.microsoft.com/office/powerpoint/2010/main" val="1742048863"/>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1_">
    <p:bg>
      <p:bgPr>
        <a:solidFill>
          <a:schemeClr val="bg1">
            <a:alpha val="100000"/>
          </a:schemeClr>
        </a:solidFill>
        <a:effectLst/>
      </p:bgPr>
    </p:bg>
    <p:spTree>
      <p:nvGrpSpPr>
        <p:cNvPr id="1" name=""/>
        <p:cNvGrpSpPr/>
        <p:nvPr/>
      </p:nvGrpSpPr>
      <p:grpSpPr>
        <a:xfrm>
          <a:off x="0" y="0"/>
          <a:ext cx="0" cy="0"/>
          <a:chOff x="0" y="0"/>
          <a:chExt cx="0" cy="0"/>
        </a:xfrm>
      </p:grpSpPr>
      <p:sp>
        <p:nvSpPr>
          <p:cNvPr id="5" name="Text Placeholder 4"/>
          <p:cNvSpPr>
            <a:spLocks noGrp="1"/>
          </p:cNvSpPr>
          <p:nvPr>
            <p:ph type="body" idx="10"/>
          </p:nvPr>
        </p:nvSpPr>
        <p:spPr>
          <a:xfrm>
            <a:off x="417830" y="477520"/>
            <a:ext cx="2931795" cy="607060"/>
          </a:xfrm>
          <a:prstGeom prst="rect">
            <a:avLst/>
          </a:prstGeom>
          <a:noFill/>
          <a:ln w="0" cmpd="sng">
            <a:noFill/>
            <a:prstDash val="solid"/>
          </a:ln>
        </p:spPr>
        <p:txBody>
          <a:bodyPr vert="horz" lIns="0" tIns="18415" rIns="0" bIns="0" anchor="t">
            <a:normAutofit fontScale="95000"/>
          </a:bodyPr>
          <a:lstStyle/>
          <a:p>
            <a:pPr marL="0" marR="0" indent="0" algn="l">
              <a:lnSpc>
                <a:spcPts val="4600"/>
              </a:lnSpc>
              <a:spcAft>
                <a:spcPts val="0"/>
              </a:spcAft>
            </a:pPr>
            <a:r>
              <a:rPr lang="en-US" sz="4000" b="1" spc="-100">
                <a:solidFill>
                  <a:srgbClr val="4B280E"/>
                </a:solidFill>
                <a:latin typeface="Arial" panose="02020603050405020304" pitchFamily="2"/>
              </a:rPr>
              <a:t>BFR </a:t>
            </a:r>
            <a:r>
              <a:rPr lang="en-US" sz="4100" b="1" spc="-100">
                <a:solidFill>
                  <a:srgbClr val="4B280E"/>
                </a:solidFill>
                <a:latin typeface="Arial" panose="02020603050405020304" pitchFamily="2"/>
              </a:rPr>
              <a:t>– </a:t>
            </a:r>
            <a:r>
              <a:rPr lang="en-US" sz="4000" b="1" spc="-100">
                <a:solidFill>
                  <a:srgbClr val="4B280E"/>
                </a:solidFill>
                <a:latin typeface="Arial" panose="02020603050405020304" pitchFamily="2"/>
              </a:rPr>
              <a:t>Rules </a:t>
            </a:r>
          </a:p>
        </p:txBody>
      </p:sp>
      <p:sp>
        <p:nvSpPr>
          <p:cNvPr id="6" name="Text Placeholder 5"/>
          <p:cNvSpPr>
            <a:spLocks noGrp="1"/>
          </p:cNvSpPr>
          <p:nvPr>
            <p:ph type="body" idx="10"/>
          </p:nvPr>
        </p:nvSpPr>
        <p:spPr>
          <a:xfrm>
            <a:off x="164465" y="1605280"/>
            <a:ext cx="8583295" cy="609600"/>
          </a:xfrm>
          <a:prstGeom prst="rect">
            <a:avLst/>
          </a:prstGeom>
          <a:noFill/>
          <a:ln w="0" cmpd="sng">
            <a:noFill/>
            <a:prstDash val="solid"/>
          </a:ln>
        </p:spPr>
        <p:txBody>
          <a:bodyPr vert="horz" lIns="0" tIns="0" rIns="0" bIns="0" anchor="t"/>
          <a:lstStyle/>
          <a:p>
            <a:pPr marL="228600" marR="0" indent="228600" algn="l">
              <a:lnSpc>
                <a:spcPts val="2400"/>
              </a:lnSpc>
              <a:spcAft>
                <a:spcPts val="0"/>
              </a:spcAft>
              <a:buFont typeface="Symbol"/>
              <a:buChar char="·"/>
            </a:pPr>
            <a:r>
              <a:rPr lang="en-US" sz="2000" spc="0">
                <a:solidFill>
                  <a:srgbClr val="64471E"/>
                </a:solidFill>
                <a:latin typeface="Arial" panose="02020603050405020304" pitchFamily="2"/>
              </a:rPr>
              <a:t>Uninsurable crop count for the year they would have been harvested, even if they did not grow </a:t>
            </a:r>
          </a:p>
        </p:txBody>
      </p:sp>
      <p:sp>
        <p:nvSpPr>
          <p:cNvPr id="7" name="Text Placeholder 6"/>
          <p:cNvSpPr>
            <a:spLocks noGrp="1"/>
          </p:cNvSpPr>
          <p:nvPr>
            <p:ph type="body" idx="10"/>
          </p:nvPr>
        </p:nvSpPr>
        <p:spPr>
          <a:xfrm>
            <a:off x="164465" y="2455545"/>
            <a:ext cx="8361045" cy="287655"/>
          </a:xfrm>
          <a:prstGeom prst="rect">
            <a:avLst/>
          </a:prstGeom>
          <a:noFill/>
          <a:ln w="0" cmpd="sng">
            <a:noFill/>
            <a:prstDash val="solid"/>
          </a:ln>
        </p:spPr>
        <p:txBody>
          <a:bodyPr vert="horz" lIns="0" tIns="0" rIns="0" bIns="0" anchor="t"/>
          <a:lstStyle/>
          <a:p>
            <a:pPr marL="0" marR="0" indent="228600" algn="just">
              <a:lnSpc>
                <a:spcPts val="2400"/>
              </a:lnSpc>
              <a:spcAft>
                <a:spcPts val="0"/>
              </a:spcAft>
              <a:buFont typeface="Symbol"/>
              <a:buChar char="·"/>
            </a:pPr>
            <a:r>
              <a:rPr lang="en-US" sz="2000" spc="-50">
                <a:solidFill>
                  <a:srgbClr val="64471E"/>
                </a:solidFill>
                <a:latin typeface="Arial" panose="02020603050405020304" pitchFamily="2"/>
              </a:rPr>
              <a:t>Uninsurable livestock-crop year is July – June using the ending calendar </a:t>
            </a:r>
          </a:p>
        </p:txBody>
      </p:sp>
      <p:sp>
        <p:nvSpPr>
          <p:cNvPr id="8" name="Text Placeholder 7"/>
          <p:cNvSpPr>
            <a:spLocks noGrp="1"/>
          </p:cNvSpPr>
          <p:nvPr>
            <p:ph type="body" idx="10"/>
          </p:nvPr>
        </p:nvSpPr>
        <p:spPr>
          <a:xfrm>
            <a:off x="389890" y="2743200"/>
            <a:ext cx="497205" cy="591185"/>
          </a:xfrm>
          <a:prstGeom prst="rect">
            <a:avLst/>
          </a:prstGeom>
          <a:noFill/>
          <a:ln w="0" cmpd="sng">
            <a:noFill/>
            <a:prstDash val="solid"/>
          </a:ln>
        </p:spPr>
        <p:txBody>
          <a:bodyPr vert="horz" lIns="0" tIns="0" rIns="0" bIns="0" anchor="t"/>
          <a:lstStyle/>
          <a:p>
            <a:pPr marL="0" marR="0" indent="0" algn="just">
              <a:lnSpc>
                <a:spcPts val="2400"/>
              </a:lnSpc>
              <a:spcAft>
                <a:spcPts val="0"/>
              </a:spcAft>
            </a:pPr>
            <a:r>
              <a:rPr lang="en-US" sz="2000" spc="-40">
                <a:solidFill>
                  <a:srgbClr val="64471E"/>
                </a:solidFill>
                <a:latin typeface="Arial" panose="02020603050405020304" pitchFamily="2"/>
              </a:rPr>
              <a:t>year </a:t>
            </a:r>
          </a:p>
        </p:txBody>
      </p:sp>
      <p:sp>
        <p:nvSpPr>
          <p:cNvPr id="9" name="Text Placeholder 8"/>
          <p:cNvSpPr>
            <a:spLocks noGrp="1"/>
          </p:cNvSpPr>
          <p:nvPr>
            <p:ph type="body" idx="10"/>
          </p:nvPr>
        </p:nvSpPr>
        <p:spPr>
          <a:xfrm>
            <a:off x="164465" y="3334385"/>
            <a:ext cx="5907405" cy="533400"/>
          </a:xfrm>
          <a:prstGeom prst="rect">
            <a:avLst/>
          </a:prstGeom>
          <a:noFill/>
          <a:ln w="0" cmpd="sng">
            <a:noFill/>
            <a:prstDash val="solid"/>
          </a:ln>
        </p:spPr>
        <p:txBody>
          <a:bodyPr vert="horz" lIns="0" tIns="3175" rIns="0" bIns="0" anchor="t"/>
          <a:lstStyle/>
          <a:p>
            <a:pPr marL="0" marR="0" indent="228600" algn="just">
              <a:lnSpc>
                <a:spcPts val="2500"/>
              </a:lnSpc>
              <a:spcAft>
                <a:spcPts val="0"/>
              </a:spcAft>
              <a:buFont typeface="Symbol"/>
              <a:buChar char="·"/>
            </a:pPr>
            <a:r>
              <a:rPr lang="en-US" sz="2000" spc="-20">
                <a:solidFill>
                  <a:srgbClr val="64471E"/>
                </a:solidFill>
                <a:latin typeface="Arial" panose="02020603050405020304" pitchFamily="2"/>
              </a:rPr>
              <a:t>Don’t count anything the year that they turn age 18 </a:t>
            </a:r>
          </a:p>
        </p:txBody>
      </p:sp>
      <p:sp>
        <p:nvSpPr>
          <p:cNvPr id="10" name="Text Placeholder 9"/>
          <p:cNvSpPr>
            <a:spLocks noGrp="1"/>
          </p:cNvSpPr>
          <p:nvPr>
            <p:ph type="body" idx="10"/>
          </p:nvPr>
        </p:nvSpPr>
        <p:spPr>
          <a:xfrm>
            <a:off x="164465" y="3867785"/>
            <a:ext cx="8034655" cy="247015"/>
          </a:xfrm>
          <a:prstGeom prst="rect">
            <a:avLst/>
          </a:prstGeom>
          <a:noFill/>
          <a:ln w="0" cmpd="sng">
            <a:noFill/>
            <a:prstDash val="solid"/>
          </a:ln>
        </p:spPr>
        <p:txBody>
          <a:bodyPr vert="horz" lIns="0" tIns="3175" rIns="0" bIns="0" anchor="t"/>
          <a:lstStyle/>
          <a:p>
            <a:pPr marL="0" marR="0" indent="228600" algn="just">
              <a:lnSpc>
                <a:spcPts val="2400"/>
              </a:lnSpc>
              <a:spcAft>
                <a:spcPts val="0"/>
              </a:spcAft>
              <a:buFont typeface="Symbol"/>
              <a:buChar char="·"/>
            </a:pPr>
            <a:r>
              <a:rPr lang="en-US" sz="2000" spc="-10">
                <a:solidFill>
                  <a:srgbClr val="64471E"/>
                </a:solidFill>
                <a:latin typeface="Arial" panose="02020603050405020304" pitchFamily="2"/>
              </a:rPr>
              <a:t>College exclusion means they must have been enrolled for at least on </a:t>
            </a:r>
          </a:p>
        </p:txBody>
      </p:sp>
      <p:sp>
        <p:nvSpPr>
          <p:cNvPr id="11" name="Text Placeholder 10"/>
          <p:cNvSpPr>
            <a:spLocks noGrp="1"/>
          </p:cNvSpPr>
          <p:nvPr>
            <p:ph type="body" idx="10"/>
          </p:nvPr>
        </p:nvSpPr>
        <p:spPr>
          <a:xfrm>
            <a:off x="393065" y="4114800"/>
            <a:ext cx="3694430" cy="309880"/>
          </a:xfrm>
          <a:prstGeom prst="rect">
            <a:avLst/>
          </a:prstGeom>
          <a:noFill/>
          <a:ln w="0" cmpd="sng">
            <a:noFill/>
            <a:prstDash val="solid"/>
          </a:ln>
        </p:spPr>
        <p:txBody>
          <a:bodyPr vert="horz" lIns="0" tIns="0" rIns="0" bIns="0" anchor="t"/>
          <a:lstStyle/>
          <a:p>
            <a:pPr marL="0" marR="0" indent="0" algn="just">
              <a:lnSpc>
                <a:spcPts val="2400"/>
              </a:lnSpc>
              <a:spcAft>
                <a:spcPts val="0"/>
              </a:spcAft>
            </a:pPr>
            <a:r>
              <a:rPr lang="en-US" sz="2000" spc="-10">
                <a:solidFill>
                  <a:srgbClr val="64471E"/>
                </a:solidFill>
                <a:latin typeface="Arial" panose="02020603050405020304" pitchFamily="2"/>
              </a:rPr>
              <a:t>semester (not to exceed 5 years) </a:t>
            </a:r>
          </a:p>
        </p:txBody>
      </p:sp>
      <p:sp>
        <p:nvSpPr>
          <p:cNvPr id="12" name="Text Placeholder 11"/>
          <p:cNvSpPr>
            <a:spLocks noGrp="1"/>
          </p:cNvSpPr>
          <p:nvPr>
            <p:ph type="body" idx="10"/>
          </p:nvPr>
        </p:nvSpPr>
        <p:spPr>
          <a:xfrm>
            <a:off x="164465" y="4665345"/>
            <a:ext cx="3682365" cy="295910"/>
          </a:xfrm>
          <a:prstGeom prst="rect">
            <a:avLst/>
          </a:prstGeom>
          <a:noFill/>
          <a:ln w="0" cmpd="sng">
            <a:noFill/>
            <a:prstDash val="solid"/>
          </a:ln>
        </p:spPr>
        <p:txBody>
          <a:bodyPr vert="horz" lIns="0" tIns="0" rIns="0" bIns="0" anchor="t"/>
          <a:lstStyle/>
          <a:p>
            <a:pPr marL="0" marR="0" indent="228600" algn="l">
              <a:lnSpc>
                <a:spcPts val="2300"/>
              </a:lnSpc>
              <a:spcAft>
                <a:spcPts val="0"/>
              </a:spcAft>
              <a:buFont typeface="Symbol"/>
              <a:buChar char="·"/>
            </a:pPr>
            <a:r>
              <a:rPr lang="en-US" sz="2000" spc="-25">
                <a:solidFill>
                  <a:srgbClr val="64471E"/>
                </a:solidFill>
                <a:latin typeface="Arial" panose="02020603050405020304" pitchFamily="2"/>
              </a:rPr>
              <a:t>It is a continuous endorsement </a:t>
            </a:r>
          </a:p>
        </p:txBody>
      </p:sp>
      <p:sp>
        <p:nvSpPr>
          <p:cNvPr id="13" name="Text Placeholder 12"/>
          <p:cNvSpPr>
            <a:spLocks noGrp="1"/>
          </p:cNvSpPr>
          <p:nvPr>
            <p:ph type="body" idx="10"/>
          </p:nvPr>
        </p:nvSpPr>
        <p:spPr>
          <a:xfrm>
            <a:off x="164465" y="5195570"/>
            <a:ext cx="8635365" cy="600710"/>
          </a:xfrm>
          <a:prstGeom prst="rect">
            <a:avLst/>
          </a:prstGeom>
          <a:noFill/>
          <a:ln w="0" cmpd="sng">
            <a:noFill/>
            <a:prstDash val="solid"/>
          </a:ln>
        </p:spPr>
        <p:txBody>
          <a:bodyPr vert="horz" lIns="0" tIns="0" rIns="0" bIns="0" anchor="t"/>
          <a:lstStyle/>
          <a:p>
            <a:pPr marL="228600" marR="0" indent="228600" algn="l">
              <a:lnSpc>
                <a:spcPts val="2300"/>
              </a:lnSpc>
              <a:spcAft>
                <a:spcPts val="0"/>
              </a:spcAft>
              <a:buFont typeface="Symbol"/>
              <a:buChar char="·"/>
            </a:pPr>
            <a:r>
              <a:rPr lang="en-US" sz="2000" spc="0">
                <a:solidFill>
                  <a:srgbClr val="64471E"/>
                </a:solidFill>
                <a:latin typeface="Arial" panose="02020603050405020304" pitchFamily="2"/>
              </a:rPr>
              <a:t>If a business all individuals must qualify for BFR and use the individual with fewest remaining years. </a:t>
            </a:r>
          </a:p>
        </p:txBody>
      </p:sp>
      <p:sp>
        <p:nvSpPr>
          <p:cNvPr id="14" name="Text Placeholder 13"/>
          <p:cNvSpPr>
            <a:spLocks noGrp="1"/>
          </p:cNvSpPr>
          <p:nvPr>
            <p:ph type="body" idx="10"/>
          </p:nvPr>
        </p:nvSpPr>
        <p:spPr>
          <a:xfrm>
            <a:off x="8721725" y="6532880"/>
            <a:ext cx="256540" cy="146050"/>
          </a:xfrm>
          <a:prstGeom prst="rect">
            <a:avLst/>
          </a:prstGeom>
          <a:noFill/>
          <a:ln w="0" cmpd="sng">
            <a:noFill/>
            <a:prstDash val="solid"/>
          </a:ln>
        </p:spPr>
        <p:txBody>
          <a:bodyPr vert="horz" lIns="0" tIns="635" rIns="0" bIns="0" anchor="t"/>
          <a:lstStyle/>
          <a:p>
            <a:pPr marL="0" marR="0" indent="0" algn="l">
              <a:lnSpc>
                <a:spcPts val="1100"/>
              </a:lnSpc>
              <a:spcAft>
                <a:spcPts val="0"/>
              </a:spcAft>
            </a:pPr>
            <a:r>
              <a:rPr lang="en-US" sz="1000" b="1" spc="105">
                <a:solidFill>
                  <a:srgbClr val="AE2525"/>
                </a:solidFill>
                <a:latin typeface="Arial" panose="02020603050405020304" pitchFamily="2"/>
              </a:rPr>
              <a:t>18 </a:t>
            </a:r>
          </a:p>
        </p:txBody>
      </p:sp>
    </p:spTree>
    <p:extLst>
      <p:ext uri="{BB962C8B-B14F-4D97-AF65-F5344CB8AC3E}">
        <p14:creationId xmlns:p14="http://schemas.microsoft.com/office/powerpoint/2010/main" val="3652444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C031ACD-7643-4353-BEC5-9166AB170D93}"/>
              </a:ext>
            </a:extLst>
          </p:cNvPr>
          <p:cNvCxnSpPr/>
          <p:nvPr/>
        </p:nvCxnSpPr>
        <p:spPr>
          <a:xfrm>
            <a:off x="152400" y="1524000"/>
            <a:ext cx="8763000" cy="0"/>
          </a:xfrm>
          <a:prstGeom prst="line">
            <a:avLst/>
          </a:prstGeom>
          <a:ln w="15875">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FB3435E-F2FB-411E-8645-426ABF281FDE}"/>
              </a:ext>
            </a:extLst>
          </p:cNvPr>
          <p:cNvCxnSpPr/>
          <p:nvPr/>
        </p:nvCxnSpPr>
        <p:spPr>
          <a:xfrm>
            <a:off x="152400" y="1524000"/>
            <a:ext cx="7239000" cy="0"/>
          </a:xfrm>
          <a:prstGeom prst="line">
            <a:avLst/>
          </a:prstGeom>
          <a:ln w="12700">
            <a:solidFill>
              <a:schemeClr val="bg1">
                <a:lumMod val="9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DB0F2E7A-7E5C-43F3-BE49-1A5011A5F4B2}"/>
              </a:ext>
            </a:extLst>
          </p:cNvPr>
          <p:cNvSpPr>
            <a:spLocks noGrp="1"/>
          </p:cNvSpPr>
          <p:nvPr>
            <p:ph type="sldNum" sz="quarter" idx="10"/>
          </p:nvPr>
        </p:nvSpPr>
        <p:spPr/>
        <p:txBody>
          <a:bodyPr/>
          <a:lstStyle>
            <a:lvl1pPr>
              <a:defRPr/>
            </a:lvl1pPr>
          </a:lstStyle>
          <a:p>
            <a:fld id="{022D9AA5-2803-42EE-A4B0-8C19C7753870}" type="slidenum">
              <a:rPr lang="en-US" altLang="en-US"/>
              <a:pPr/>
              <a:t>‹#›</a:t>
            </a:fld>
            <a:endParaRPr lang="en-US" altLang="en-US" dirty="0"/>
          </a:p>
        </p:txBody>
      </p:sp>
    </p:spTree>
    <p:extLst>
      <p:ext uri="{BB962C8B-B14F-4D97-AF65-F5344CB8AC3E}">
        <p14:creationId xmlns:p14="http://schemas.microsoft.com/office/powerpoint/2010/main" val="2836630886"/>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56F5D283-ADD3-4F89-B30B-1A00F0DBA37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ED428E01-848F-46B6-87E3-3C6831B5ED98}"/>
              </a:ext>
            </a:extLst>
          </p:cNvPr>
          <p:cNvCxnSpPr/>
          <p:nvPr/>
        </p:nvCxnSpPr>
        <p:spPr>
          <a:xfrm>
            <a:off x="152400" y="1524000"/>
            <a:ext cx="8763000" cy="0"/>
          </a:xfrm>
          <a:prstGeom prst="line">
            <a:avLst/>
          </a:prstGeom>
          <a:ln w="15875">
            <a:solidFill>
              <a:schemeClr val="bg2"/>
            </a:solidFill>
            <a:prstDash val="sysDot"/>
          </a:ln>
        </p:spPr>
        <p:style>
          <a:lnRef idx="1">
            <a:schemeClr val="accent1"/>
          </a:lnRef>
          <a:fillRef idx="0">
            <a:schemeClr val="accent1"/>
          </a:fillRef>
          <a:effectRef idx="0">
            <a:schemeClr val="accent1"/>
          </a:effectRef>
          <a:fontRef idx="minor">
            <a:schemeClr val="tx1"/>
          </a:fontRef>
        </p:style>
      </p:cxnSp>
      <p:pic>
        <p:nvPicPr>
          <p:cNvPr id="6" name="Picture 10">
            <a:extLst>
              <a:ext uri="{FF2B5EF4-FFF2-40B4-BE49-F238E27FC236}">
                <a16:creationId xmlns:a16="http://schemas.microsoft.com/office/drawing/2014/main" id="{C7E2E439-BD2E-4848-B141-FBA6D3A6A8A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449263"/>
            <a:ext cx="1177925"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8B9E7837-3CA2-47F8-957B-43009BCBB6E9}"/>
              </a:ext>
            </a:extLst>
          </p:cNvPr>
          <p:cNvCxnSpPr/>
          <p:nvPr/>
        </p:nvCxnSpPr>
        <p:spPr>
          <a:xfrm>
            <a:off x="152400" y="1524000"/>
            <a:ext cx="7239000" cy="0"/>
          </a:xfrm>
          <a:prstGeom prst="line">
            <a:avLst/>
          </a:prstGeom>
          <a:ln w="12700">
            <a:solidFill>
              <a:schemeClr val="bg1">
                <a:lumMod val="9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idx="1"/>
          </p:nvPr>
        </p:nvSpPr>
        <p:spPr>
          <a:xfrm>
            <a:off x="152400" y="1600200"/>
            <a:ext cx="87630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AD1C9703-8F1A-4A86-93B7-09DCDAA54FB3}"/>
              </a:ext>
            </a:extLst>
          </p:cNvPr>
          <p:cNvSpPr>
            <a:spLocks noGrp="1"/>
          </p:cNvSpPr>
          <p:nvPr>
            <p:ph type="sldNum" sz="quarter" idx="10"/>
          </p:nvPr>
        </p:nvSpPr>
        <p:spPr/>
        <p:txBody>
          <a:bodyPr/>
          <a:lstStyle>
            <a:lvl1pPr>
              <a:defRPr>
                <a:solidFill>
                  <a:schemeClr val="bg1"/>
                </a:solidFill>
              </a:defRPr>
            </a:lvl1pPr>
          </a:lstStyle>
          <a:p>
            <a:fld id="{EC1578F1-51FE-45EB-BE85-D0246F44A77D}" type="slidenum">
              <a:rPr lang="en-US" altLang="en-US"/>
              <a:pPr/>
              <a:t>‹#›</a:t>
            </a:fld>
            <a:endParaRPr lang="en-US" altLang="en-US" dirty="0"/>
          </a:p>
        </p:txBody>
      </p:sp>
    </p:spTree>
    <p:extLst>
      <p:ext uri="{BB962C8B-B14F-4D97-AF65-F5344CB8AC3E}">
        <p14:creationId xmlns:p14="http://schemas.microsoft.com/office/powerpoint/2010/main" val="2724936394"/>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3">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EEFCAEF3-FAD2-40D9-AAFD-BF4D2BC8B4C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C380111E-7A56-4234-8580-7BFFF98F7BB7}"/>
              </a:ext>
            </a:extLst>
          </p:cNvPr>
          <p:cNvCxnSpPr/>
          <p:nvPr/>
        </p:nvCxnSpPr>
        <p:spPr>
          <a:xfrm>
            <a:off x="152400" y="1524000"/>
            <a:ext cx="8763000" cy="0"/>
          </a:xfrm>
          <a:prstGeom prst="line">
            <a:avLst/>
          </a:prstGeom>
          <a:ln w="15875">
            <a:solidFill>
              <a:schemeClr val="bg2"/>
            </a:solidFill>
            <a:prstDash val="sysDot"/>
          </a:ln>
        </p:spPr>
        <p:style>
          <a:lnRef idx="1">
            <a:schemeClr val="accent1"/>
          </a:lnRef>
          <a:fillRef idx="0">
            <a:schemeClr val="accent1"/>
          </a:fillRef>
          <a:effectRef idx="0">
            <a:schemeClr val="accent1"/>
          </a:effectRef>
          <a:fontRef idx="minor">
            <a:schemeClr val="tx1"/>
          </a:fontRef>
        </p:style>
      </p:cxnSp>
      <p:pic>
        <p:nvPicPr>
          <p:cNvPr id="6" name="Picture 10">
            <a:extLst>
              <a:ext uri="{FF2B5EF4-FFF2-40B4-BE49-F238E27FC236}">
                <a16:creationId xmlns:a16="http://schemas.microsoft.com/office/drawing/2014/main" id="{2A7720E7-987E-4D59-A9EA-906FE578E2D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449263"/>
            <a:ext cx="1177925"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FA64D8D6-7749-4EB2-A3CB-7A2014C902E2}"/>
              </a:ext>
            </a:extLst>
          </p:cNvPr>
          <p:cNvCxnSpPr/>
          <p:nvPr/>
        </p:nvCxnSpPr>
        <p:spPr>
          <a:xfrm>
            <a:off x="152400" y="1524000"/>
            <a:ext cx="7239000" cy="0"/>
          </a:xfrm>
          <a:prstGeom prst="line">
            <a:avLst/>
          </a:prstGeom>
          <a:ln w="12700">
            <a:solidFill>
              <a:schemeClr val="bg1">
                <a:lumMod val="9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idx="1"/>
          </p:nvPr>
        </p:nvSpPr>
        <p:spPr>
          <a:xfrm>
            <a:off x="152400" y="1600200"/>
            <a:ext cx="87630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8644CBC1-DF00-491A-8FB9-2CE7BFB8B2B6}"/>
              </a:ext>
            </a:extLst>
          </p:cNvPr>
          <p:cNvSpPr>
            <a:spLocks noGrp="1"/>
          </p:cNvSpPr>
          <p:nvPr>
            <p:ph type="sldNum" sz="quarter" idx="10"/>
          </p:nvPr>
        </p:nvSpPr>
        <p:spPr/>
        <p:txBody>
          <a:bodyPr/>
          <a:lstStyle>
            <a:lvl1pPr>
              <a:defRPr>
                <a:solidFill>
                  <a:schemeClr val="bg1"/>
                </a:solidFill>
              </a:defRPr>
            </a:lvl1pPr>
          </a:lstStyle>
          <a:p>
            <a:fld id="{ABDF8CC2-59ED-42D2-981B-3FB7BAD2490C}" type="slidenum">
              <a:rPr lang="en-US" altLang="en-US"/>
              <a:pPr/>
              <a:t>‹#›</a:t>
            </a:fld>
            <a:endParaRPr lang="en-US" altLang="en-US" dirty="0"/>
          </a:p>
        </p:txBody>
      </p:sp>
    </p:spTree>
    <p:extLst>
      <p:ext uri="{BB962C8B-B14F-4D97-AF65-F5344CB8AC3E}">
        <p14:creationId xmlns:p14="http://schemas.microsoft.com/office/powerpoint/2010/main" val="2999113356"/>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4">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F614BD2A-FB9F-41A9-93C9-5678A71913D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F305B9D9-BDC3-4C7F-A2B3-9367BF5A5CCD}"/>
              </a:ext>
            </a:extLst>
          </p:cNvPr>
          <p:cNvCxnSpPr/>
          <p:nvPr/>
        </p:nvCxnSpPr>
        <p:spPr>
          <a:xfrm>
            <a:off x="152400" y="1524000"/>
            <a:ext cx="8763000" cy="0"/>
          </a:xfrm>
          <a:prstGeom prst="line">
            <a:avLst/>
          </a:prstGeom>
          <a:ln w="15875">
            <a:solidFill>
              <a:schemeClr val="bg2"/>
            </a:solidFill>
            <a:prstDash val="sysDot"/>
          </a:ln>
        </p:spPr>
        <p:style>
          <a:lnRef idx="1">
            <a:schemeClr val="accent1"/>
          </a:lnRef>
          <a:fillRef idx="0">
            <a:schemeClr val="accent1"/>
          </a:fillRef>
          <a:effectRef idx="0">
            <a:schemeClr val="accent1"/>
          </a:effectRef>
          <a:fontRef idx="minor">
            <a:schemeClr val="tx1"/>
          </a:fontRef>
        </p:style>
      </p:cxnSp>
      <p:pic>
        <p:nvPicPr>
          <p:cNvPr id="6" name="Picture 10">
            <a:extLst>
              <a:ext uri="{FF2B5EF4-FFF2-40B4-BE49-F238E27FC236}">
                <a16:creationId xmlns:a16="http://schemas.microsoft.com/office/drawing/2014/main" id="{FD8033EC-CE79-4DB8-AF7A-68D85357900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449263"/>
            <a:ext cx="1177925"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FAE2A0CF-5804-467E-BEAC-80D3298D733A}"/>
              </a:ext>
            </a:extLst>
          </p:cNvPr>
          <p:cNvCxnSpPr/>
          <p:nvPr/>
        </p:nvCxnSpPr>
        <p:spPr>
          <a:xfrm>
            <a:off x="152400" y="1524000"/>
            <a:ext cx="7239000" cy="0"/>
          </a:xfrm>
          <a:prstGeom prst="line">
            <a:avLst/>
          </a:prstGeom>
          <a:ln w="12700">
            <a:solidFill>
              <a:schemeClr val="bg1">
                <a:lumMod val="9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idx="1"/>
          </p:nvPr>
        </p:nvSpPr>
        <p:spPr>
          <a:xfrm>
            <a:off x="152400" y="1600200"/>
            <a:ext cx="87630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B6BA16BF-75B4-4F9F-8336-A529A00533F1}"/>
              </a:ext>
            </a:extLst>
          </p:cNvPr>
          <p:cNvSpPr>
            <a:spLocks noGrp="1"/>
          </p:cNvSpPr>
          <p:nvPr>
            <p:ph type="sldNum" sz="quarter" idx="10"/>
          </p:nvPr>
        </p:nvSpPr>
        <p:spPr/>
        <p:txBody>
          <a:bodyPr/>
          <a:lstStyle>
            <a:lvl1pPr>
              <a:defRPr>
                <a:solidFill>
                  <a:schemeClr val="bg2"/>
                </a:solidFill>
              </a:defRPr>
            </a:lvl1pPr>
          </a:lstStyle>
          <a:p>
            <a:fld id="{8D870437-535B-4D62-8FFD-81EA8CC6D234}" type="slidenum">
              <a:rPr lang="en-US" altLang="en-US"/>
              <a:pPr/>
              <a:t>‹#›</a:t>
            </a:fld>
            <a:endParaRPr lang="en-US" altLang="en-US" dirty="0"/>
          </a:p>
        </p:txBody>
      </p:sp>
    </p:spTree>
    <p:extLst>
      <p:ext uri="{BB962C8B-B14F-4D97-AF65-F5344CB8AC3E}">
        <p14:creationId xmlns:p14="http://schemas.microsoft.com/office/powerpoint/2010/main" val="4273647495"/>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5">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17FB5C72-9F2A-42EE-B78D-8154FBCA567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02AD34EB-D461-44A6-B0FF-5C38FA44ECBA}"/>
              </a:ext>
            </a:extLst>
          </p:cNvPr>
          <p:cNvCxnSpPr/>
          <p:nvPr/>
        </p:nvCxnSpPr>
        <p:spPr>
          <a:xfrm>
            <a:off x="152400" y="1524000"/>
            <a:ext cx="8763000" cy="0"/>
          </a:xfrm>
          <a:prstGeom prst="line">
            <a:avLst/>
          </a:prstGeom>
          <a:ln w="15875">
            <a:solidFill>
              <a:schemeClr val="bg2"/>
            </a:solidFill>
            <a:prstDash val="sysDot"/>
          </a:ln>
        </p:spPr>
        <p:style>
          <a:lnRef idx="1">
            <a:schemeClr val="accent1"/>
          </a:lnRef>
          <a:fillRef idx="0">
            <a:schemeClr val="accent1"/>
          </a:fillRef>
          <a:effectRef idx="0">
            <a:schemeClr val="accent1"/>
          </a:effectRef>
          <a:fontRef idx="minor">
            <a:schemeClr val="tx1"/>
          </a:fontRef>
        </p:style>
      </p:cxnSp>
      <p:pic>
        <p:nvPicPr>
          <p:cNvPr id="6" name="Picture 10">
            <a:extLst>
              <a:ext uri="{FF2B5EF4-FFF2-40B4-BE49-F238E27FC236}">
                <a16:creationId xmlns:a16="http://schemas.microsoft.com/office/drawing/2014/main" id="{4B1360FD-7903-4852-B6E8-D8D8C92D7D3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449263"/>
            <a:ext cx="1177925"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0AD0E152-116F-46DF-8A16-4619E935C2C0}"/>
              </a:ext>
            </a:extLst>
          </p:cNvPr>
          <p:cNvCxnSpPr/>
          <p:nvPr/>
        </p:nvCxnSpPr>
        <p:spPr>
          <a:xfrm>
            <a:off x="152400" y="1524000"/>
            <a:ext cx="7239000" cy="0"/>
          </a:xfrm>
          <a:prstGeom prst="line">
            <a:avLst/>
          </a:prstGeom>
          <a:ln w="12700">
            <a:solidFill>
              <a:schemeClr val="bg1">
                <a:lumMod val="9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idx="1"/>
          </p:nvPr>
        </p:nvSpPr>
        <p:spPr>
          <a:xfrm>
            <a:off x="152400" y="1600200"/>
            <a:ext cx="87630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72FA8CC7-42B4-49A3-B62A-D681D754A6D2}"/>
              </a:ext>
            </a:extLst>
          </p:cNvPr>
          <p:cNvSpPr>
            <a:spLocks noGrp="1"/>
          </p:cNvSpPr>
          <p:nvPr>
            <p:ph type="sldNum" sz="quarter" idx="10"/>
          </p:nvPr>
        </p:nvSpPr>
        <p:spPr/>
        <p:txBody>
          <a:bodyPr/>
          <a:lstStyle>
            <a:lvl1pPr>
              <a:defRPr>
                <a:solidFill>
                  <a:schemeClr val="bg1"/>
                </a:solidFill>
              </a:defRPr>
            </a:lvl1pPr>
          </a:lstStyle>
          <a:p>
            <a:fld id="{2A411683-AFFE-4C91-B71C-E5356A481B51}" type="slidenum">
              <a:rPr lang="en-US" altLang="en-US"/>
              <a:pPr/>
              <a:t>‹#›</a:t>
            </a:fld>
            <a:endParaRPr lang="en-US" altLang="en-US" dirty="0"/>
          </a:p>
        </p:txBody>
      </p:sp>
    </p:spTree>
    <p:extLst>
      <p:ext uri="{BB962C8B-B14F-4D97-AF65-F5344CB8AC3E}">
        <p14:creationId xmlns:p14="http://schemas.microsoft.com/office/powerpoint/2010/main" val="3666967880"/>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6">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65A4A25D-8CA8-4CDA-8E85-7B776EDF9D8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E0E42BF4-12E2-45B1-A122-D5C83A475A17}"/>
              </a:ext>
            </a:extLst>
          </p:cNvPr>
          <p:cNvCxnSpPr/>
          <p:nvPr/>
        </p:nvCxnSpPr>
        <p:spPr>
          <a:xfrm>
            <a:off x="152400" y="1524000"/>
            <a:ext cx="8763000" cy="0"/>
          </a:xfrm>
          <a:prstGeom prst="line">
            <a:avLst/>
          </a:prstGeom>
          <a:ln w="15875">
            <a:solidFill>
              <a:schemeClr val="bg2"/>
            </a:solidFill>
            <a:prstDash val="sysDot"/>
          </a:ln>
        </p:spPr>
        <p:style>
          <a:lnRef idx="1">
            <a:schemeClr val="accent1"/>
          </a:lnRef>
          <a:fillRef idx="0">
            <a:schemeClr val="accent1"/>
          </a:fillRef>
          <a:effectRef idx="0">
            <a:schemeClr val="accent1"/>
          </a:effectRef>
          <a:fontRef idx="minor">
            <a:schemeClr val="tx1"/>
          </a:fontRef>
        </p:style>
      </p:cxnSp>
      <p:pic>
        <p:nvPicPr>
          <p:cNvPr id="6" name="Picture 10">
            <a:extLst>
              <a:ext uri="{FF2B5EF4-FFF2-40B4-BE49-F238E27FC236}">
                <a16:creationId xmlns:a16="http://schemas.microsoft.com/office/drawing/2014/main" id="{48BF4656-1194-435C-A9D0-7FFC0D6AE26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449263"/>
            <a:ext cx="1177925"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E3DBC50B-8CF8-42CA-8CCB-96B4975ED187}"/>
              </a:ext>
            </a:extLst>
          </p:cNvPr>
          <p:cNvCxnSpPr/>
          <p:nvPr/>
        </p:nvCxnSpPr>
        <p:spPr>
          <a:xfrm>
            <a:off x="152400" y="1524000"/>
            <a:ext cx="7239000" cy="0"/>
          </a:xfrm>
          <a:prstGeom prst="line">
            <a:avLst/>
          </a:prstGeom>
          <a:ln w="12700">
            <a:solidFill>
              <a:schemeClr val="bg1">
                <a:lumMod val="9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152400" y="1600200"/>
            <a:ext cx="8763000" cy="3733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1738391C-CD2F-4F7B-9F06-D103B3AC2D6E}"/>
              </a:ext>
            </a:extLst>
          </p:cNvPr>
          <p:cNvSpPr>
            <a:spLocks noGrp="1"/>
          </p:cNvSpPr>
          <p:nvPr>
            <p:ph type="sldNum" sz="quarter" idx="10"/>
          </p:nvPr>
        </p:nvSpPr>
        <p:spPr/>
        <p:txBody>
          <a:bodyPr/>
          <a:lstStyle>
            <a:lvl1pPr>
              <a:defRPr>
                <a:solidFill>
                  <a:schemeClr val="bg2"/>
                </a:solidFill>
              </a:defRPr>
            </a:lvl1pPr>
          </a:lstStyle>
          <a:p>
            <a:fld id="{1E1DAC6F-27A0-4402-A3A1-569187C29BF0}" type="slidenum">
              <a:rPr lang="en-US" altLang="en-US"/>
              <a:pPr/>
              <a:t>‹#›</a:t>
            </a:fld>
            <a:endParaRPr lang="en-US" altLang="en-US" dirty="0"/>
          </a:p>
        </p:txBody>
      </p:sp>
    </p:spTree>
    <p:extLst>
      <p:ext uri="{BB962C8B-B14F-4D97-AF65-F5344CB8AC3E}">
        <p14:creationId xmlns:p14="http://schemas.microsoft.com/office/powerpoint/2010/main" val="1019558830"/>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7">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871888E2-CACE-406F-B46A-ACC5AE61EF6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29539641-8CD6-4ABF-A9F9-FB6E9DE0CF5E}"/>
              </a:ext>
            </a:extLst>
          </p:cNvPr>
          <p:cNvCxnSpPr/>
          <p:nvPr/>
        </p:nvCxnSpPr>
        <p:spPr>
          <a:xfrm>
            <a:off x="152400" y="1524000"/>
            <a:ext cx="8763000" cy="0"/>
          </a:xfrm>
          <a:prstGeom prst="line">
            <a:avLst/>
          </a:prstGeom>
          <a:ln w="15875">
            <a:solidFill>
              <a:schemeClr val="bg2"/>
            </a:solidFill>
            <a:prstDash val="sysDot"/>
          </a:ln>
        </p:spPr>
        <p:style>
          <a:lnRef idx="1">
            <a:schemeClr val="accent1"/>
          </a:lnRef>
          <a:fillRef idx="0">
            <a:schemeClr val="accent1"/>
          </a:fillRef>
          <a:effectRef idx="0">
            <a:schemeClr val="accent1"/>
          </a:effectRef>
          <a:fontRef idx="minor">
            <a:schemeClr val="tx1"/>
          </a:fontRef>
        </p:style>
      </p:cxnSp>
      <p:pic>
        <p:nvPicPr>
          <p:cNvPr id="6" name="Picture 10">
            <a:extLst>
              <a:ext uri="{FF2B5EF4-FFF2-40B4-BE49-F238E27FC236}">
                <a16:creationId xmlns:a16="http://schemas.microsoft.com/office/drawing/2014/main" id="{F878C8B8-CDDB-438A-B105-DB8CD161BFB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449263"/>
            <a:ext cx="1177925"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3CB359DE-8C93-4E8A-9BE6-F6F45703932A}"/>
              </a:ext>
            </a:extLst>
          </p:cNvPr>
          <p:cNvCxnSpPr/>
          <p:nvPr/>
        </p:nvCxnSpPr>
        <p:spPr>
          <a:xfrm>
            <a:off x="152400" y="1524000"/>
            <a:ext cx="7239000" cy="0"/>
          </a:xfrm>
          <a:prstGeom prst="line">
            <a:avLst/>
          </a:prstGeom>
          <a:ln w="12700">
            <a:solidFill>
              <a:schemeClr val="bg1">
                <a:lumMod val="9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idx="1"/>
          </p:nvPr>
        </p:nvSpPr>
        <p:spPr>
          <a:xfrm>
            <a:off x="152400" y="1600200"/>
            <a:ext cx="87630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DD8492EE-CED7-423A-ADBF-421DCBEC7664}"/>
              </a:ext>
            </a:extLst>
          </p:cNvPr>
          <p:cNvSpPr>
            <a:spLocks noGrp="1"/>
          </p:cNvSpPr>
          <p:nvPr>
            <p:ph type="sldNum" sz="quarter" idx="10"/>
          </p:nvPr>
        </p:nvSpPr>
        <p:spPr/>
        <p:txBody>
          <a:bodyPr/>
          <a:lstStyle>
            <a:lvl1pPr>
              <a:defRPr>
                <a:solidFill>
                  <a:schemeClr val="bg1"/>
                </a:solidFill>
              </a:defRPr>
            </a:lvl1pPr>
          </a:lstStyle>
          <a:p>
            <a:fld id="{3E746BFE-C79B-4CCB-A6AA-5E583BCDA7FA}" type="slidenum">
              <a:rPr lang="en-US" altLang="en-US"/>
              <a:pPr/>
              <a:t>‹#›</a:t>
            </a:fld>
            <a:endParaRPr lang="en-US" altLang="en-US" dirty="0"/>
          </a:p>
        </p:txBody>
      </p:sp>
    </p:spTree>
    <p:extLst>
      <p:ext uri="{BB962C8B-B14F-4D97-AF65-F5344CB8AC3E}">
        <p14:creationId xmlns:p14="http://schemas.microsoft.com/office/powerpoint/2010/main" val="1556638495"/>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8">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E386B51C-9683-4C08-9B5B-3B6AE699F5B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417EECB9-CDFE-4704-9A2E-14BFBD0D4F96}"/>
              </a:ext>
            </a:extLst>
          </p:cNvPr>
          <p:cNvCxnSpPr/>
          <p:nvPr/>
        </p:nvCxnSpPr>
        <p:spPr>
          <a:xfrm>
            <a:off x="152400" y="1524000"/>
            <a:ext cx="8763000" cy="0"/>
          </a:xfrm>
          <a:prstGeom prst="line">
            <a:avLst/>
          </a:prstGeom>
          <a:ln w="15875">
            <a:solidFill>
              <a:schemeClr val="bg2"/>
            </a:solidFill>
            <a:prstDash val="sysDot"/>
          </a:ln>
        </p:spPr>
        <p:style>
          <a:lnRef idx="1">
            <a:schemeClr val="accent1"/>
          </a:lnRef>
          <a:fillRef idx="0">
            <a:schemeClr val="accent1"/>
          </a:fillRef>
          <a:effectRef idx="0">
            <a:schemeClr val="accent1"/>
          </a:effectRef>
          <a:fontRef idx="minor">
            <a:schemeClr val="tx1"/>
          </a:fontRef>
        </p:style>
      </p:cxnSp>
      <p:pic>
        <p:nvPicPr>
          <p:cNvPr id="6" name="Picture 10">
            <a:extLst>
              <a:ext uri="{FF2B5EF4-FFF2-40B4-BE49-F238E27FC236}">
                <a16:creationId xmlns:a16="http://schemas.microsoft.com/office/drawing/2014/main" id="{33770727-0066-4B49-81A2-7EA19193098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449263"/>
            <a:ext cx="1177925"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C90F9327-6A54-460D-93A2-ABFD006C4CAD}"/>
              </a:ext>
            </a:extLst>
          </p:cNvPr>
          <p:cNvCxnSpPr/>
          <p:nvPr/>
        </p:nvCxnSpPr>
        <p:spPr>
          <a:xfrm>
            <a:off x="152400" y="1524000"/>
            <a:ext cx="7239000" cy="0"/>
          </a:xfrm>
          <a:prstGeom prst="line">
            <a:avLst/>
          </a:prstGeom>
          <a:ln w="12700">
            <a:solidFill>
              <a:schemeClr val="bg1">
                <a:lumMod val="9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152400" y="1600200"/>
            <a:ext cx="87630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4A59EEBB-6573-4F61-B155-AB96759D555F}"/>
              </a:ext>
            </a:extLst>
          </p:cNvPr>
          <p:cNvSpPr>
            <a:spLocks noGrp="1"/>
          </p:cNvSpPr>
          <p:nvPr>
            <p:ph type="sldNum" sz="quarter" idx="10"/>
          </p:nvPr>
        </p:nvSpPr>
        <p:spPr/>
        <p:txBody>
          <a:bodyPr/>
          <a:lstStyle>
            <a:lvl1pPr>
              <a:defRPr>
                <a:solidFill>
                  <a:schemeClr val="bg1"/>
                </a:solidFill>
              </a:defRPr>
            </a:lvl1pPr>
          </a:lstStyle>
          <a:p>
            <a:fld id="{48173CD8-745A-43B5-8247-1DE6288DC96F}" type="slidenum">
              <a:rPr lang="en-US" altLang="en-US"/>
              <a:pPr/>
              <a:t>‹#›</a:t>
            </a:fld>
            <a:endParaRPr lang="en-US" altLang="en-US" dirty="0"/>
          </a:p>
        </p:txBody>
      </p:sp>
    </p:spTree>
    <p:extLst>
      <p:ext uri="{BB962C8B-B14F-4D97-AF65-F5344CB8AC3E}">
        <p14:creationId xmlns:p14="http://schemas.microsoft.com/office/powerpoint/2010/main" val="3869943760"/>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w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a:extLst>
              <a:ext uri="{FF2B5EF4-FFF2-40B4-BE49-F238E27FC236}">
                <a16:creationId xmlns:a16="http://schemas.microsoft.com/office/drawing/2014/main" id="{3000EC17-282C-4547-AD91-859E312D3344}"/>
              </a:ext>
            </a:extLst>
          </p:cNvPr>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a:extLst>
              <a:ext uri="{FF2B5EF4-FFF2-40B4-BE49-F238E27FC236}">
                <a16:creationId xmlns:a16="http://schemas.microsoft.com/office/drawing/2014/main" id="{7C2A4369-355E-45B1-B618-B38A2FA1D77C}"/>
              </a:ext>
            </a:extLst>
          </p:cNvPr>
          <p:cNvSpPr>
            <a:spLocks noGrp="1"/>
          </p:cNvSpPr>
          <p:nvPr>
            <p:ph type="title"/>
          </p:nvPr>
        </p:nvSpPr>
        <p:spPr bwMode="auto">
          <a:xfrm>
            <a:off x="152400" y="152400"/>
            <a:ext cx="7239000" cy="126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AC65986B-7549-4D91-967C-DB3CB408B341}"/>
              </a:ext>
            </a:extLst>
          </p:cNvPr>
          <p:cNvSpPr>
            <a:spLocks noGrp="1"/>
          </p:cNvSpPr>
          <p:nvPr>
            <p:ph type="body" idx="1"/>
          </p:nvPr>
        </p:nvSpPr>
        <p:spPr bwMode="auto">
          <a:xfrm>
            <a:off x="152400" y="1600200"/>
            <a:ext cx="8763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FF709E9E-5900-475D-95DB-70A43F0FABED}"/>
              </a:ext>
            </a:extLst>
          </p:cNvPr>
          <p:cNvSpPr>
            <a:spLocks noGrp="1"/>
          </p:cNvSpPr>
          <p:nvPr>
            <p:ph type="sldNum" sz="quarter" idx="4"/>
          </p:nvPr>
        </p:nvSpPr>
        <p:spPr>
          <a:xfrm>
            <a:off x="8382000" y="6477000"/>
            <a:ext cx="533400" cy="198438"/>
          </a:xfrm>
          <a:prstGeom prst="rect">
            <a:avLst/>
          </a:prstGeom>
        </p:spPr>
        <p:txBody>
          <a:bodyPr vert="horz" wrap="square" lIns="0" tIns="0" rIns="0" bIns="0" numCol="1" anchor="b" anchorCtr="0" compatLnSpc="1">
            <a:prstTxWarp prst="textNoShape">
              <a:avLst/>
            </a:prstTxWarp>
          </a:bodyPr>
          <a:lstStyle>
            <a:lvl1pPr algn="r">
              <a:defRPr sz="1000" b="1"/>
            </a:lvl1pPr>
          </a:lstStyle>
          <a:p>
            <a:fld id="{5EB71A8E-3122-4E55-B943-994770E56E6A}" type="slidenum">
              <a:rPr lang="en-US" altLang="en-US"/>
              <a:pPr/>
              <a:t>‹#›</a:t>
            </a:fld>
            <a:endParaRPr lang="en-US" altLang="en-US" dirty="0"/>
          </a:p>
        </p:txBody>
      </p:sp>
      <p:pic>
        <p:nvPicPr>
          <p:cNvPr id="1030" name="Picture 8">
            <a:extLst>
              <a:ext uri="{FF2B5EF4-FFF2-40B4-BE49-F238E27FC236}">
                <a16:creationId xmlns:a16="http://schemas.microsoft.com/office/drawing/2014/main" id="{80D6B093-C229-4858-AF87-30014C58C96A}"/>
              </a:ext>
            </a:extLst>
          </p:cNvPr>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7543800" y="449263"/>
            <a:ext cx="1177925"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037" r:id="rId1"/>
    <p:sldLayoutId id="2147485038" r:id="rId2"/>
    <p:sldLayoutId id="2147485039" r:id="rId3"/>
    <p:sldLayoutId id="2147485040" r:id="rId4"/>
    <p:sldLayoutId id="2147485041" r:id="rId5"/>
    <p:sldLayoutId id="2147485042" r:id="rId6"/>
    <p:sldLayoutId id="2147485043" r:id="rId7"/>
    <p:sldLayoutId id="2147485044" r:id="rId8"/>
    <p:sldLayoutId id="2147485045" r:id="rId9"/>
    <p:sldLayoutId id="2147485046" r:id="rId10"/>
    <p:sldLayoutId id="2147485047" r:id="rId11"/>
    <p:sldLayoutId id="2147485048" r:id="rId12"/>
    <p:sldLayoutId id="2147485049" r:id="rId13"/>
    <p:sldLayoutId id="2147485050" r:id="rId14"/>
    <p:sldLayoutId id="2147485051" r:id="rId15"/>
    <p:sldLayoutId id="2147485036" r:id="rId16"/>
    <p:sldLayoutId id="2147485052" r:id="rId17"/>
    <p:sldLayoutId id="2147485055" r:id="rId18"/>
  </p:sldLayoutIdLst>
  <p:transition spd="med">
    <p:fade/>
  </p:transition>
  <p:hf hdr="0" ftr="0" dt="0"/>
  <p:txStyles>
    <p:titleStyle>
      <a:lvl1pPr algn="l" rtl="0" eaLnBrk="0" fontAlgn="base" hangingPunct="0">
        <a:spcBef>
          <a:spcPct val="0"/>
        </a:spcBef>
        <a:spcAft>
          <a:spcPct val="0"/>
        </a:spcAft>
        <a:defRPr sz="4000" b="1" kern="1200">
          <a:solidFill>
            <a:schemeClr val="tx2"/>
          </a:solidFill>
          <a:latin typeface="+mj-lt"/>
          <a:ea typeface="+mj-ea"/>
          <a:cs typeface="+mj-cs"/>
        </a:defRPr>
      </a:lvl1pPr>
      <a:lvl2pPr algn="l" rtl="0" eaLnBrk="0" fontAlgn="base" hangingPunct="0">
        <a:spcBef>
          <a:spcPct val="0"/>
        </a:spcBef>
        <a:spcAft>
          <a:spcPct val="0"/>
        </a:spcAft>
        <a:defRPr sz="4000" b="1">
          <a:solidFill>
            <a:schemeClr val="tx2"/>
          </a:solidFill>
          <a:latin typeface="Arial" charset="0"/>
        </a:defRPr>
      </a:lvl2pPr>
      <a:lvl3pPr algn="l" rtl="0" eaLnBrk="0" fontAlgn="base" hangingPunct="0">
        <a:spcBef>
          <a:spcPct val="0"/>
        </a:spcBef>
        <a:spcAft>
          <a:spcPct val="0"/>
        </a:spcAft>
        <a:defRPr sz="4000" b="1">
          <a:solidFill>
            <a:schemeClr val="tx2"/>
          </a:solidFill>
          <a:latin typeface="Arial" charset="0"/>
        </a:defRPr>
      </a:lvl3pPr>
      <a:lvl4pPr algn="l" rtl="0" eaLnBrk="0" fontAlgn="base" hangingPunct="0">
        <a:spcBef>
          <a:spcPct val="0"/>
        </a:spcBef>
        <a:spcAft>
          <a:spcPct val="0"/>
        </a:spcAft>
        <a:defRPr sz="4000" b="1">
          <a:solidFill>
            <a:schemeClr val="tx2"/>
          </a:solidFill>
          <a:latin typeface="Arial" charset="0"/>
        </a:defRPr>
      </a:lvl4pPr>
      <a:lvl5pPr algn="l" rtl="0" eaLnBrk="0" fontAlgn="base" hangingPunct="0">
        <a:spcBef>
          <a:spcPct val="0"/>
        </a:spcBef>
        <a:spcAft>
          <a:spcPct val="0"/>
        </a:spcAft>
        <a:defRPr sz="4000" b="1">
          <a:solidFill>
            <a:schemeClr val="tx2"/>
          </a:solidFill>
          <a:latin typeface="Arial" charset="0"/>
        </a:defRPr>
      </a:lvl5pPr>
      <a:lvl6pPr marL="457200" algn="l" rtl="0" eaLnBrk="1" fontAlgn="base" hangingPunct="1">
        <a:spcBef>
          <a:spcPct val="0"/>
        </a:spcBef>
        <a:spcAft>
          <a:spcPct val="0"/>
        </a:spcAft>
        <a:defRPr sz="4000" b="1">
          <a:solidFill>
            <a:schemeClr val="tx2"/>
          </a:solidFill>
          <a:latin typeface="Arial" charset="0"/>
        </a:defRPr>
      </a:lvl6pPr>
      <a:lvl7pPr marL="914400" algn="l" rtl="0" eaLnBrk="1" fontAlgn="base" hangingPunct="1">
        <a:spcBef>
          <a:spcPct val="0"/>
        </a:spcBef>
        <a:spcAft>
          <a:spcPct val="0"/>
        </a:spcAft>
        <a:defRPr sz="4000" b="1">
          <a:solidFill>
            <a:schemeClr val="tx2"/>
          </a:solidFill>
          <a:latin typeface="Arial" charset="0"/>
        </a:defRPr>
      </a:lvl7pPr>
      <a:lvl8pPr marL="1371600" algn="l" rtl="0" eaLnBrk="1" fontAlgn="base" hangingPunct="1">
        <a:spcBef>
          <a:spcPct val="0"/>
        </a:spcBef>
        <a:spcAft>
          <a:spcPct val="0"/>
        </a:spcAft>
        <a:defRPr sz="4000" b="1">
          <a:solidFill>
            <a:schemeClr val="tx2"/>
          </a:solidFill>
          <a:latin typeface="Arial" charset="0"/>
        </a:defRPr>
      </a:lvl8pPr>
      <a:lvl9pPr marL="1828800" algn="l" rtl="0" eaLnBrk="1" fontAlgn="base" hangingPunct="1">
        <a:spcBef>
          <a:spcPct val="0"/>
        </a:spcBef>
        <a:spcAft>
          <a:spcPct val="0"/>
        </a:spcAft>
        <a:defRPr sz="4000" b="1">
          <a:solidFill>
            <a:schemeClr val="tx2"/>
          </a:solidFill>
          <a:latin typeface="Arial" charset="0"/>
        </a:defRPr>
      </a:lvl9pPr>
    </p:titleStyle>
    <p:bodyStyle>
      <a:lvl1pPr marL="233363" indent="-233363" algn="l" rtl="0" eaLnBrk="0" fontAlgn="base" hangingPunct="0">
        <a:spcBef>
          <a:spcPts val="1800"/>
        </a:spcBef>
        <a:spcAft>
          <a:spcPct val="0"/>
        </a:spcAft>
        <a:buFont typeface="Arial" panose="020B0604020202020204" pitchFamily="34" charset="0"/>
        <a:buChar char="•"/>
        <a:defRPr sz="2400" kern="1200">
          <a:solidFill>
            <a:srgbClr val="51504E"/>
          </a:solidFill>
          <a:latin typeface="+mn-lt"/>
          <a:ea typeface="+mn-ea"/>
          <a:cs typeface="+mn-cs"/>
        </a:defRPr>
      </a:lvl1pPr>
      <a:lvl2pPr marL="573088" indent="-290513" algn="l" rtl="0" eaLnBrk="0" fontAlgn="base" hangingPunct="0">
        <a:spcBef>
          <a:spcPts val="400"/>
        </a:spcBef>
        <a:spcAft>
          <a:spcPct val="0"/>
        </a:spcAft>
        <a:buFont typeface="Arial" panose="020B0604020202020204" pitchFamily="34" charset="0"/>
        <a:buChar char="–"/>
        <a:defRPr sz="2000" kern="1200">
          <a:solidFill>
            <a:srgbClr val="51504E"/>
          </a:solidFill>
          <a:latin typeface="+mn-lt"/>
          <a:ea typeface="+mn-ea"/>
          <a:cs typeface="+mn-cs"/>
        </a:defRPr>
      </a:lvl2pPr>
      <a:lvl3pPr marL="798513" indent="-166688" algn="l" rtl="0" eaLnBrk="0" fontAlgn="base" hangingPunct="0">
        <a:spcBef>
          <a:spcPts val="400"/>
        </a:spcBef>
        <a:spcAft>
          <a:spcPct val="0"/>
        </a:spcAft>
        <a:buFont typeface="Arial" panose="020B0604020202020204" pitchFamily="34" charset="0"/>
        <a:buChar char="•"/>
        <a:defRPr sz="1400" kern="1200">
          <a:solidFill>
            <a:srgbClr val="51504E"/>
          </a:solidFill>
          <a:latin typeface="+mn-lt"/>
          <a:ea typeface="+mn-ea"/>
          <a:cs typeface="+mn-cs"/>
        </a:defRPr>
      </a:lvl3pPr>
      <a:lvl4pPr marL="1147763" indent="-233363" algn="l" rtl="0" eaLnBrk="0" fontAlgn="base" hangingPunct="0">
        <a:spcBef>
          <a:spcPts val="400"/>
        </a:spcBef>
        <a:spcAft>
          <a:spcPct val="0"/>
        </a:spcAft>
        <a:buFont typeface="Arial" panose="020B0604020202020204" pitchFamily="34" charset="0"/>
        <a:buChar char="–"/>
        <a:defRPr sz="1400" kern="1200">
          <a:solidFill>
            <a:srgbClr val="51504E"/>
          </a:solidFill>
          <a:latin typeface="+mn-lt"/>
          <a:ea typeface="+mn-ea"/>
          <a:cs typeface="+mn-cs"/>
        </a:defRPr>
      </a:lvl4pPr>
      <a:lvl5pPr marL="1487488" indent="-231775" algn="l" rtl="0" eaLnBrk="0" fontAlgn="base" hangingPunct="0">
        <a:spcBef>
          <a:spcPts val="400"/>
        </a:spcBef>
        <a:spcAft>
          <a:spcPct val="0"/>
        </a:spcAft>
        <a:buFont typeface="Arial" panose="020B0604020202020204" pitchFamily="34" charset="0"/>
        <a:buChar char="»"/>
        <a:defRPr sz="1400" kern="1200">
          <a:solidFill>
            <a:srgbClr val="51504E"/>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armen.draper@fcsamerica.com" TargetMode="External"/><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15.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a:extLst>
              <a:ext uri="{FF2B5EF4-FFF2-40B4-BE49-F238E27FC236}">
                <a16:creationId xmlns:a16="http://schemas.microsoft.com/office/drawing/2014/main" id="{8DA388F1-C499-4E12-B172-668EDD83920A}"/>
              </a:ext>
            </a:extLst>
          </p:cNvPr>
          <p:cNvSpPr>
            <a:spLocks noGrp="1"/>
          </p:cNvSpPr>
          <p:nvPr>
            <p:ph type="title"/>
          </p:nvPr>
        </p:nvSpPr>
        <p:spPr/>
        <p:txBody>
          <a:bodyPr>
            <a:normAutofit/>
          </a:bodyPr>
          <a:lstStyle/>
          <a:p>
            <a:pPr eaLnBrk="1" hangingPunct="1">
              <a:defRPr/>
            </a:pPr>
            <a:r>
              <a:rPr lang="en-US" sz="4000" dirty="0">
                <a:solidFill>
                  <a:schemeClr val="bg1">
                    <a:lumMod val="25000"/>
                  </a:schemeClr>
                </a:solidFill>
              </a:rPr>
              <a:t>Curiosity killed the “Cat”</a:t>
            </a:r>
          </a:p>
        </p:txBody>
      </p:sp>
      <p:sp>
        <p:nvSpPr>
          <p:cNvPr id="18434" name="Subtitle 2">
            <a:extLst>
              <a:ext uri="{FF2B5EF4-FFF2-40B4-BE49-F238E27FC236}">
                <a16:creationId xmlns:a16="http://schemas.microsoft.com/office/drawing/2014/main" id="{7F00B905-DF7B-4BC4-AA12-CE14CD8A6FBB}"/>
              </a:ext>
            </a:extLst>
          </p:cNvPr>
          <p:cNvSpPr>
            <a:spLocks noGrp="1"/>
          </p:cNvSpPr>
          <p:nvPr>
            <p:ph idx="1"/>
          </p:nvPr>
        </p:nvSpPr>
        <p:spPr/>
        <p:txBody>
          <a:bodyPr>
            <a:normAutofit lnSpcReduction="10000"/>
          </a:bodyPr>
          <a:lstStyle/>
          <a:p>
            <a:pPr marL="0" indent="0" algn="ctr" eaLnBrk="1" hangingPunct="1">
              <a:buNone/>
            </a:pPr>
            <a:r>
              <a:rPr lang="en-US" altLang="en-US" sz="3200" dirty="0"/>
              <a:t>2019 Women In Ag Conference</a:t>
            </a:r>
          </a:p>
          <a:p>
            <a:pPr marL="0" indent="0" algn="ctr" eaLnBrk="1" hangingPunct="1">
              <a:buNone/>
            </a:pPr>
            <a:r>
              <a:rPr lang="en-US" altLang="en-US" sz="3200" dirty="0"/>
              <a:t>Kearney, NE</a:t>
            </a:r>
          </a:p>
          <a:p>
            <a:pPr marL="0" indent="0" algn="ctr" eaLnBrk="1" hangingPunct="1">
              <a:buNone/>
            </a:pPr>
            <a:r>
              <a:rPr lang="en-US" altLang="en-US" sz="3200" dirty="0"/>
              <a:t>Carmen Egging-Draper</a:t>
            </a:r>
          </a:p>
          <a:p>
            <a:pPr marL="0" indent="0" algn="ctr" eaLnBrk="1" hangingPunct="1">
              <a:buNone/>
            </a:pPr>
            <a:r>
              <a:rPr lang="en-US" altLang="en-US" sz="1900" dirty="0">
                <a:solidFill>
                  <a:srgbClr val="002060"/>
                </a:solidFill>
                <a:hlinkClick r:id="rId3">
                  <a:extLst>
                    <a:ext uri="{A12FA001-AC4F-418D-AE19-62706E023703}">
                      <ahyp:hlinkClr xmlns:ahyp="http://schemas.microsoft.com/office/drawing/2018/hyperlinkcolor" val="tx"/>
                    </a:ext>
                  </a:extLst>
                </a:hlinkClick>
              </a:rPr>
              <a:t>Carmen.draper@fcsamerica.com</a:t>
            </a:r>
            <a:r>
              <a:rPr lang="en-US" altLang="en-US" sz="1900" dirty="0">
                <a:solidFill>
                  <a:srgbClr val="002060"/>
                </a:solidFill>
              </a:rPr>
              <a:t> / 308-249-4795</a:t>
            </a:r>
          </a:p>
          <a:p>
            <a:pPr marL="0" indent="0" algn="ctr" eaLnBrk="1" hangingPunct="1">
              <a:lnSpc>
                <a:spcPct val="60000"/>
              </a:lnSpc>
              <a:spcBef>
                <a:spcPts val="0"/>
              </a:spcBef>
              <a:buNone/>
            </a:pPr>
            <a:endParaRPr lang="en-US" altLang="en-US" sz="3200" dirty="0"/>
          </a:p>
          <a:p>
            <a:pPr marL="0" indent="0" algn="ctr" eaLnBrk="1" hangingPunct="1">
              <a:buNone/>
            </a:pPr>
            <a:r>
              <a:rPr lang="en-US" altLang="en-US" sz="3200" dirty="0"/>
              <a:t>Insurance Officer</a:t>
            </a:r>
          </a:p>
          <a:p>
            <a:pPr marL="0" indent="0" algn="ctr" eaLnBrk="1" hangingPunct="1">
              <a:buNone/>
            </a:pPr>
            <a:r>
              <a:rPr lang="en-US" altLang="en-US" sz="3200" dirty="0"/>
              <a:t>Farm Credit Services of America</a:t>
            </a:r>
          </a:p>
          <a:p>
            <a:pPr algn="ctr" eaLnBrk="1" hangingPunct="1"/>
            <a:endParaRPr lang="en-US" altLang="en-US" sz="3200" dirty="0"/>
          </a:p>
          <a:p>
            <a:pPr eaLnBrk="1" hangingPunct="1"/>
            <a:endParaRPr lang="en-US" altLang="en-US" sz="3200" dirty="0"/>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43729AA2-EDB6-4106-8E13-1D9FB499F735}"/>
              </a:ext>
            </a:extLst>
          </p:cNvPr>
          <p:cNvSpPr>
            <a:spLocks noGrp="1"/>
          </p:cNvSpPr>
          <p:nvPr>
            <p:ph type="title"/>
          </p:nvPr>
        </p:nvSpPr>
        <p:spPr>
          <a:xfrm>
            <a:off x="304800" y="304800"/>
            <a:ext cx="7024688" cy="685800"/>
          </a:xfrm>
        </p:spPr>
        <p:txBody>
          <a:bodyPr/>
          <a:lstStyle/>
          <a:p>
            <a:pPr eaLnBrk="1" hangingPunct="1"/>
            <a:r>
              <a:rPr lang="en-US" altLang="en-US" dirty="0">
                <a:solidFill>
                  <a:schemeClr val="accent4"/>
                </a:solidFill>
              </a:rPr>
              <a:t>Plans of Insurance </a:t>
            </a:r>
          </a:p>
        </p:txBody>
      </p:sp>
      <p:sp>
        <p:nvSpPr>
          <p:cNvPr id="29699" name="Content Placeholder 2">
            <a:extLst>
              <a:ext uri="{FF2B5EF4-FFF2-40B4-BE49-F238E27FC236}">
                <a16:creationId xmlns:a16="http://schemas.microsoft.com/office/drawing/2014/main" id="{4E309FB4-3D2F-4DD1-9A8B-D65B7ED23FCA}"/>
              </a:ext>
            </a:extLst>
          </p:cNvPr>
          <p:cNvSpPr>
            <a:spLocks noGrp="1"/>
          </p:cNvSpPr>
          <p:nvPr>
            <p:ph sz="quarter" idx="1"/>
          </p:nvPr>
        </p:nvSpPr>
        <p:spPr>
          <a:xfrm>
            <a:off x="435768" y="1295400"/>
            <a:ext cx="8272463" cy="4572000"/>
          </a:xfrm>
        </p:spPr>
        <p:txBody>
          <a:bodyPr/>
          <a:lstStyle/>
          <a:p>
            <a:r>
              <a:rPr lang="en-US" sz="1800" dirty="0">
                <a:solidFill>
                  <a:srgbClr val="FF0000"/>
                </a:solidFill>
              </a:rPr>
              <a:t>Multi Peril Crop Insurance (MPCI) – protects from natural crop yield losses includes APH (yield protection), RP(revenue protection), and YP (yield protection)</a:t>
            </a:r>
          </a:p>
          <a:p>
            <a:r>
              <a:rPr lang="en-US" sz="1800" dirty="0">
                <a:solidFill>
                  <a:srgbClr val="FF0000"/>
                </a:solidFill>
              </a:rPr>
              <a:t>Crop Hail (CH) –protects against crop damage caused by hail, fire, lightening and transit.   Can add wind coverage to some policies.</a:t>
            </a:r>
          </a:p>
          <a:p>
            <a:r>
              <a:rPr lang="en-US" sz="1800" dirty="0">
                <a:solidFill>
                  <a:schemeClr val="accent2">
                    <a:lumMod val="50000"/>
                  </a:schemeClr>
                </a:solidFill>
              </a:rPr>
              <a:t>Whole Farm Revenue Protection (WFRP) – Insurance plan that insures up to $8.5 million in insured revenue from all agriculture commodities produced on the farm.</a:t>
            </a:r>
          </a:p>
          <a:p>
            <a:r>
              <a:rPr lang="en-US" sz="1800" dirty="0">
                <a:solidFill>
                  <a:schemeClr val="accent2">
                    <a:lumMod val="50000"/>
                  </a:schemeClr>
                </a:solidFill>
              </a:rPr>
              <a:t>Pasture Rangeland and Forage (PRF) – Insurance plan to provide insurance coverage on pasture, rangeland, or forage acres that are used to feed livestock.</a:t>
            </a:r>
          </a:p>
          <a:p>
            <a:r>
              <a:rPr lang="en-US" sz="1800" dirty="0">
                <a:solidFill>
                  <a:schemeClr val="accent2">
                    <a:lumMod val="50000"/>
                  </a:schemeClr>
                </a:solidFill>
              </a:rPr>
              <a:t>Livestock Risk Protection (LRP) –declining market prices.</a:t>
            </a:r>
          </a:p>
          <a:p>
            <a:r>
              <a:rPr lang="en-US" sz="1800" dirty="0">
                <a:solidFill>
                  <a:schemeClr val="accent2">
                    <a:lumMod val="50000"/>
                  </a:schemeClr>
                </a:solidFill>
              </a:rPr>
              <a:t>Dairy Revenue Production (DRP) – Insurance plan that protects milk and milk products against declining market prices.</a:t>
            </a:r>
          </a:p>
          <a:p>
            <a:pPr eaLnBrk="1" hangingPunct="1">
              <a:spcBef>
                <a:spcPts val="1200"/>
              </a:spcBef>
            </a:pPr>
            <a:endParaRPr lang="en-US" altLang="en-US" sz="2800" dirty="0"/>
          </a:p>
        </p:txBody>
      </p:sp>
      <p:sp>
        <p:nvSpPr>
          <p:cNvPr id="2" name="Slide Number Placeholder 1">
            <a:extLst>
              <a:ext uri="{FF2B5EF4-FFF2-40B4-BE49-F238E27FC236}">
                <a16:creationId xmlns:a16="http://schemas.microsoft.com/office/drawing/2014/main" id="{2C0D12A4-123F-4566-90EB-827839C5A16A}"/>
              </a:ext>
            </a:extLst>
          </p:cNvPr>
          <p:cNvSpPr>
            <a:spLocks noGrp="1"/>
          </p:cNvSpPr>
          <p:nvPr>
            <p:ph type="sldNum" sz="quarter" idx="10"/>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986BA15-C94D-48F9-A211-52522583609F}" type="slidenum">
              <a:rPr lang="en-US" altLang="en-US"/>
              <a:pPr eaLnBrk="1" hangingPunct="1"/>
              <a:t>9</a:t>
            </a:fld>
            <a:endParaRPr lang="en-US" altLang="en-US" dirty="0"/>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558DA2FB-03FD-440E-8D37-5049030AAD52}"/>
              </a:ext>
            </a:extLst>
          </p:cNvPr>
          <p:cNvSpPr>
            <a:spLocks noGrp="1"/>
          </p:cNvSpPr>
          <p:nvPr>
            <p:ph type="title"/>
          </p:nvPr>
        </p:nvSpPr>
        <p:spPr>
          <a:xfrm>
            <a:off x="152400" y="533400"/>
            <a:ext cx="8153400" cy="838200"/>
          </a:xfrm>
        </p:spPr>
        <p:txBody>
          <a:bodyPr/>
          <a:lstStyle/>
          <a:p>
            <a:pPr eaLnBrk="1" hangingPunct="1"/>
            <a:r>
              <a:rPr lang="en-US" altLang="en-US" sz="3800" dirty="0">
                <a:solidFill>
                  <a:schemeClr val="accent4"/>
                </a:solidFill>
              </a:rPr>
              <a:t>Actual Production History </a:t>
            </a:r>
            <a:r>
              <a:rPr lang="en-US" altLang="en-US" sz="3500" dirty="0">
                <a:solidFill>
                  <a:schemeClr val="accent4"/>
                </a:solidFill>
              </a:rPr>
              <a:t>(APH)</a:t>
            </a:r>
            <a:br>
              <a:rPr lang="en-US" altLang="en-US" sz="3500" dirty="0">
                <a:solidFill>
                  <a:schemeClr val="accent4"/>
                </a:solidFill>
              </a:rPr>
            </a:br>
            <a:r>
              <a:rPr lang="en-US" altLang="en-US" sz="3500" dirty="0">
                <a:solidFill>
                  <a:schemeClr val="accent4"/>
                </a:solidFill>
              </a:rPr>
              <a:t>Yield Protection (YP)</a:t>
            </a:r>
          </a:p>
        </p:txBody>
      </p:sp>
      <p:sp>
        <p:nvSpPr>
          <p:cNvPr id="31747" name="Content Placeholder 2">
            <a:extLst>
              <a:ext uri="{FF2B5EF4-FFF2-40B4-BE49-F238E27FC236}">
                <a16:creationId xmlns:a16="http://schemas.microsoft.com/office/drawing/2014/main" id="{0896DA20-1681-40ED-934C-2E1B633C1874}"/>
              </a:ext>
            </a:extLst>
          </p:cNvPr>
          <p:cNvSpPr>
            <a:spLocks noGrp="1"/>
          </p:cNvSpPr>
          <p:nvPr>
            <p:ph sz="quarter" idx="1"/>
          </p:nvPr>
        </p:nvSpPr>
        <p:spPr>
          <a:xfrm>
            <a:off x="533400" y="1600200"/>
            <a:ext cx="8153400" cy="4648200"/>
          </a:xfrm>
        </p:spPr>
        <p:txBody>
          <a:bodyPr/>
          <a:lstStyle/>
          <a:p>
            <a:pPr eaLnBrk="1" hangingPunct="1">
              <a:spcBef>
                <a:spcPts val="1200"/>
              </a:spcBef>
            </a:pPr>
            <a:r>
              <a:rPr lang="en-US" altLang="en-US" sz="1800" dirty="0"/>
              <a:t>APH is for any crop where Revenue protection is not available, (millet, sugar beets, and dry beans)</a:t>
            </a:r>
          </a:p>
          <a:p>
            <a:pPr eaLnBrk="1" hangingPunct="1">
              <a:spcBef>
                <a:spcPts val="1200"/>
              </a:spcBef>
            </a:pPr>
            <a:r>
              <a:rPr lang="en-US" altLang="en-US" sz="1800" dirty="0"/>
              <a:t>Yield guarantee based on the growers previous Actual Production History (APH)</a:t>
            </a:r>
          </a:p>
          <a:p>
            <a:pPr eaLnBrk="1" hangingPunct="1">
              <a:spcBef>
                <a:spcPts val="1200"/>
              </a:spcBef>
            </a:pPr>
            <a:r>
              <a:rPr lang="en-US" altLang="en-US" sz="1800" dirty="0"/>
              <a:t>Available coverage levels are 50% to 85% in 5% increments of APH yield</a:t>
            </a:r>
          </a:p>
          <a:p>
            <a:pPr eaLnBrk="1" hangingPunct="1">
              <a:spcBef>
                <a:spcPts val="1200"/>
              </a:spcBef>
            </a:pPr>
            <a:r>
              <a:rPr lang="en-US" altLang="en-US" sz="1800" dirty="0"/>
              <a:t>Indemnifies the grower for harvested and/or appraised production less than the production guarantee</a:t>
            </a:r>
          </a:p>
          <a:p>
            <a:pPr eaLnBrk="1" hangingPunct="1">
              <a:spcBef>
                <a:spcPts val="1200"/>
              </a:spcBef>
            </a:pPr>
            <a:r>
              <a:rPr lang="en-US" altLang="en-US" sz="1800" dirty="0"/>
              <a:t>Growers may choose established or additional price election </a:t>
            </a:r>
            <a:r>
              <a:rPr lang="en-US" altLang="en-US" sz="1800" dirty="0">
                <a:solidFill>
                  <a:srgbClr val="FF0000"/>
                </a:solidFill>
              </a:rPr>
              <a:t>(Sometimes a price is increased by March 1 from the established price on APH crops, so grower should always choose additional price election. )</a:t>
            </a:r>
          </a:p>
          <a:p>
            <a:pPr eaLnBrk="1" hangingPunct="1">
              <a:spcBef>
                <a:spcPts val="1200"/>
              </a:spcBef>
            </a:pPr>
            <a:r>
              <a:rPr lang="en-US" altLang="en-US" sz="1800" dirty="0"/>
              <a:t>CAT coverage is available $655 per crop per county (2020?)</a:t>
            </a:r>
          </a:p>
          <a:p>
            <a:pPr eaLnBrk="1" hangingPunct="1">
              <a:spcBef>
                <a:spcPts val="1200"/>
              </a:spcBef>
            </a:pPr>
            <a:r>
              <a:rPr lang="en-US" altLang="en-US" sz="1800" dirty="0"/>
              <a:t>Prevented planting and replant protection (on some crops) are  provided</a:t>
            </a:r>
          </a:p>
          <a:p>
            <a:pPr eaLnBrk="1" hangingPunct="1"/>
            <a:endParaRPr lang="en-US" altLang="en-US" sz="2200" dirty="0"/>
          </a:p>
        </p:txBody>
      </p:sp>
      <p:sp>
        <p:nvSpPr>
          <p:cNvPr id="2" name="Slide Number Placeholder 1">
            <a:extLst>
              <a:ext uri="{FF2B5EF4-FFF2-40B4-BE49-F238E27FC236}">
                <a16:creationId xmlns:a16="http://schemas.microsoft.com/office/drawing/2014/main" id="{CE45F9C4-2A3B-495D-99D6-57AE4B5210AF}"/>
              </a:ext>
            </a:extLst>
          </p:cNvPr>
          <p:cNvSpPr>
            <a:spLocks noGrp="1"/>
          </p:cNvSpPr>
          <p:nvPr>
            <p:ph type="sldNum" sz="quarter" idx="10"/>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0088264-F110-48E0-8516-7607260CE972}" type="slidenum">
              <a:rPr lang="en-US" altLang="en-US"/>
              <a:pPr eaLnBrk="1" hangingPunct="1"/>
              <a:t>10</a:t>
            </a:fld>
            <a:endParaRPr lang="en-US" altLang="en-US" dirty="0"/>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B5AA2-BE78-48E3-B9D5-8F5CF4EDB5C3}"/>
              </a:ext>
            </a:extLst>
          </p:cNvPr>
          <p:cNvSpPr>
            <a:spLocks noGrp="1"/>
          </p:cNvSpPr>
          <p:nvPr>
            <p:ph type="title"/>
          </p:nvPr>
        </p:nvSpPr>
        <p:spPr/>
        <p:txBody>
          <a:bodyPr/>
          <a:lstStyle/>
          <a:p>
            <a:r>
              <a:rPr lang="en-US" dirty="0">
                <a:solidFill>
                  <a:schemeClr val="accent4"/>
                </a:solidFill>
              </a:rPr>
              <a:t>APH and YP Example</a:t>
            </a:r>
          </a:p>
        </p:txBody>
      </p:sp>
      <p:sp>
        <p:nvSpPr>
          <p:cNvPr id="3" name="Content Placeholder 2">
            <a:extLst>
              <a:ext uri="{FF2B5EF4-FFF2-40B4-BE49-F238E27FC236}">
                <a16:creationId xmlns:a16="http://schemas.microsoft.com/office/drawing/2014/main" id="{D39E7EE6-4715-4A57-94A7-37F8593E834B}"/>
              </a:ext>
            </a:extLst>
          </p:cNvPr>
          <p:cNvSpPr>
            <a:spLocks noGrp="1"/>
          </p:cNvSpPr>
          <p:nvPr>
            <p:ph idx="1"/>
          </p:nvPr>
        </p:nvSpPr>
        <p:spPr>
          <a:xfrm>
            <a:off x="190500" y="1600200"/>
            <a:ext cx="8763000" cy="4876800"/>
          </a:xfrm>
        </p:spPr>
        <p:txBody>
          <a:bodyPr/>
          <a:lstStyle/>
          <a:p>
            <a:pPr marL="0" indent="0">
              <a:buNone/>
            </a:pPr>
            <a:r>
              <a:rPr lang="en-US" dirty="0"/>
              <a:t>Corn yield of 218 bushel  70% level</a:t>
            </a:r>
          </a:p>
          <a:p>
            <a:pPr marL="0" indent="0">
              <a:buNone/>
            </a:pPr>
            <a:r>
              <a:rPr lang="en-US" dirty="0">
                <a:solidFill>
                  <a:srgbClr val="FF0000"/>
                </a:solidFill>
              </a:rPr>
              <a:t>218 x 70% =152.6 bushel guarantee</a:t>
            </a:r>
          </a:p>
          <a:p>
            <a:pPr marL="0" indent="0">
              <a:buNone/>
            </a:pPr>
            <a:r>
              <a:rPr lang="en-US" dirty="0"/>
              <a:t> Established price $3.96 per bushel (set March 1</a:t>
            </a:r>
            <a:r>
              <a:rPr lang="en-US" baseline="30000" dirty="0"/>
              <a:t>st</a:t>
            </a:r>
            <a:r>
              <a:rPr lang="en-US" dirty="0"/>
              <a:t>)</a:t>
            </a:r>
          </a:p>
          <a:p>
            <a:pPr marL="0" indent="0">
              <a:buNone/>
            </a:pPr>
            <a:r>
              <a:rPr lang="en-US" dirty="0"/>
              <a:t>Guarantee dollars of $604.30</a:t>
            </a:r>
          </a:p>
          <a:p>
            <a:pPr marL="0" indent="0">
              <a:buNone/>
            </a:pPr>
            <a:endParaRPr lang="en-US" dirty="0"/>
          </a:p>
          <a:p>
            <a:pPr marL="0" indent="0">
              <a:buNone/>
            </a:pPr>
            <a:r>
              <a:rPr lang="en-US" dirty="0">
                <a:solidFill>
                  <a:srgbClr val="FF0000"/>
                </a:solidFill>
              </a:rPr>
              <a:t>You must go below 152.6 bu/acre to collect crop insurance payment regardless of what happens to price at harvest</a:t>
            </a:r>
          </a:p>
        </p:txBody>
      </p:sp>
      <p:sp>
        <p:nvSpPr>
          <p:cNvPr id="4" name="Slide Number Placeholder 3">
            <a:extLst>
              <a:ext uri="{FF2B5EF4-FFF2-40B4-BE49-F238E27FC236}">
                <a16:creationId xmlns:a16="http://schemas.microsoft.com/office/drawing/2014/main" id="{DC90EA34-616E-47DD-BF06-271B23781731}"/>
              </a:ext>
            </a:extLst>
          </p:cNvPr>
          <p:cNvSpPr>
            <a:spLocks noGrp="1"/>
          </p:cNvSpPr>
          <p:nvPr>
            <p:ph type="sldNum" sz="quarter" idx="10"/>
          </p:nvPr>
        </p:nvSpPr>
        <p:spPr/>
        <p:txBody>
          <a:bodyPr/>
          <a:lstStyle/>
          <a:p>
            <a:fld id="{022D9AA5-2803-42EE-A4B0-8C19C7753870}" type="slidenum">
              <a:rPr lang="en-US" altLang="en-US" smtClean="0"/>
              <a:pPr/>
              <a:t>11</a:t>
            </a:fld>
            <a:endParaRPr lang="en-US" altLang="en-US" dirty="0"/>
          </a:p>
        </p:txBody>
      </p:sp>
    </p:spTree>
    <p:extLst>
      <p:ext uri="{BB962C8B-B14F-4D97-AF65-F5344CB8AC3E}">
        <p14:creationId xmlns:p14="http://schemas.microsoft.com/office/powerpoint/2010/main" val="673371944"/>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530E1501-0CEC-4688-974C-83B8BAECDD57}"/>
              </a:ext>
            </a:extLst>
          </p:cNvPr>
          <p:cNvSpPr>
            <a:spLocks noGrp="1"/>
          </p:cNvSpPr>
          <p:nvPr>
            <p:ph type="title"/>
          </p:nvPr>
        </p:nvSpPr>
        <p:spPr>
          <a:xfrm>
            <a:off x="533400" y="228600"/>
            <a:ext cx="6934200" cy="990600"/>
          </a:xfrm>
        </p:spPr>
        <p:txBody>
          <a:bodyPr/>
          <a:lstStyle/>
          <a:p>
            <a:pPr eaLnBrk="1" hangingPunct="1"/>
            <a:r>
              <a:rPr lang="en-US" altLang="en-US" dirty="0">
                <a:solidFill>
                  <a:schemeClr val="accent4"/>
                </a:solidFill>
              </a:rPr>
              <a:t>Revenue Protection (RP)</a:t>
            </a:r>
          </a:p>
        </p:txBody>
      </p:sp>
      <p:sp>
        <p:nvSpPr>
          <p:cNvPr id="33795" name="Content Placeholder 2">
            <a:extLst>
              <a:ext uri="{FF2B5EF4-FFF2-40B4-BE49-F238E27FC236}">
                <a16:creationId xmlns:a16="http://schemas.microsoft.com/office/drawing/2014/main" id="{6FE1B257-1888-41CF-8F57-BBEDCF25D204}"/>
              </a:ext>
            </a:extLst>
          </p:cNvPr>
          <p:cNvSpPr>
            <a:spLocks noGrp="1"/>
          </p:cNvSpPr>
          <p:nvPr>
            <p:ph sz="quarter" idx="1"/>
          </p:nvPr>
        </p:nvSpPr>
        <p:spPr>
          <a:xfrm>
            <a:off x="444500" y="1493838"/>
            <a:ext cx="8348663" cy="4449762"/>
          </a:xfrm>
        </p:spPr>
        <p:txBody>
          <a:bodyPr/>
          <a:lstStyle/>
          <a:p>
            <a:pPr eaLnBrk="1" hangingPunct="1"/>
            <a:r>
              <a:rPr lang="en-US" altLang="en-US" sz="2300" dirty="0"/>
              <a:t>Dollar guarantee based on the (Board of Trade) projected price </a:t>
            </a:r>
          </a:p>
          <a:p>
            <a:pPr eaLnBrk="1" hangingPunct="1"/>
            <a:r>
              <a:rPr lang="en-US" altLang="en-US" sz="2300" dirty="0"/>
              <a:t>The projected price is used to calculate premium, replant payments and prevented planting payments</a:t>
            </a:r>
          </a:p>
          <a:p>
            <a:pPr eaLnBrk="1" hangingPunct="1"/>
            <a:r>
              <a:rPr lang="en-US" altLang="en-US" sz="2300" dirty="0"/>
              <a:t>Available coverage levels are 50% to 85% in 5% increments</a:t>
            </a:r>
          </a:p>
          <a:p>
            <a:pPr eaLnBrk="1" hangingPunct="1"/>
            <a:r>
              <a:rPr lang="en-US" altLang="en-US" sz="2300" dirty="0"/>
              <a:t>Additional dollar protection is available if the harvest price is higher than the projected price</a:t>
            </a:r>
          </a:p>
          <a:p>
            <a:pPr eaLnBrk="1" hangingPunct="1"/>
            <a:r>
              <a:rPr lang="en-US" altLang="en-US" sz="2300" dirty="0"/>
              <a:t>Good product if you are marketing your crop</a:t>
            </a:r>
          </a:p>
          <a:p>
            <a:pPr eaLnBrk="1" hangingPunct="1"/>
            <a:r>
              <a:rPr lang="en-US" altLang="en-US" sz="2300" dirty="0">
                <a:solidFill>
                  <a:srgbClr val="FF0000"/>
                </a:solidFill>
              </a:rPr>
              <a:t>I recommend you do NOT take RP without the harvest price if marketing your crop   </a:t>
            </a:r>
          </a:p>
          <a:p>
            <a:pPr eaLnBrk="1" hangingPunct="1"/>
            <a:endParaRPr lang="en-US" altLang="en-US" dirty="0"/>
          </a:p>
        </p:txBody>
      </p:sp>
      <p:sp>
        <p:nvSpPr>
          <p:cNvPr id="2" name="Slide Number Placeholder 1">
            <a:extLst>
              <a:ext uri="{FF2B5EF4-FFF2-40B4-BE49-F238E27FC236}">
                <a16:creationId xmlns:a16="http://schemas.microsoft.com/office/drawing/2014/main" id="{A4C5F010-24D4-467F-B5EB-80AC71699AC0}"/>
              </a:ext>
            </a:extLst>
          </p:cNvPr>
          <p:cNvSpPr>
            <a:spLocks noGrp="1"/>
          </p:cNvSpPr>
          <p:nvPr>
            <p:ph type="sldNum" sz="quarter" idx="10"/>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2BA64FF-3D04-4421-80D6-5A454685C806}" type="slidenum">
              <a:rPr lang="en-US" altLang="en-US"/>
              <a:pPr eaLnBrk="1" hangingPunct="1"/>
              <a:t>12</a:t>
            </a:fld>
            <a:endParaRPr lang="en-US" altLang="en-US" dirty="0"/>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378386E4-B02C-439A-B8CC-5FA3D12BD48B}"/>
              </a:ext>
            </a:extLst>
          </p:cNvPr>
          <p:cNvSpPr>
            <a:spLocks noGrp="1"/>
          </p:cNvSpPr>
          <p:nvPr>
            <p:ph type="title"/>
          </p:nvPr>
        </p:nvSpPr>
        <p:spPr>
          <a:xfrm>
            <a:off x="381000" y="304800"/>
            <a:ext cx="7315200" cy="987425"/>
          </a:xfrm>
        </p:spPr>
        <p:txBody>
          <a:bodyPr/>
          <a:lstStyle/>
          <a:p>
            <a:pPr eaLnBrk="1" hangingPunct="1"/>
            <a:r>
              <a:rPr lang="en-US" altLang="en-US" sz="2800" dirty="0">
                <a:solidFill>
                  <a:schemeClr val="accent4"/>
                </a:solidFill>
              </a:rPr>
              <a:t>Revenue Protection with Harvest Price Exclusion (RPHPE)</a:t>
            </a:r>
          </a:p>
        </p:txBody>
      </p:sp>
      <p:sp>
        <p:nvSpPr>
          <p:cNvPr id="34819" name="Content Placeholder 2">
            <a:extLst>
              <a:ext uri="{FF2B5EF4-FFF2-40B4-BE49-F238E27FC236}">
                <a16:creationId xmlns:a16="http://schemas.microsoft.com/office/drawing/2014/main" id="{7461D1DA-BACD-404B-AA0C-8D5E03FA92F7}"/>
              </a:ext>
            </a:extLst>
          </p:cNvPr>
          <p:cNvSpPr>
            <a:spLocks noGrp="1"/>
          </p:cNvSpPr>
          <p:nvPr>
            <p:ph sz="quarter" idx="1"/>
          </p:nvPr>
        </p:nvSpPr>
        <p:spPr>
          <a:xfrm>
            <a:off x="457200" y="1676400"/>
            <a:ext cx="8229600" cy="4724400"/>
          </a:xfrm>
        </p:spPr>
        <p:txBody>
          <a:bodyPr/>
          <a:lstStyle/>
          <a:p>
            <a:pPr eaLnBrk="1" hangingPunct="1"/>
            <a:r>
              <a:rPr lang="en-US" altLang="en-US" sz="2200" dirty="0"/>
              <a:t>Dollar guarantee based on the projected price</a:t>
            </a:r>
          </a:p>
          <a:p>
            <a:pPr eaLnBrk="1" hangingPunct="1"/>
            <a:r>
              <a:rPr lang="en-US" altLang="en-US" sz="2200" dirty="0"/>
              <a:t>Projected price is used to calculate the premium, replant payments and prevented planting</a:t>
            </a:r>
          </a:p>
          <a:p>
            <a:pPr eaLnBrk="1" hangingPunct="1"/>
            <a:r>
              <a:rPr lang="en-US" altLang="en-US" sz="2200" dirty="0"/>
              <a:t>The available coverage levels are 50% to 85% in 5% increments</a:t>
            </a:r>
          </a:p>
          <a:p>
            <a:pPr eaLnBrk="1" hangingPunct="1"/>
            <a:r>
              <a:rPr lang="en-US" altLang="en-US" sz="2200" dirty="0">
                <a:solidFill>
                  <a:srgbClr val="FF0000"/>
                </a:solidFill>
              </a:rPr>
              <a:t>Additional dollar protection is </a:t>
            </a:r>
            <a:r>
              <a:rPr lang="en-US" altLang="en-US" sz="2200" b="1" dirty="0">
                <a:solidFill>
                  <a:srgbClr val="FF0000"/>
                </a:solidFill>
              </a:rPr>
              <a:t>not</a:t>
            </a:r>
            <a:r>
              <a:rPr lang="en-US" altLang="en-US" sz="2200" dirty="0">
                <a:solidFill>
                  <a:srgbClr val="FF0000"/>
                </a:solidFill>
              </a:rPr>
              <a:t> provided if the harvest price is higher than the projected price</a:t>
            </a:r>
          </a:p>
          <a:p>
            <a:pPr eaLnBrk="1" hangingPunct="1"/>
            <a:r>
              <a:rPr lang="en-US" altLang="en-US" sz="2200" dirty="0"/>
              <a:t>The harvest price is used to calculate production to count at claims time</a:t>
            </a:r>
          </a:p>
          <a:p>
            <a:pPr eaLnBrk="1" hangingPunct="1"/>
            <a:endParaRPr lang="en-US" altLang="en-US" dirty="0"/>
          </a:p>
        </p:txBody>
      </p:sp>
      <p:sp>
        <p:nvSpPr>
          <p:cNvPr id="2" name="Slide Number Placeholder 1">
            <a:extLst>
              <a:ext uri="{FF2B5EF4-FFF2-40B4-BE49-F238E27FC236}">
                <a16:creationId xmlns:a16="http://schemas.microsoft.com/office/drawing/2014/main" id="{4732C8E8-E377-4CDC-ABB1-F421A2937A37}"/>
              </a:ext>
            </a:extLst>
          </p:cNvPr>
          <p:cNvSpPr>
            <a:spLocks noGrp="1"/>
          </p:cNvSpPr>
          <p:nvPr>
            <p:ph type="sldNum" sz="quarter" idx="10"/>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CABF42D-F251-45C9-92B0-A5F1B322D88C}" type="slidenum">
              <a:rPr lang="en-US" altLang="en-US"/>
              <a:pPr eaLnBrk="1" hangingPunct="1"/>
              <a:t>13</a:t>
            </a:fld>
            <a:endParaRPr lang="en-US" altLang="en-US" dirty="0"/>
          </a:p>
        </p:txBody>
      </p:sp>
      <p:sp>
        <p:nvSpPr>
          <p:cNvPr id="3" name="TextBox 2">
            <a:extLst>
              <a:ext uri="{FF2B5EF4-FFF2-40B4-BE49-F238E27FC236}">
                <a16:creationId xmlns:a16="http://schemas.microsoft.com/office/drawing/2014/main" id="{7F4B7EF1-D7FE-462F-A690-271C22659ECF}"/>
              </a:ext>
            </a:extLst>
          </p:cNvPr>
          <p:cNvSpPr txBox="1"/>
          <p:nvPr/>
        </p:nvSpPr>
        <p:spPr>
          <a:xfrm>
            <a:off x="685800" y="5638800"/>
            <a:ext cx="7391400" cy="369332"/>
          </a:xfrm>
          <a:prstGeom prst="rect">
            <a:avLst/>
          </a:prstGeom>
          <a:noFill/>
        </p:spPr>
        <p:txBody>
          <a:bodyPr wrap="square" rtlCol="0">
            <a:spAutoFit/>
          </a:bodyPr>
          <a:lstStyle/>
          <a:p>
            <a:r>
              <a:rPr lang="en-US" dirty="0">
                <a:solidFill>
                  <a:srgbClr val="FF0000"/>
                </a:solidFill>
              </a:rPr>
              <a:t>NOT a recommended option </a:t>
            </a: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FEE6B-3446-4C6A-8D75-AEC1C9AB9487}"/>
              </a:ext>
            </a:extLst>
          </p:cNvPr>
          <p:cNvSpPr>
            <a:spLocks noGrp="1"/>
          </p:cNvSpPr>
          <p:nvPr>
            <p:ph type="title"/>
          </p:nvPr>
        </p:nvSpPr>
        <p:spPr/>
        <p:txBody>
          <a:bodyPr/>
          <a:lstStyle/>
          <a:p>
            <a:r>
              <a:rPr lang="en-US" dirty="0">
                <a:solidFill>
                  <a:schemeClr val="accent4"/>
                </a:solidFill>
              </a:rPr>
              <a:t>Revenue Protection Example</a:t>
            </a:r>
            <a:br>
              <a:rPr lang="en-US" dirty="0">
                <a:solidFill>
                  <a:schemeClr val="accent4"/>
                </a:solidFill>
              </a:rPr>
            </a:br>
            <a:r>
              <a:rPr lang="en-US" dirty="0">
                <a:solidFill>
                  <a:schemeClr val="accent4"/>
                </a:solidFill>
              </a:rPr>
              <a:t>Low price at harvest</a:t>
            </a:r>
          </a:p>
        </p:txBody>
      </p:sp>
      <p:sp>
        <p:nvSpPr>
          <p:cNvPr id="3" name="Content Placeholder 2">
            <a:extLst>
              <a:ext uri="{FF2B5EF4-FFF2-40B4-BE49-F238E27FC236}">
                <a16:creationId xmlns:a16="http://schemas.microsoft.com/office/drawing/2014/main" id="{2DBB7AAF-4165-4E56-902E-1745FAE69989}"/>
              </a:ext>
            </a:extLst>
          </p:cNvPr>
          <p:cNvSpPr>
            <a:spLocks noGrp="1"/>
          </p:cNvSpPr>
          <p:nvPr>
            <p:ph idx="1"/>
          </p:nvPr>
        </p:nvSpPr>
        <p:spPr>
          <a:xfrm>
            <a:off x="152400" y="1600200"/>
            <a:ext cx="8763000" cy="4876800"/>
          </a:xfrm>
        </p:spPr>
        <p:txBody>
          <a:bodyPr/>
          <a:lstStyle/>
          <a:p>
            <a:pPr marL="0" indent="0">
              <a:buNone/>
            </a:pPr>
            <a:r>
              <a:rPr lang="en-US" dirty="0">
                <a:solidFill>
                  <a:schemeClr val="bg1">
                    <a:lumMod val="25000"/>
                  </a:schemeClr>
                </a:solidFill>
              </a:rPr>
              <a:t>Corn yield of 218 bushel /  70% level = 152.6 bushel guarantee</a:t>
            </a:r>
          </a:p>
          <a:p>
            <a:pPr marL="0" indent="0">
              <a:buNone/>
            </a:pPr>
            <a:r>
              <a:rPr lang="en-US" dirty="0">
                <a:solidFill>
                  <a:schemeClr val="bg1">
                    <a:lumMod val="25000"/>
                  </a:schemeClr>
                </a:solidFill>
              </a:rPr>
              <a:t> Established price $3.96 per bushel (set March 1</a:t>
            </a:r>
            <a:r>
              <a:rPr lang="en-US" baseline="30000" dirty="0">
                <a:solidFill>
                  <a:schemeClr val="bg1">
                    <a:lumMod val="25000"/>
                  </a:schemeClr>
                </a:solidFill>
              </a:rPr>
              <a:t>st</a:t>
            </a:r>
            <a:r>
              <a:rPr lang="en-US" dirty="0">
                <a:solidFill>
                  <a:schemeClr val="bg1">
                    <a:lumMod val="25000"/>
                  </a:schemeClr>
                </a:solidFill>
              </a:rPr>
              <a:t>) Guarantee is 152.6 bu X $3.96 = </a:t>
            </a:r>
            <a:r>
              <a:rPr lang="en-US" dirty="0">
                <a:solidFill>
                  <a:srgbClr val="FF0000"/>
                </a:solidFill>
              </a:rPr>
              <a:t>$604.30.   (dollar guarantee)</a:t>
            </a:r>
          </a:p>
          <a:p>
            <a:pPr marL="0" indent="0">
              <a:buNone/>
            </a:pPr>
            <a:r>
              <a:rPr lang="en-US" dirty="0">
                <a:solidFill>
                  <a:schemeClr val="bg1">
                    <a:lumMod val="25000"/>
                  </a:schemeClr>
                </a:solidFill>
              </a:rPr>
              <a:t>Harvest price $3.68 (set November 1) $3.96/$3.68= 1.08 factor times 152.6 bu = Trigger yield of 164.2 bu.</a:t>
            </a:r>
          </a:p>
          <a:p>
            <a:pPr marL="0" indent="0">
              <a:buNone/>
            </a:pPr>
            <a:r>
              <a:rPr lang="en-US" dirty="0"/>
              <a:t>Harvest yield below 164.2 bu. will be a crop loss</a:t>
            </a:r>
          </a:p>
          <a:p>
            <a:pPr marL="0" indent="0">
              <a:buNone/>
            </a:pPr>
            <a:endParaRPr lang="en-US" dirty="0"/>
          </a:p>
          <a:p>
            <a:pPr marL="0" indent="0">
              <a:buNone/>
            </a:pPr>
            <a:r>
              <a:rPr lang="en-US" dirty="0"/>
              <a:t>If you take you harvested bushels X the harvest price and the dollar amount is lower than what is listed on your schedule of insurance, you have a loss.   </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18321CAB-8B65-4717-94B4-EC1DFA4AF8A5}"/>
              </a:ext>
            </a:extLst>
          </p:cNvPr>
          <p:cNvSpPr>
            <a:spLocks noGrp="1"/>
          </p:cNvSpPr>
          <p:nvPr>
            <p:ph type="sldNum" sz="quarter" idx="10"/>
          </p:nvPr>
        </p:nvSpPr>
        <p:spPr/>
        <p:txBody>
          <a:bodyPr/>
          <a:lstStyle/>
          <a:p>
            <a:fld id="{022D9AA5-2803-42EE-A4B0-8C19C7753870}" type="slidenum">
              <a:rPr lang="en-US" altLang="en-US" smtClean="0"/>
              <a:pPr/>
              <a:t>14</a:t>
            </a:fld>
            <a:endParaRPr lang="en-US" altLang="en-US" dirty="0"/>
          </a:p>
        </p:txBody>
      </p:sp>
    </p:spTree>
    <p:extLst>
      <p:ext uri="{BB962C8B-B14F-4D97-AF65-F5344CB8AC3E}">
        <p14:creationId xmlns:p14="http://schemas.microsoft.com/office/powerpoint/2010/main" val="388524075"/>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E6394-867B-4720-AE0C-C85B3C252DC3}"/>
              </a:ext>
            </a:extLst>
          </p:cNvPr>
          <p:cNvSpPr>
            <a:spLocks noGrp="1"/>
          </p:cNvSpPr>
          <p:nvPr>
            <p:ph type="title"/>
          </p:nvPr>
        </p:nvSpPr>
        <p:spPr/>
        <p:txBody>
          <a:bodyPr/>
          <a:lstStyle/>
          <a:p>
            <a:r>
              <a:rPr lang="en-US" dirty="0">
                <a:solidFill>
                  <a:schemeClr val="accent4"/>
                </a:solidFill>
              </a:rPr>
              <a:t>Revenue Protection Example</a:t>
            </a:r>
            <a:br>
              <a:rPr lang="en-US" dirty="0">
                <a:solidFill>
                  <a:schemeClr val="accent4"/>
                </a:solidFill>
              </a:rPr>
            </a:br>
            <a:r>
              <a:rPr lang="en-US" dirty="0">
                <a:solidFill>
                  <a:schemeClr val="accent4"/>
                </a:solidFill>
              </a:rPr>
              <a:t>High price at harvest</a:t>
            </a:r>
          </a:p>
        </p:txBody>
      </p:sp>
      <p:sp>
        <p:nvSpPr>
          <p:cNvPr id="3" name="Content Placeholder 2">
            <a:extLst>
              <a:ext uri="{FF2B5EF4-FFF2-40B4-BE49-F238E27FC236}">
                <a16:creationId xmlns:a16="http://schemas.microsoft.com/office/drawing/2014/main" id="{C1989FB6-73E6-4AEA-8DC9-7730F913EB7A}"/>
              </a:ext>
            </a:extLst>
          </p:cNvPr>
          <p:cNvSpPr>
            <a:spLocks noGrp="1"/>
          </p:cNvSpPr>
          <p:nvPr>
            <p:ph idx="1"/>
          </p:nvPr>
        </p:nvSpPr>
        <p:spPr/>
        <p:txBody>
          <a:bodyPr/>
          <a:lstStyle/>
          <a:p>
            <a:pPr marL="0" indent="0">
              <a:buNone/>
            </a:pPr>
            <a:r>
              <a:rPr lang="en-US" dirty="0">
                <a:solidFill>
                  <a:schemeClr val="bg1">
                    <a:lumMod val="25000"/>
                  </a:schemeClr>
                </a:solidFill>
              </a:rPr>
              <a:t>Corn yield of 218 bushel /  70% level</a:t>
            </a:r>
          </a:p>
          <a:p>
            <a:pPr marL="0" indent="0">
              <a:buNone/>
            </a:pPr>
            <a:r>
              <a:rPr lang="en-US" dirty="0">
                <a:solidFill>
                  <a:schemeClr val="bg1">
                    <a:lumMod val="25000"/>
                  </a:schemeClr>
                </a:solidFill>
              </a:rPr>
              <a:t>152.6 bushel guarantee</a:t>
            </a:r>
          </a:p>
          <a:p>
            <a:pPr marL="0" indent="0">
              <a:buNone/>
            </a:pPr>
            <a:r>
              <a:rPr lang="en-US" dirty="0">
                <a:solidFill>
                  <a:schemeClr val="bg1">
                    <a:lumMod val="25000"/>
                  </a:schemeClr>
                </a:solidFill>
              </a:rPr>
              <a:t> Established price $3.96 per bushel (set March 1</a:t>
            </a:r>
            <a:r>
              <a:rPr lang="en-US" baseline="30000" dirty="0">
                <a:solidFill>
                  <a:schemeClr val="bg1">
                    <a:lumMod val="25000"/>
                  </a:schemeClr>
                </a:solidFill>
              </a:rPr>
              <a:t>st</a:t>
            </a:r>
            <a:r>
              <a:rPr lang="en-US" dirty="0">
                <a:solidFill>
                  <a:schemeClr val="bg1">
                    <a:lumMod val="25000"/>
                  </a:schemeClr>
                </a:solidFill>
              </a:rPr>
              <a:t>) Guarantee dollars of </a:t>
            </a:r>
            <a:r>
              <a:rPr lang="en-US" dirty="0">
                <a:solidFill>
                  <a:srgbClr val="FF0000"/>
                </a:solidFill>
              </a:rPr>
              <a:t>$604.30</a:t>
            </a:r>
          </a:p>
          <a:p>
            <a:pPr marL="0" indent="0">
              <a:buNone/>
            </a:pPr>
            <a:r>
              <a:rPr lang="en-US" dirty="0">
                <a:solidFill>
                  <a:schemeClr val="bg1">
                    <a:lumMod val="25000"/>
                  </a:schemeClr>
                </a:solidFill>
              </a:rPr>
              <a:t>Harvest price $4.50 (set November 1) x 152.6 =  NEW guarantee </a:t>
            </a:r>
            <a:r>
              <a:rPr lang="en-US" dirty="0">
                <a:solidFill>
                  <a:srgbClr val="FF0000"/>
                </a:solidFill>
              </a:rPr>
              <a:t>$686.70</a:t>
            </a:r>
          </a:p>
          <a:p>
            <a:pPr marL="0" indent="0">
              <a:buNone/>
            </a:pPr>
            <a:r>
              <a:rPr lang="en-US" dirty="0">
                <a:solidFill>
                  <a:schemeClr val="bg1">
                    <a:lumMod val="25000"/>
                  </a:schemeClr>
                </a:solidFill>
              </a:rPr>
              <a:t>Trigger yield of 152.6bu.</a:t>
            </a:r>
            <a:endParaRPr lang="en-US" dirty="0"/>
          </a:p>
          <a:p>
            <a:pPr marL="0" indent="0">
              <a:buNone/>
            </a:pPr>
            <a:r>
              <a:rPr lang="en-US" dirty="0"/>
              <a:t>Harvest yield below 152.6 bu. will be a crop loss, paying you $4.50 for every bushel lost</a:t>
            </a:r>
          </a:p>
          <a:p>
            <a:br>
              <a:rPr lang="en-US" dirty="0">
                <a:solidFill>
                  <a:schemeClr val="tx1"/>
                </a:solidFill>
              </a:rPr>
            </a:br>
            <a:endParaRPr lang="en-US" dirty="0"/>
          </a:p>
        </p:txBody>
      </p:sp>
      <p:sp>
        <p:nvSpPr>
          <p:cNvPr id="4" name="Slide Number Placeholder 3">
            <a:extLst>
              <a:ext uri="{FF2B5EF4-FFF2-40B4-BE49-F238E27FC236}">
                <a16:creationId xmlns:a16="http://schemas.microsoft.com/office/drawing/2014/main" id="{B47914DE-DB4E-49CD-98D5-73BEAEBD4B4D}"/>
              </a:ext>
            </a:extLst>
          </p:cNvPr>
          <p:cNvSpPr>
            <a:spLocks noGrp="1"/>
          </p:cNvSpPr>
          <p:nvPr>
            <p:ph type="sldNum" sz="quarter" idx="10"/>
          </p:nvPr>
        </p:nvSpPr>
        <p:spPr/>
        <p:txBody>
          <a:bodyPr/>
          <a:lstStyle/>
          <a:p>
            <a:fld id="{022D9AA5-2803-42EE-A4B0-8C19C7753870}" type="slidenum">
              <a:rPr lang="en-US" altLang="en-US" smtClean="0"/>
              <a:pPr/>
              <a:t>15</a:t>
            </a:fld>
            <a:endParaRPr lang="en-US" altLang="en-US" dirty="0"/>
          </a:p>
        </p:txBody>
      </p:sp>
    </p:spTree>
    <p:extLst>
      <p:ext uri="{BB962C8B-B14F-4D97-AF65-F5344CB8AC3E}">
        <p14:creationId xmlns:p14="http://schemas.microsoft.com/office/powerpoint/2010/main" val="1589338184"/>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7192E-3DA5-403F-AD10-46094DE3C722}"/>
              </a:ext>
            </a:extLst>
          </p:cNvPr>
          <p:cNvSpPr>
            <a:spLocks noGrp="1"/>
          </p:cNvSpPr>
          <p:nvPr>
            <p:ph type="title"/>
          </p:nvPr>
        </p:nvSpPr>
        <p:spPr/>
        <p:txBody>
          <a:bodyPr/>
          <a:lstStyle/>
          <a:p>
            <a:r>
              <a:rPr lang="en-US" dirty="0"/>
              <a:t>Marketing with </a:t>
            </a:r>
            <a:br>
              <a:rPr lang="en-US" dirty="0"/>
            </a:br>
            <a:r>
              <a:rPr lang="en-US" dirty="0"/>
              <a:t>Crop Insurance</a:t>
            </a:r>
          </a:p>
        </p:txBody>
      </p:sp>
      <p:sp>
        <p:nvSpPr>
          <p:cNvPr id="3" name="Content Placeholder 2">
            <a:extLst>
              <a:ext uri="{FF2B5EF4-FFF2-40B4-BE49-F238E27FC236}">
                <a16:creationId xmlns:a16="http://schemas.microsoft.com/office/drawing/2014/main" id="{FDA19B82-B0B1-4AA5-9125-032602F777B3}"/>
              </a:ext>
            </a:extLst>
          </p:cNvPr>
          <p:cNvSpPr>
            <a:spLocks noGrp="1"/>
          </p:cNvSpPr>
          <p:nvPr>
            <p:ph idx="1"/>
          </p:nvPr>
        </p:nvSpPr>
        <p:spPr/>
        <p:txBody>
          <a:bodyPr/>
          <a:lstStyle/>
          <a:p>
            <a:r>
              <a:rPr lang="en-US" dirty="0"/>
              <a:t>With a MPCI policy, how do I figure out  what I can safely forward price?</a:t>
            </a:r>
          </a:p>
          <a:p>
            <a:r>
              <a:rPr lang="en-US" dirty="0"/>
              <a:t>Look for the total Liability on the schedule of insurance, </a:t>
            </a:r>
          </a:p>
          <a:p>
            <a:pPr lvl="1"/>
            <a:r>
              <a:rPr lang="en-US" dirty="0"/>
              <a:t>This example $60,540  (Lincoln) + $188,856 (Logan) =$249,396</a:t>
            </a:r>
          </a:p>
          <a:p>
            <a:pPr lvl="1"/>
            <a:r>
              <a:rPr lang="en-US" dirty="0"/>
              <a:t>Price in April gets up to $4.50 for a forward contract</a:t>
            </a:r>
          </a:p>
          <a:p>
            <a:pPr lvl="1"/>
            <a:r>
              <a:rPr lang="en-US" dirty="0"/>
              <a:t>$249,396.00 / $4.50  = </a:t>
            </a:r>
            <a:r>
              <a:rPr lang="en-US" dirty="0">
                <a:solidFill>
                  <a:srgbClr val="FF0000"/>
                </a:solidFill>
              </a:rPr>
              <a:t>55,421 bushels </a:t>
            </a:r>
            <a:r>
              <a:rPr lang="en-US" dirty="0"/>
              <a:t>you can forward contract safely</a:t>
            </a:r>
          </a:p>
          <a:p>
            <a:pPr lvl="1"/>
            <a:endParaRPr lang="en-US" dirty="0"/>
          </a:p>
          <a:p>
            <a:pPr lvl="1"/>
            <a:r>
              <a:rPr lang="en-US" dirty="0"/>
              <a:t>If the price is higher at harvest time your coverage will be set at the higher price, and you could afford to buy back bushels. </a:t>
            </a:r>
          </a:p>
          <a:p>
            <a:pPr lvl="1"/>
            <a:r>
              <a:rPr lang="en-US" dirty="0"/>
              <a:t>If the price is lower at harvest time and you completely lose your crop, you will be able to buy back the bushels from the elevator or neighbor to cover your contract.</a:t>
            </a:r>
          </a:p>
        </p:txBody>
      </p:sp>
      <p:sp>
        <p:nvSpPr>
          <p:cNvPr id="4" name="Slide Number Placeholder 3">
            <a:extLst>
              <a:ext uri="{FF2B5EF4-FFF2-40B4-BE49-F238E27FC236}">
                <a16:creationId xmlns:a16="http://schemas.microsoft.com/office/drawing/2014/main" id="{8662033E-3D60-45D3-BB3A-A1439F941A5C}"/>
              </a:ext>
            </a:extLst>
          </p:cNvPr>
          <p:cNvSpPr>
            <a:spLocks noGrp="1"/>
          </p:cNvSpPr>
          <p:nvPr>
            <p:ph type="sldNum" sz="quarter" idx="10"/>
          </p:nvPr>
        </p:nvSpPr>
        <p:spPr/>
        <p:txBody>
          <a:bodyPr/>
          <a:lstStyle/>
          <a:p>
            <a:fld id="{022D9AA5-2803-42EE-A4B0-8C19C7753870}" type="slidenum">
              <a:rPr lang="en-US" altLang="en-US" smtClean="0"/>
              <a:pPr/>
              <a:t>16</a:t>
            </a:fld>
            <a:endParaRPr lang="en-US" altLang="en-US" dirty="0"/>
          </a:p>
        </p:txBody>
      </p:sp>
    </p:spTree>
    <p:extLst>
      <p:ext uri="{BB962C8B-B14F-4D97-AF65-F5344CB8AC3E}">
        <p14:creationId xmlns:p14="http://schemas.microsoft.com/office/powerpoint/2010/main" val="2782062872"/>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E0E3379-AFDE-4AEE-90AC-F787A3AE8B73}"/>
              </a:ext>
            </a:extLst>
          </p:cNvPr>
          <p:cNvSpPr>
            <a:spLocks noGrp="1"/>
          </p:cNvSpPr>
          <p:nvPr>
            <p:ph type="sldNum" sz="quarter" idx="10"/>
          </p:nvPr>
        </p:nvSpPr>
        <p:spPr/>
        <p:txBody>
          <a:bodyPr/>
          <a:lstStyle/>
          <a:p>
            <a:fld id="{022D9AA5-2803-42EE-A4B0-8C19C7753870}" type="slidenum">
              <a:rPr lang="en-US" altLang="en-US" smtClean="0"/>
              <a:pPr/>
              <a:t>17</a:t>
            </a:fld>
            <a:endParaRPr lang="en-US" altLang="en-US" dirty="0"/>
          </a:p>
        </p:txBody>
      </p:sp>
      <p:pic>
        <p:nvPicPr>
          <p:cNvPr id="6" name="Picture 5">
            <a:extLst>
              <a:ext uri="{FF2B5EF4-FFF2-40B4-BE49-F238E27FC236}">
                <a16:creationId xmlns:a16="http://schemas.microsoft.com/office/drawing/2014/main" id="{35675D77-651E-4C9B-B2B1-374A17B72561}"/>
              </a:ext>
            </a:extLst>
          </p:cNvPr>
          <p:cNvPicPr>
            <a:picLocks noChangeAspect="1"/>
          </p:cNvPicPr>
          <p:nvPr/>
        </p:nvPicPr>
        <p:blipFill>
          <a:blip r:embed="rId2"/>
          <a:stretch>
            <a:fillRect/>
          </a:stretch>
        </p:blipFill>
        <p:spPr>
          <a:xfrm>
            <a:off x="0" y="0"/>
            <a:ext cx="9144000" cy="6858000"/>
          </a:xfrm>
          <a:prstGeom prst="rect">
            <a:avLst/>
          </a:prstGeom>
        </p:spPr>
      </p:pic>
      <p:pic>
        <p:nvPicPr>
          <p:cNvPr id="2" name="Picture 1">
            <a:extLst>
              <a:ext uri="{FF2B5EF4-FFF2-40B4-BE49-F238E27FC236}">
                <a16:creationId xmlns:a16="http://schemas.microsoft.com/office/drawing/2014/main" id="{690963A9-1420-40C0-83BA-F68470DC4AD1}"/>
              </a:ext>
            </a:extLst>
          </p:cNvPr>
          <p:cNvPicPr>
            <a:picLocks noChangeAspect="1"/>
          </p:cNvPicPr>
          <p:nvPr/>
        </p:nvPicPr>
        <p:blipFill>
          <a:blip r:embed="rId3"/>
          <a:stretch>
            <a:fillRect/>
          </a:stretch>
        </p:blipFill>
        <p:spPr>
          <a:xfrm>
            <a:off x="44181" y="0"/>
            <a:ext cx="9055638" cy="6858000"/>
          </a:xfrm>
          <a:prstGeom prst="rect">
            <a:avLst/>
          </a:prstGeom>
        </p:spPr>
      </p:pic>
    </p:spTree>
    <p:extLst>
      <p:ext uri="{BB962C8B-B14F-4D97-AF65-F5344CB8AC3E}">
        <p14:creationId xmlns:p14="http://schemas.microsoft.com/office/powerpoint/2010/main" val="427872446"/>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8E1989-FA5B-4980-8095-41571FDE312F}"/>
              </a:ext>
            </a:extLst>
          </p:cNvPr>
          <p:cNvSpPr>
            <a:spLocks noGrp="1"/>
          </p:cNvSpPr>
          <p:nvPr>
            <p:ph type="sldNum" sz="quarter" idx="10"/>
          </p:nvPr>
        </p:nvSpPr>
        <p:spPr/>
        <p:txBody>
          <a:bodyPr/>
          <a:lstStyle/>
          <a:p>
            <a:fld id="{7FC48A84-82F6-404D-9BA2-100CC401CFE0}" type="slidenum">
              <a:rPr lang="en-US" altLang="en-US" smtClean="0"/>
              <a:pPr/>
              <a:t>18</a:t>
            </a:fld>
            <a:endParaRPr lang="en-US" altLang="en-US" dirty="0"/>
          </a:p>
        </p:txBody>
      </p:sp>
      <p:pic>
        <p:nvPicPr>
          <p:cNvPr id="3" name="Picture 2">
            <a:extLst>
              <a:ext uri="{FF2B5EF4-FFF2-40B4-BE49-F238E27FC236}">
                <a16:creationId xmlns:a16="http://schemas.microsoft.com/office/drawing/2014/main" id="{3E7D92B1-5B49-443F-9976-35A8AC630783}"/>
              </a:ext>
            </a:extLst>
          </p:cNvPr>
          <p:cNvPicPr>
            <a:picLocks noChangeAspect="1"/>
          </p:cNvPicPr>
          <p:nvPr/>
        </p:nvPicPr>
        <p:blipFill>
          <a:blip r:embed="rId2"/>
          <a:stretch>
            <a:fillRect/>
          </a:stretch>
        </p:blipFill>
        <p:spPr>
          <a:xfrm>
            <a:off x="0" y="6433"/>
            <a:ext cx="9144000" cy="6845133"/>
          </a:xfrm>
          <a:prstGeom prst="rect">
            <a:avLst/>
          </a:prstGeom>
        </p:spPr>
      </p:pic>
    </p:spTree>
    <p:extLst>
      <p:ext uri="{BB962C8B-B14F-4D97-AF65-F5344CB8AC3E}">
        <p14:creationId xmlns:p14="http://schemas.microsoft.com/office/powerpoint/2010/main" val="2220756646"/>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5" name="Title 1">
            <a:extLst>
              <a:ext uri="{FF2B5EF4-FFF2-40B4-BE49-F238E27FC236}">
                <a16:creationId xmlns:a16="http://schemas.microsoft.com/office/drawing/2014/main" id="{82E91284-BDB3-45E8-8B49-20F4FAE9659F}"/>
              </a:ext>
            </a:extLst>
          </p:cNvPr>
          <p:cNvSpPr>
            <a:spLocks noGrp="1"/>
          </p:cNvSpPr>
          <p:nvPr>
            <p:ph type="title"/>
          </p:nvPr>
        </p:nvSpPr>
        <p:spPr/>
        <p:txBody>
          <a:bodyPr/>
          <a:lstStyle/>
          <a:p>
            <a:r>
              <a:rPr lang="en-US" altLang="en-US" dirty="0">
                <a:solidFill>
                  <a:schemeClr val="accent4"/>
                </a:solidFill>
              </a:rPr>
              <a:t>Table of Contents</a:t>
            </a:r>
          </a:p>
        </p:txBody>
      </p:sp>
      <p:graphicFrame>
        <p:nvGraphicFramePr>
          <p:cNvPr id="9" name="Content Placeholder 8">
            <a:extLst>
              <a:ext uri="{FF2B5EF4-FFF2-40B4-BE49-F238E27FC236}">
                <a16:creationId xmlns:a16="http://schemas.microsoft.com/office/drawing/2014/main" id="{475601C3-5200-4075-97D1-AB7FC7D17EDD}"/>
              </a:ext>
            </a:extLst>
          </p:cNvPr>
          <p:cNvGraphicFramePr>
            <a:graphicFrameLocks noGrp="1"/>
          </p:cNvGraphicFramePr>
          <p:nvPr>
            <p:ph idx="1"/>
            <p:extLst>
              <p:ext uri="{D42A27DB-BD31-4B8C-83A1-F6EECF244321}">
                <p14:modId xmlns:p14="http://schemas.microsoft.com/office/powerpoint/2010/main" val="3064240422"/>
              </p:ext>
            </p:extLst>
          </p:nvPr>
        </p:nvGraphicFramePr>
        <p:xfrm>
          <a:off x="152400" y="1600200"/>
          <a:ext cx="8763000" cy="5167312"/>
        </p:xfrm>
        <a:graphic>
          <a:graphicData uri="http://schemas.openxmlformats.org/drawingml/2006/table">
            <a:tbl>
              <a:tblPr firstCol="1" bandRow="1">
                <a:tableStyleId>{5C22544A-7EE6-4342-B048-85BDC9FD1C3A}</a:tableStyleId>
              </a:tblPr>
              <a:tblGrid>
                <a:gridCol w="8763000">
                  <a:extLst>
                    <a:ext uri="{9D8B030D-6E8A-4147-A177-3AD203B41FA5}">
                      <a16:colId xmlns:a16="http://schemas.microsoft.com/office/drawing/2014/main" val="20000"/>
                    </a:ext>
                  </a:extLst>
                </a:gridCol>
              </a:tblGrid>
              <a:tr h="5167312">
                <a:tc>
                  <a:txBody>
                    <a:bodyPr/>
                    <a:lstStyle/>
                    <a:p>
                      <a:pPr marL="0" marR="0" algn="just">
                        <a:lnSpc>
                          <a:spcPct val="115000"/>
                        </a:lnSpc>
                        <a:spcBef>
                          <a:spcPts val="0"/>
                        </a:spcBef>
                        <a:spcAft>
                          <a:spcPts val="0"/>
                        </a:spcAft>
                      </a:pPr>
                      <a:endParaRPr lang="en-US" sz="1600" b="0" dirty="0">
                        <a:solidFill>
                          <a:schemeClr val="bg1">
                            <a:lumMod val="10000"/>
                          </a:schemeClr>
                        </a:solidFill>
                        <a:effectLst/>
                      </a:endParaRPr>
                    </a:p>
                  </a:txBody>
                  <a:tcPr marL="46192" marR="46192" marT="0" marB="0">
                    <a:noFill/>
                  </a:tcPr>
                </a:tc>
                <a:extLst>
                  <a:ext uri="{0D108BD9-81ED-4DB2-BD59-A6C34878D82A}">
                    <a16:rowId xmlns:a16="http://schemas.microsoft.com/office/drawing/2014/main" val="10000"/>
                  </a:ext>
                </a:extLst>
              </a:tr>
            </a:tbl>
          </a:graphicData>
        </a:graphic>
      </p:graphicFrame>
      <p:sp>
        <p:nvSpPr>
          <p:cNvPr id="4" name="Slide Number Placeholder 3">
            <a:extLst>
              <a:ext uri="{FF2B5EF4-FFF2-40B4-BE49-F238E27FC236}">
                <a16:creationId xmlns:a16="http://schemas.microsoft.com/office/drawing/2014/main" id="{6E260973-C4B6-4B23-973C-B11CDC9C8940}"/>
              </a:ext>
            </a:extLst>
          </p:cNvPr>
          <p:cNvSpPr>
            <a:spLocks noGrp="1"/>
          </p:cNvSpPr>
          <p:nvPr>
            <p:ph type="sldNum" sz="quarter" idx="10"/>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12B634E-0ED3-439E-A554-870B11EA8CAC}" type="slidenum">
              <a:rPr lang="en-US" altLang="en-US"/>
              <a:pPr eaLnBrk="1" hangingPunct="1"/>
              <a:t>1</a:t>
            </a:fld>
            <a:endParaRPr lang="en-US" altLang="en-US" dirty="0"/>
          </a:p>
        </p:txBody>
      </p:sp>
      <p:sp>
        <p:nvSpPr>
          <p:cNvPr id="19466" name="TextBox 9">
            <a:extLst>
              <a:ext uri="{FF2B5EF4-FFF2-40B4-BE49-F238E27FC236}">
                <a16:creationId xmlns:a16="http://schemas.microsoft.com/office/drawing/2014/main" id="{A9937B7C-5FBB-484C-9897-45E26E5B6440}"/>
              </a:ext>
            </a:extLst>
          </p:cNvPr>
          <p:cNvSpPr txBox="1">
            <a:spLocks noChangeArrowheads="1"/>
          </p:cNvSpPr>
          <p:nvPr/>
        </p:nvSpPr>
        <p:spPr bwMode="auto">
          <a:xfrm>
            <a:off x="7467600" y="2971800"/>
            <a:ext cx="46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graphicFrame>
        <p:nvGraphicFramePr>
          <p:cNvPr id="2" name="Object 1">
            <a:extLst>
              <a:ext uri="{FF2B5EF4-FFF2-40B4-BE49-F238E27FC236}">
                <a16:creationId xmlns:a16="http://schemas.microsoft.com/office/drawing/2014/main" id="{BB5CE126-ABB0-45CE-BB6B-ED35E353C000}"/>
              </a:ext>
            </a:extLst>
          </p:cNvPr>
          <p:cNvGraphicFramePr>
            <a:graphicFrameLocks noChangeAspect="1"/>
          </p:cNvGraphicFramePr>
          <p:nvPr>
            <p:extLst>
              <p:ext uri="{D42A27DB-BD31-4B8C-83A1-F6EECF244321}">
                <p14:modId xmlns:p14="http://schemas.microsoft.com/office/powerpoint/2010/main" val="112139698"/>
              </p:ext>
            </p:extLst>
          </p:nvPr>
        </p:nvGraphicFramePr>
        <p:xfrm>
          <a:off x="3148013" y="2090738"/>
          <a:ext cx="2847975" cy="2676525"/>
        </p:xfrm>
        <a:graphic>
          <a:graphicData uri="http://schemas.openxmlformats.org/presentationml/2006/ole">
            <mc:AlternateContent xmlns:mc="http://schemas.openxmlformats.org/markup-compatibility/2006">
              <mc:Choice xmlns:v="urn:schemas-microsoft-com:vml" Requires="v">
                <p:oleObj spid="_x0000_s1045" name="Worksheet" r:id="rId3" imgW="2847867" imgH="2676539" progId="Excel.Sheet.12">
                  <p:embed/>
                </p:oleObj>
              </mc:Choice>
              <mc:Fallback>
                <p:oleObj name="Worksheet" r:id="rId3" imgW="2847867" imgH="2676539" progId="Excel.Sheet.12">
                  <p:embed/>
                  <p:pic>
                    <p:nvPicPr>
                      <p:cNvPr id="0" name=""/>
                      <p:cNvPicPr/>
                      <p:nvPr/>
                    </p:nvPicPr>
                    <p:blipFill>
                      <a:blip r:embed="rId4"/>
                      <a:stretch>
                        <a:fillRect/>
                      </a:stretch>
                    </p:blipFill>
                    <p:spPr>
                      <a:xfrm>
                        <a:off x="3148013" y="2090738"/>
                        <a:ext cx="2847975" cy="2676525"/>
                      </a:xfrm>
                      <a:prstGeom prst="rect">
                        <a:avLst/>
                      </a:prstGeom>
                    </p:spPr>
                  </p:pic>
                </p:oleObj>
              </mc:Fallback>
            </mc:AlternateContent>
          </a:graphicData>
        </a:graphic>
      </p:graphicFrame>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5CE26F0A-0F04-4784-8B21-0F1EA861C215}"/>
              </a:ext>
            </a:extLst>
          </p:cNvPr>
          <p:cNvSpPr>
            <a:spLocks noGrp="1"/>
          </p:cNvSpPr>
          <p:nvPr>
            <p:ph type="title"/>
          </p:nvPr>
        </p:nvSpPr>
        <p:spPr>
          <a:xfrm>
            <a:off x="457200" y="457200"/>
            <a:ext cx="7239000" cy="762000"/>
          </a:xfrm>
        </p:spPr>
        <p:txBody>
          <a:bodyPr/>
          <a:lstStyle/>
          <a:p>
            <a:pPr eaLnBrk="1" hangingPunct="1"/>
            <a:r>
              <a:rPr lang="en-US" altLang="en-US" sz="3800" dirty="0">
                <a:solidFill>
                  <a:schemeClr val="accent4"/>
                </a:solidFill>
              </a:rPr>
              <a:t>Subsidy Factors</a:t>
            </a:r>
          </a:p>
        </p:txBody>
      </p:sp>
      <p:sp>
        <p:nvSpPr>
          <p:cNvPr id="3" name="Content Placeholder 2">
            <a:extLst>
              <a:ext uri="{FF2B5EF4-FFF2-40B4-BE49-F238E27FC236}">
                <a16:creationId xmlns:a16="http://schemas.microsoft.com/office/drawing/2014/main" id="{81954BAC-2EBB-4396-AD28-8906804E2506}"/>
              </a:ext>
            </a:extLst>
          </p:cNvPr>
          <p:cNvSpPr>
            <a:spLocks noGrp="1"/>
          </p:cNvSpPr>
          <p:nvPr>
            <p:ph sz="quarter" idx="1"/>
          </p:nvPr>
        </p:nvSpPr>
        <p:spPr>
          <a:xfrm>
            <a:off x="152400" y="2133600"/>
            <a:ext cx="8763000" cy="3965575"/>
          </a:xfrm>
        </p:spPr>
        <p:txBody>
          <a:bodyPr/>
          <a:lstStyle/>
          <a:p>
            <a:pPr marL="0" indent="0" eaLnBrk="1" hangingPunct="1">
              <a:buFont typeface="Wingdings 2" pitchFamily="18" charset="2"/>
              <a:buNone/>
              <a:defRPr/>
            </a:pPr>
            <a:endParaRPr lang="en-US" dirty="0"/>
          </a:p>
          <a:p>
            <a:pPr marL="0" indent="0" eaLnBrk="1" hangingPunct="1">
              <a:buFont typeface="Wingdings 2" pitchFamily="18" charset="2"/>
              <a:buNone/>
              <a:defRPr/>
            </a:pPr>
            <a:endParaRPr lang="en-US" dirty="0"/>
          </a:p>
          <a:p>
            <a:pPr marL="0" indent="0" eaLnBrk="1" hangingPunct="1">
              <a:buFont typeface="Wingdings 2" pitchFamily="18" charset="2"/>
              <a:buNone/>
              <a:defRPr/>
            </a:pPr>
            <a:endParaRPr lang="en-US" dirty="0"/>
          </a:p>
          <a:p>
            <a:pPr marL="0" indent="0" eaLnBrk="1" hangingPunct="1">
              <a:buFont typeface="Wingdings 2" pitchFamily="18" charset="2"/>
              <a:buNone/>
              <a:defRPr/>
            </a:pPr>
            <a:r>
              <a:rPr lang="en-US" dirty="0"/>
              <a:t>                 </a:t>
            </a:r>
          </a:p>
          <a:p>
            <a:pPr marL="0" indent="0" eaLnBrk="1" hangingPunct="1">
              <a:buFont typeface="Wingdings 2" pitchFamily="18" charset="2"/>
              <a:buNone/>
              <a:defRPr/>
            </a:pPr>
            <a:endParaRPr lang="en-US" dirty="0">
              <a:solidFill>
                <a:schemeClr val="tx1">
                  <a:lumMod val="75000"/>
                  <a:lumOff val="25000"/>
                </a:schemeClr>
              </a:solidFill>
            </a:endParaRPr>
          </a:p>
          <a:p>
            <a:pPr marL="339725" lvl="1" indent="0" eaLnBrk="1" hangingPunct="1">
              <a:buFont typeface="Wingdings 2" pitchFamily="18" charset="2"/>
              <a:buNone/>
              <a:defRPr/>
            </a:pPr>
            <a:r>
              <a:rPr lang="en-US" dirty="0">
                <a:solidFill>
                  <a:schemeClr val="tx1">
                    <a:lumMod val="75000"/>
                    <a:lumOff val="25000"/>
                  </a:schemeClr>
                </a:solidFill>
              </a:rPr>
              <a:t>*</a:t>
            </a:r>
            <a:r>
              <a:rPr lang="en-US" i="1" dirty="0">
                <a:solidFill>
                  <a:schemeClr val="tx1">
                    <a:lumMod val="75000"/>
                    <a:lumOff val="25000"/>
                  </a:schemeClr>
                </a:solidFill>
                <a:latin typeface="Arial Narrow"/>
              </a:rPr>
              <a:t>Where applicable </a:t>
            </a:r>
            <a:r>
              <a:rPr lang="en-US" dirty="0">
                <a:solidFill>
                  <a:schemeClr val="tx1">
                    <a:lumMod val="75000"/>
                    <a:lumOff val="25000"/>
                  </a:schemeClr>
                </a:solidFill>
                <a:latin typeface="Arial Narrow"/>
              </a:rPr>
              <a:t>	</a:t>
            </a:r>
          </a:p>
          <a:p>
            <a:pPr marL="0" indent="0" eaLnBrk="1" hangingPunct="1">
              <a:buFont typeface="Wingdings 2" pitchFamily="18" charset="2"/>
              <a:buNone/>
              <a:defRPr/>
            </a:pPr>
            <a:endParaRPr lang="en-US" dirty="0"/>
          </a:p>
        </p:txBody>
      </p:sp>
      <p:sp>
        <p:nvSpPr>
          <p:cNvPr id="2" name="Slide Number Placeholder 1">
            <a:extLst>
              <a:ext uri="{FF2B5EF4-FFF2-40B4-BE49-F238E27FC236}">
                <a16:creationId xmlns:a16="http://schemas.microsoft.com/office/drawing/2014/main" id="{59BC2C26-9EC5-49BE-8D10-681C70460EB6}"/>
              </a:ext>
            </a:extLst>
          </p:cNvPr>
          <p:cNvSpPr>
            <a:spLocks noGrp="1"/>
          </p:cNvSpPr>
          <p:nvPr>
            <p:ph type="sldNum" sz="quarter" idx="10"/>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2F8FDF9-17FF-4E47-97B1-BD1E3F908229}" type="slidenum">
              <a:rPr lang="en-US" altLang="en-US"/>
              <a:pPr eaLnBrk="1" hangingPunct="1"/>
              <a:t>19</a:t>
            </a:fld>
            <a:endParaRPr lang="en-US" altLang="en-US" dirty="0"/>
          </a:p>
        </p:txBody>
      </p:sp>
      <p:graphicFrame>
        <p:nvGraphicFramePr>
          <p:cNvPr id="4" name="Table 3">
            <a:extLst>
              <a:ext uri="{FF2B5EF4-FFF2-40B4-BE49-F238E27FC236}">
                <a16:creationId xmlns:a16="http://schemas.microsoft.com/office/drawing/2014/main" id="{8D99357D-04C4-4AE4-B05B-56DF59C1D768}"/>
              </a:ext>
            </a:extLst>
          </p:cNvPr>
          <p:cNvGraphicFramePr>
            <a:graphicFrameLocks noGrp="1"/>
          </p:cNvGraphicFramePr>
          <p:nvPr/>
        </p:nvGraphicFramePr>
        <p:xfrm>
          <a:off x="142875" y="2317750"/>
          <a:ext cx="8467726" cy="2178050"/>
        </p:xfrm>
        <a:graphic>
          <a:graphicData uri="http://schemas.openxmlformats.org/drawingml/2006/table">
            <a:tbl>
              <a:tblPr firstRow="1" firstCol="1" bandRow="1">
                <a:tableStyleId>{5C22544A-7EE6-4342-B048-85BDC9FD1C3A}</a:tableStyleId>
              </a:tblPr>
              <a:tblGrid>
                <a:gridCol w="3188945">
                  <a:extLst>
                    <a:ext uri="{9D8B030D-6E8A-4147-A177-3AD203B41FA5}">
                      <a16:colId xmlns:a16="http://schemas.microsoft.com/office/drawing/2014/main" val="20000"/>
                    </a:ext>
                  </a:extLst>
                </a:gridCol>
                <a:gridCol w="652015">
                  <a:extLst>
                    <a:ext uri="{9D8B030D-6E8A-4147-A177-3AD203B41FA5}">
                      <a16:colId xmlns:a16="http://schemas.microsoft.com/office/drawing/2014/main" val="20001"/>
                    </a:ext>
                  </a:extLst>
                </a:gridCol>
                <a:gridCol w="652015">
                  <a:extLst>
                    <a:ext uri="{9D8B030D-6E8A-4147-A177-3AD203B41FA5}">
                      <a16:colId xmlns:a16="http://schemas.microsoft.com/office/drawing/2014/main" val="20002"/>
                    </a:ext>
                  </a:extLst>
                </a:gridCol>
                <a:gridCol w="652015">
                  <a:extLst>
                    <a:ext uri="{9D8B030D-6E8A-4147-A177-3AD203B41FA5}">
                      <a16:colId xmlns:a16="http://schemas.microsoft.com/office/drawing/2014/main" val="20003"/>
                    </a:ext>
                  </a:extLst>
                </a:gridCol>
                <a:gridCol w="652015">
                  <a:extLst>
                    <a:ext uri="{9D8B030D-6E8A-4147-A177-3AD203B41FA5}">
                      <a16:colId xmlns:a16="http://schemas.microsoft.com/office/drawing/2014/main" val="20004"/>
                    </a:ext>
                  </a:extLst>
                </a:gridCol>
                <a:gridCol w="652015">
                  <a:extLst>
                    <a:ext uri="{9D8B030D-6E8A-4147-A177-3AD203B41FA5}">
                      <a16:colId xmlns:a16="http://schemas.microsoft.com/office/drawing/2014/main" val="20005"/>
                    </a:ext>
                  </a:extLst>
                </a:gridCol>
                <a:gridCol w="652015">
                  <a:extLst>
                    <a:ext uri="{9D8B030D-6E8A-4147-A177-3AD203B41FA5}">
                      <a16:colId xmlns:a16="http://schemas.microsoft.com/office/drawing/2014/main" val="20006"/>
                    </a:ext>
                  </a:extLst>
                </a:gridCol>
                <a:gridCol w="684192">
                  <a:extLst>
                    <a:ext uri="{9D8B030D-6E8A-4147-A177-3AD203B41FA5}">
                      <a16:colId xmlns:a16="http://schemas.microsoft.com/office/drawing/2014/main" val="20007"/>
                    </a:ext>
                  </a:extLst>
                </a:gridCol>
                <a:gridCol w="682499">
                  <a:extLst>
                    <a:ext uri="{9D8B030D-6E8A-4147-A177-3AD203B41FA5}">
                      <a16:colId xmlns:a16="http://schemas.microsoft.com/office/drawing/2014/main" val="20008"/>
                    </a:ext>
                  </a:extLst>
                </a:gridCol>
              </a:tblGrid>
              <a:tr h="657417">
                <a:tc gridSpan="9">
                  <a:txBody>
                    <a:bodyPr/>
                    <a:lstStyle/>
                    <a:p>
                      <a:pPr marL="0" marR="0">
                        <a:lnSpc>
                          <a:spcPct val="115000"/>
                        </a:lnSpc>
                        <a:spcBef>
                          <a:spcPts val="0"/>
                        </a:spcBef>
                        <a:spcAft>
                          <a:spcPts val="1000"/>
                        </a:spcAft>
                      </a:pPr>
                      <a:r>
                        <a:rPr lang="en-US" sz="2400" dirty="0">
                          <a:effectLst/>
                        </a:rPr>
                        <a:t>Subsidy Factors</a:t>
                      </a:r>
                      <a:endParaRPr lang="en-US" sz="1100" dirty="0">
                        <a:effectLst/>
                        <a:latin typeface="Calibri"/>
                        <a:ea typeface="Calibri"/>
                        <a:cs typeface="Times New Roman"/>
                      </a:endParaRPr>
                    </a:p>
                  </a:txBody>
                  <a:tcPr marL="68583" marR="68583"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85917">
                <a:tc>
                  <a:txBody>
                    <a:bodyPr/>
                    <a:lstStyle/>
                    <a:p>
                      <a:pPr marL="0" marR="0" algn="ctr">
                        <a:lnSpc>
                          <a:spcPct val="115000"/>
                        </a:lnSpc>
                        <a:spcBef>
                          <a:spcPts val="0"/>
                        </a:spcBef>
                        <a:spcAft>
                          <a:spcPts val="1000"/>
                        </a:spcAft>
                      </a:pPr>
                      <a:r>
                        <a:rPr lang="en-US" sz="1400" dirty="0">
                          <a:effectLst/>
                        </a:rPr>
                        <a:t>Coverage Level</a:t>
                      </a:r>
                      <a:endParaRPr lang="en-US" sz="1100" dirty="0">
                        <a:effectLst/>
                        <a:latin typeface="Calibri"/>
                        <a:ea typeface="Calibri"/>
                        <a:cs typeface="Times New Roman"/>
                      </a:endParaRPr>
                    </a:p>
                  </a:txBody>
                  <a:tcPr marL="68583" marR="68583" marT="0" marB="0" anchor="b"/>
                </a:tc>
                <a:tc>
                  <a:txBody>
                    <a:bodyPr/>
                    <a:lstStyle/>
                    <a:p>
                      <a:pPr marL="0" marR="0" algn="ctr">
                        <a:lnSpc>
                          <a:spcPct val="115000"/>
                        </a:lnSpc>
                        <a:spcBef>
                          <a:spcPts val="0"/>
                        </a:spcBef>
                        <a:spcAft>
                          <a:spcPts val="1000"/>
                        </a:spcAft>
                      </a:pPr>
                      <a:r>
                        <a:rPr lang="en-US" sz="1400" dirty="0">
                          <a:effectLst/>
                        </a:rPr>
                        <a:t>50</a:t>
                      </a:r>
                      <a:endParaRPr lang="en-US" sz="1100" dirty="0">
                        <a:effectLst/>
                        <a:latin typeface="Calibri"/>
                        <a:ea typeface="Calibri"/>
                        <a:cs typeface="Times New Roman"/>
                      </a:endParaRPr>
                    </a:p>
                  </a:txBody>
                  <a:tcPr marL="68583" marR="68583" marT="0" marB="0" anchor="b"/>
                </a:tc>
                <a:tc>
                  <a:txBody>
                    <a:bodyPr/>
                    <a:lstStyle/>
                    <a:p>
                      <a:pPr marL="0" marR="0" algn="ctr">
                        <a:lnSpc>
                          <a:spcPct val="115000"/>
                        </a:lnSpc>
                        <a:spcBef>
                          <a:spcPts val="0"/>
                        </a:spcBef>
                        <a:spcAft>
                          <a:spcPts val="1000"/>
                        </a:spcAft>
                      </a:pPr>
                      <a:r>
                        <a:rPr lang="en-US" sz="1400" dirty="0">
                          <a:effectLst/>
                        </a:rPr>
                        <a:t>55</a:t>
                      </a:r>
                      <a:endParaRPr lang="en-US" sz="1100" dirty="0">
                        <a:effectLst/>
                        <a:latin typeface="Calibri"/>
                        <a:ea typeface="Calibri"/>
                        <a:cs typeface="Times New Roman"/>
                      </a:endParaRPr>
                    </a:p>
                  </a:txBody>
                  <a:tcPr marL="68583" marR="68583" marT="0" marB="0" anchor="b"/>
                </a:tc>
                <a:tc>
                  <a:txBody>
                    <a:bodyPr/>
                    <a:lstStyle/>
                    <a:p>
                      <a:pPr marL="0" marR="0" algn="ctr">
                        <a:lnSpc>
                          <a:spcPct val="115000"/>
                        </a:lnSpc>
                        <a:spcBef>
                          <a:spcPts val="0"/>
                        </a:spcBef>
                        <a:spcAft>
                          <a:spcPts val="1000"/>
                        </a:spcAft>
                      </a:pPr>
                      <a:r>
                        <a:rPr lang="en-US" sz="1400" dirty="0">
                          <a:effectLst/>
                        </a:rPr>
                        <a:t>60</a:t>
                      </a:r>
                      <a:endParaRPr lang="en-US" sz="1100" dirty="0">
                        <a:effectLst/>
                        <a:latin typeface="Calibri"/>
                        <a:ea typeface="Calibri"/>
                        <a:cs typeface="Times New Roman"/>
                      </a:endParaRPr>
                    </a:p>
                  </a:txBody>
                  <a:tcPr marL="68583" marR="68583" marT="0" marB="0" anchor="b"/>
                </a:tc>
                <a:tc>
                  <a:txBody>
                    <a:bodyPr/>
                    <a:lstStyle/>
                    <a:p>
                      <a:pPr marL="0" marR="0" algn="ctr">
                        <a:lnSpc>
                          <a:spcPct val="115000"/>
                        </a:lnSpc>
                        <a:spcBef>
                          <a:spcPts val="0"/>
                        </a:spcBef>
                        <a:spcAft>
                          <a:spcPts val="1000"/>
                        </a:spcAft>
                      </a:pPr>
                      <a:r>
                        <a:rPr lang="en-US" sz="1400" dirty="0">
                          <a:effectLst/>
                        </a:rPr>
                        <a:t>65</a:t>
                      </a:r>
                      <a:endParaRPr lang="en-US" sz="1100" dirty="0">
                        <a:effectLst/>
                        <a:latin typeface="Calibri"/>
                        <a:ea typeface="Calibri"/>
                        <a:cs typeface="Times New Roman"/>
                      </a:endParaRPr>
                    </a:p>
                  </a:txBody>
                  <a:tcPr marL="68583" marR="68583" marT="0" marB="0" anchor="b"/>
                </a:tc>
                <a:tc>
                  <a:txBody>
                    <a:bodyPr/>
                    <a:lstStyle/>
                    <a:p>
                      <a:pPr marL="0" marR="0" algn="ctr">
                        <a:lnSpc>
                          <a:spcPct val="115000"/>
                        </a:lnSpc>
                        <a:spcBef>
                          <a:spcPts val="0"/>
                        </a:spcBef>
                        <a:spcAft>
                          <a:spcPts val="1000"/>
                        </a:spcAft>
                      </a:pPr>
                      <a:r>
                        <a:rPr lang="en-US" sz="1400" dirty="0">
                          <a:effectLst/>
                        </a:rPr>
                        <a:t>70</a:t>
                      </a:r>
                      <a:endParaRPr lang="en-US" sz="1100" dirty="0">
                        <a:effectLst/>
                        <a:latin typeface="Calibri"/>
                        <a:ea typeface="Calibri"/>
                        <a:cs typeface="Times New Roman"/>
                      </a:endParaRPr>
                    </a:p>
                  </a:txBody>
                  <a:tcPr marL="68583" marR="68583" marT="0" marB="0" anchor="b"/>
                </a:tc>
                <a:tc>
                  <a:txBody>
                    <a:bodyPr/>
                    <a:lstStyle/>
                    <a:p>
                      <a:pPr marL="0" marR="0" algn="ctr">
                        <a:lnSpc>
                          <a:spcPct val="115000"/>
                        </a:lnSpc>
                        <a:spcBef>
                          <a:spcPts val="0"/>
                        </a:spcBef>
                        <a:spcAft>
                          <a:spcPts val="1000"/>
                        </a:spcAft>
                      </a:pPr>
                      <a:r>
                        <a:rPr lang="en-US" sz="1400" dirty="0">
                          <a:effectLst/>
                        </a:rPr>
                        <a:t>75</a:t>
                      </a:r>
                      <a:endParaRPr lang="en-US" sz="1100" dirty="0">
                        <a:effectLst/>
                        <a:latin typeface="Calibri"/>
                        <a:ea typeface="Calibri"/>
                        <a:cs typeface="Times New Roman"/>
                      </a:endParaRPr>
                    </a:p>
                  </a:txBody>
                  <a:tcPr marL="68583" marR="68583" marT="0" marB="0" anchor="b"/>
                </a:tc>
                <a:tc>
                  <a:txBody>
                    <a:bodyPr/>
                    <a:lstStyle/>
                    <a:p>
                      <a:pPr marL="0" marR="0" algn="ctr">
                        <a:lnSpc>
                          <a:spcPct val="115000"/>
                        </a:lnSpc>
                        <a:spcBef>
                          <a:spcPts val="0"/>
                        </a:spcBef>
                        <a:spcAft>
                          <a:spcPts val="1000"/>
                        </a:spcAft>
                      </a:pPr>
                      <a:r>
                        <a:rPr lang="en-US" sz="1400" dirty="0">
                          <a:effectLst/>
                        </a:rPr>
                        <a:t>80*</a:t>
                      </a:r>
                      <a:endParaRPr lang="en-US" sz="1100" dirty="0">
                        <a:effectLst/>
                        <a:latin typeface="Calibri"/>
                        <a:ea typeface="Calibri"/>
                        <a:cs typeface="Times New Roman"/>
                      </a:endParaRPr>
                    </a:p>
                  </a:txBody>
                  <a:tcPr marL="68583" marR="68583" marT="0" marB="0" anchor="b"/>
                </a:tc>
                <a:tc>
                  <a:txBody>
                    <a:bodyPr/>
                    <a:lstStyle/>
                    <a:p>
                      <a:pPr marL="0" marR="0" algn="ctr">
                        <a:lnSpc>
                          <a:spcPct val="115000"/>
                        </a:lnSpc>
                        <a:spcBef>
                          <a:spcPts val="0"/>
                        </a:spcBef>
                        <a:spcAft>
                          <a:spcPts val="1000"/>
                        </a:spcAft>
                      </a:pPr>
                      <a:r>
                        <a:rPr lang="en-US" sz="1400" dirty="0">
                          <a:effectLst/>
                        </a:rPr>
                        <a:t>85*</a:t>
                      </a:r>
                      <a:endParaRPr lang="en-US" sz="1100" dirty="0">
                        <a:effectLst/>
                        <a:latin typeface="Calibri"/>
                        <a:ea typeface="Calibri"/>
                        <a:cs typeface="Times New Roman"/>
                      </a:endParaRPr>
                    </a:p>
                  </a:txBody>
                  <a:tcPr marL="68583" marR="68583" marT="0" marB="0" anchor="b"/>
                </a:tc>
                <a:extLst>
                  <a:ext uri="{0D108BD9-81ED-4DB2-BD59-A6C34878D82A}">
                    <a16:rowId xmlns:a16="http://schemas.microsoft.com/office/drawing/2014/main" val="10001"/>
                  </a:ext>
                </a:extLst>
              </a:tr>
              <a:tr h="491633">
                <a:tc>
                  <a:txBody>
                    <a:bodyPr/>
                    <a:lstStyle/>
                    <a:p>
                      <a:pPr marL="0" marR="0" algn="ctr">
                        <a:lnSpc>
                          <a:spcPct val="115000"/>
                        </a:lnSpc>
                        <a:spcBef>
                          <a:spcPts val="0"/>
                        </a:spcBef>
                        <a:spcAft>
                          <a:spcPts val="1000"/>
                        </a:spcAft>
                      </a:pPr>
                      <a:r>
                        <a:rPr lang="en-US" sz="1400" dirty="0">
                          <a:effectLst/>
                        </a:rPr>
                        <a:t>BU/OU Unit Factors</a:t>
                      </a:r>
                      <a:endParaRPr lang="en-US" sz="1100" dirty="0">
                        <a:effectLst/>
                        <a:latin typeface="Calibri"/>
                        <a:ea typeface="Calibri"/>
                        <a:cs typeface="Times New Roman"/>
                      </a:endParaRPr>
                    </a:p>
                  </a:txBody>
                  <a:tcPr marL="68583" marR="68583" marT="0" marB="0" anchor="b"/>
                </a:tc>
                <a:tc>
                  <a:txBody>
                    <a:bodyPr/>
                    <a:lstStyle/>
                    <a:p>
                      <a:pPr marL="0" marR="0" algn="ctr">
                        <a:lnSpc>
                          <a:spcPct val="115000"/>
                        </a:lnSpc>
                        <a:spcBef>
                          <a:spcPts val="0"/>
                        </a:spcBef>
                        <a:spcAft>
                          <a:spcPts val="1000"/>
                        </a:spcAft>
                      </a:pPr>
                      <a:r>
                        <a:rPr lang="en-US" sz="1400" dirty="0">
                          <a:effectLst/>
                        </a:rPr>
                        <a:t>.67</a:t>
                      </a:r>
                      <a:endParaRPr lang="en-US" sz="1100" dirty="0">
                        <a:effectLst/>
                        <a:latin typeface="Calibri"/>
                        <a:ea typeface="Calibri"/>
                        <a:cs typeface="Times New Roman"/>
                      </a:endParaRPr>
                    </a:p>
                  </a:txBody>
                  <a:tcPr marL="68583" marR="68583" marT="0" marB="0" anchor="b"/>
                </a:tc>
                <a:tc>
                  <a:txBody>
                    <a:bodyPr/>
                    <a:lstStyle/>
                    <a:p>
                      <a:pPr marL="0" marR="0" algn="ctr">
                        <a:lnSpc>
                          <a:spcPct val="115000"/>
                        </a:lnSpc>
                        <a:spcBef>
                          <a:spcPts val="0"/>
                        </a:spcBef>
                        <a:spcAft>
                          <a:spcPts val="1000"/>
                        </a:spcAft>
                      </a:pPr>
                      <a:r>
                        <a:rPr lang="en-US" sz="1400" dirty="0">
                          <a:effectLst/>
                        </a:rPr>
                        <a:t>.64</a:t>
                      </a:r>
                      <a:endParaRPr lang="en-US" sz="1100" dirty="0">
                        <a:effectLst/>
                        <a:latin typeface="Calibri"/>
                        <a:ea typeface="Calibri"/>
                        <a:cs typeface="Times New Roman"/>
                      </a:endParaRPr>
                    </a:p>
                  </a:txBody>
                  <a:tcPr marL="68583" marR="68583" marT="0" marB="0" anchor="b"/>
                </a:tc>
                <a:tc>
                  <a:txBody>
                    <a:bodyPr/>
                    <a:lstStyle/>
                    <a:p>
                      <a:pPr marL="0" marR="0" algn="ctr">
                        <a:lnSpc>
                          <a:spcPct val="115000"/>
                        </a:lnSpc>
                        <a:spcBef>
                          <a:spcPts val="0"/>
                        </a:spcBef>
                        <a:spcAft>
                          <a:spcPts val="1000"/>
                        </a:spcAft>
                      </a:pPr>
                      <a:r>
                        <a:rPr lang="en-US" sz="1400" dirty="0">
                          <a:effectLst/>
                        </a:rPr>
                        <a:t>.64</a:t>
                      </a:r>
                      <a:endParaRPr lang="en-US" sz="1100" dirty="0">
                        <a:effectLst/>
                        <a:latin typeface="Calibri"/>
                        <a:ea typeface="Calibri"/>
                        <a:cs typeface="Times New Roman"/>
                      </a:endParaRPr>
                    </a:p>
                  </a:txBody>
                  <a:tcPr marL="68583" marR="68583" marT="0" marB="0" anchor="b"/>
                </a:tc>
                <a:tc>
                  <a:txBody>
                    <a:bodyPr/>
                    <a:lstStyle/>
                    <a:p>
                      <a:pPr marL="0" marR="0" algn="ctr">
                        <a:lnSpc>
                          <a:spcPct val="115000"/>
                        </a:lnSpc>
                        <a:spcBef>
                          <a:spcPts val="0"/>
                        </a:spcBef>
                        <a:spcAft>
                          <a:spcPts val="1000"/>
                        </a:spcAft>
                      </a:pPr>
                      <a:r>
                        <a:rPr lang="en-US" sz="1400" dirty="0">
                          <a:effectLst/>
                        </a:rPr>
                        <a:t>.59</a:t>
                      </a:r>
                      <a:endParaRPr lang="en-US" sz="1100" dirty="0">
                        <a:effectLst/>
                        <a:latin typeface="Calibri"/>
                        <a:ea typeface="Calibri"/>
                        <a:cs typeface="Times New Roman"/>
                      </a:endParaRPr>
                    </a:p>
                  </a:txBody>
                  <a:tcPr marL="68583" marR="68583" marT="0" marB="0" anchor="b"/>
                </a:tc>
                <a:tc>
                  <a:txBody>
                    <a:bodyPr/>
                    <a:lstStyle/>
                    <a:p>
                      <a:pPr marL="0" marR="0" algn="ctr">
                        <a:lnSpc>
                          <a:spcPct val="115000"/>
                        </a:lnSpc>
                        <a:spcBef>
                          <a:spcPts val="0"/>
                        </a:spcBef>
                        <a:spcAft>
                          <a:spcPts val="1000"/>
                        </a:spcAft>
                      </a:pPr>
                      <a:r>
                        <a:rPr lang="en-US" sz="1400" dirty="0">
                          <a:effectLst/>
                        </a:rPr>
                        <a:t>.59</a:t>
                      </a:r>
                      <a:endParaRPr lang="en-US" sz="1100" dirty="0">
                        <a:effectLst/>
                        <a:latin typeface="Calibri"/>
                        <a:ea typeface="Calibri"/>
                        <a:cs typeface="Times New Roman"/>
                      </a:endParaRPr>
                    </a:p>
                  </a:txBody>
                  <a:tcPr marL="68583" marR="68583" marT="0" marB="0" anchor="b"/>
                </a:tc>
                <a:tc>
                  <a:txBody>
                    <a:bodyPr/>
                    <a:lstStyle/>
                    <a:p>
                      <a:pPr marL="0" marR="0" algn="ctr">
                        <a:lnSpc>
                          <a:spcPct val="115000"/>
                        </a:lnSpc>
                        <a:spcBef>
                          <a:spcPts val="0"/>
                        </a:spcBef>
                        <a:spcAft>
                          <a:spcPts val="1000"/>
                        </a:spcAft>
                      </a:pPr>
                      <a:r>
                        <a:rPr lang="en-US" sz="1400" dirty="0">
                          <a:effectLst/>
                        </a:rPr>
                        <a:t>.55</a:t>
                      </a:r>
                      <a:endParaRPr lang="en-US" sz="1100" dirty="0">
                        <a:effectLst/>
                        <a:latin typeface="Calibri"/>
                        <a:ea typeface="Calibri"/>
                        <a:cs typeface="Times New Roman"/>
                      </a:endParaRPr>
                    </a:p>
                  </a:txBody>
                  <a:tcPr marL="68583" marR="68583" marT="0" marB="0" anchor="b"/>
                </a:tc>
                <a:tc>
                  <a:txBody>
                    <a:bodyPr/>
                    <a:lstStyle/>
                    <a:p>
                      <a:pPr marL="0" marR="0" algn="ctr">
                        <a:lnSpc>
                          <a:spcPct val="115000"/>
                        </a:lnSpc>
                        <a:spcBef>
                          <a:spcPts val="0"/>
                        </a:spcBef>
                        <a:spcAft>
                          <a:spcPts val="1000"/>
                        </a:spcAft>
                      </a:pPr>
                      <a:r>
                        <a:rPr lang="en-US" sz="1400" dirty="0">
                          <a:effectLst/>
                        </a:rPr>
                        <a:t>.48</a:t>
                      </a:r>
                      <a:endParaRPr lang="en-US" sz="1100" dirty="0">
                        <a:effectLst/>
                        <a:latin typeface="Calibri"/>
                        <a:ea typeface="Calibri"/>
                        <a:cs typeface="Times New Roman"/>
                      </a:endParaRPr>
                    </a:p>
                  </a:txBody>
                  <a:tcPr marL="68583" marR="68583" marT="0" marB="0" anchor="b"/>
                </a:tc>
                <a:tc>
                  <a:txBody>
                    <a:bodyPr/>
                    <a:lstStyle/>
                    <a:p>
                      <a:pPr marL="0" marR="0" algn="ctr">
                        <a:lnSpc>
                          <a:spcPct val="115000"/>
                        </a:lnSpc>
                        <a:spcBef>
                          <a:spcPts val="0"/>
                        </a:spcBef>
                        <a:spcAft>
                          <a:spcPts val="1000"/>
                        </a:spcAft>
                      </a:pPr>
                      <a:r>
                        <a:rPr lang="en-US" sz="1400" dirty="0">
                          <a:effectLst/>
                        </a:rPr>
                        <a:t>.38</a:t>
                      </a:r>
                      <a:endParaRPr lang="en-US" sz="1100" dirty="0">
                        <a:effectLst/>
                        <a:latin typeface="Calibri"/>
                        <a:ea typeface="Calibri"/>
                        <a:cs typeface="Times New Roman"/>
                      </a:endParaRPr>
                    </a:p>
                  </a:txBody>
                  <a:tcPr marL="68583" marR="68583" marT="0" marB="0" anchor="b"/>
                </a:tc>
                <a:extLst>
                  <a:ext uri="{0D108BD9-81ED-4DB2-BD59-A6C34878D82A}">
                    <a16:rowId xmlns:a16="http://schemas.microsoft.com/office/drawing/2014/main" val="10002"/>
                  </a:ext>
                </a:extLst>
              </a:tr>
              <a:tr h="543083">
                <a:tc>
                  <a:txBody>
                    <a:bodyPr/>
                    <a:lstStyle/>
                    <a:p>
                      <a:pPr marL="0" marR="0" algn="ctr">
                        <a:lnSpc>
                          <a:spcPct val="115000"/>
                        </a:lnSpc>
                        <a:spcBef>
                          <a:spcPts val="0"/>
                        </a:spcBef>
                        <a:spcAft>
                          <a:spcPts val="1000"/>
                        </a:spcAft>
                      </a:pPr>
                      <a:r>
                        <a:rPr lang="en-US" sz="1400" dirty="0">
                          <a:effectLst/>
                        </a:rPr>
                        <a:t>Enterprise Unit Factors*</a:t>
                      </a:r>
                      <a:endParaRPr lang="en-US" sz="1100" dirty="0">
                        <a:effectLst/>
                        <a:latin typeface="Calibri"/>
                        <a:ea typeface="Calibri"/>
                        <a:cs typeface="Times New Roman"/>
                      </a:endParaRPr>
                    </a:p>
                  </a:txBody>
                  <a:tcPr marL="68583" marR="68583" marT="0" marB="0" anchor="b"/>
                </a:tc>
                <a:tc>
                  <a:txBody>
                    <a:bodyPr/>
                    <a:lstStyle/>
                    <a:p>
                      <a:pPr marL="0" marR="0" algn="ctr">
                        <a:lnSpc>
                          <a:spcPct val="115000"/>
                        </a:lnSpc>
                        <a:spcBef>
                          <a:spcPts val="0"/>
                        </a:spcBef>
                        <a:spcAft>
                          <a:spcPts val="1000"/>
                        </a:spcAft>
                      </a:pPr>
                      <a:r>
                        <a:rPr lang="en-US" sz="1400" dirty="0">
                          <a:effectLst/>
                        </a:rPr>
                        <a:t>.80</a:t>
                      </a:r>
                      <a:endParaRPr lang="en-US" sz="1100" dirty="0">
                        <a:effectLst/>
                        <a:latin typeface="Calibri"/>
                        <a:ea typeface="Calibri"/>
                        <a:cs typeface="Times New Roman"/>
                      </a:endParaRPr>
                    </a:p>
                  </a:txBody>
                  <a:tcPr marL="68583" marR="68583" marT="0" marB="0" anchor="b"/>
                </a:tc>
                <a:tc>
                  <a:txBody>
                    <a:bodyPr/>
                    <a:lstStyle/>
                    <a:p>
                      <a:pPr marL="0" marR="0" algn="ctr">
                        <a:lnSpc>
                          <a:spcPct val="115000"/>
                        </a:lnSpc>
                        <a:spcBef>
                          <a:spcPts val="0"/>
                        </a:spcBef>
                        <a:spcAft>
                          <a:spcPts val="1000"/>
                        </a:spcAft>
                      </a:pPr>
                      <a:r>
                        <a:rPr lang="en-US" sz="1400" dirty="0">
                          <a:effectLst/>
                        </a:rPr>
                        <a:t>.80</a:t>
                      </a:r>
                      <a:endParaRPr lang="en-US" sz="1100" dirty="0">
                        <a:effectLst/>
                        <a:latin typeface="Calibri"/>
                        <a:ea typeface="Calibri"/>
                        <a:cs typeface="Times New Roman"/>
                      </a:endParaRPr>
                    </a:p>
                  </a:txBody>
                  <a:tcPr marL="68583" marR="68583" marT="0" marB="0" anchor="b"/>
                </a:tc>
                <a:tc>
                  <a:txBody>
                    <a:bodyPr/>
                    <a:lstStyle/>
                    <a:p>
                      <a:pPr marL="0" marR="0" algn="ctr">
                        <a:lnSpc>
                          <a:spcPct val="115000"/>
                        </a:lnSpc>
                        <a:spcBef>
                          <a:spcPts val="0"/>
                        </a:spcBef>
                        <a:spcAft>
                          <a:spcPts val="1000"/>
                        </a:spcAft>
                      </a:pPr>
                      <a:r>
                        <a:rPr lang="en-US" sz="1400" dirty="0">
                          <a:effectLst/>
                        </a:rPr>
                        <a:t>.80</a:t>
                      </a:r>
                      <a:endParaRPr lang="en-US" sz="1100" dirty="0">
                        <a:effectLst/>
                        <a:latin typeface="Calibri"/>
                        <a:ea typeface="Calibri"/>
                        <a:cs typeface="Times New Roman"/>
                      </a:endParaRPr>
                    </a:p>
                  </a:txBody>
                  <a:tcPr marL="68583" marR="68583" marT="0" marB="0" anchor="b"/>
                </a:tc>
                <a:tc>
                  <a:txBody>
                    <a:bodyPr/>
                    <a:lstStyle/>
                    <a:p>
                      <a:pPr marL="0" marR="0" algn="ctr">
                        <a:lnSpc>
                          <a:spcPct val="115000"/>
                        </a:lnSpc>
                        <a:spcBef>
                          <a:spcPts val="0"/>
                        </a:spcBef>
                        <a:spcAft>
                          <a:spcPts val="1000"/>
                        </a:spcAft>
                      </a:pPr>
                      <a:r>
                        <a:rPr lang="en-US" sz="1400" dirty="0">
                          <a:effectLst/>
                        </a:rPr>
                        <a:t>.80</a:t>
                      </a:r>
                      <a:endParaRPr lang="en-US" sz="1100" dirty="0">
                        <a:effectLst/>
                        <a:latin typeface="Calibri"/>
                        <a:ea typeface="Calibri"/>
                        <a:cs typeface="Times New Roman"/>
                      </a:endParaRPr>
                    </a:p>
                  </a:txBody>
                  <a:tcPr marL="68583" marR="68583" marT="0" marB="0" anchor="b"/>
                </a:tc>
                <a:tc>
                  <a:txBody>
                    <a:bodyPr/>
                    <a:lstStyle/>
                    <a:p>
                      <a:pPr marL="0" marR="0" algn="ctr">
                        <a:lnSpc>
                          <a:spcPct val="115000"/>
                        </a:lnSpc>
                        <a:spcBef>
                          <a:spcPts val="0"/>
                        </a:spcBef>
                        <a:spcAft>
                          <a:spcPts val="1000"/>
                        </a:spcAft>
                      </a:pPr>
                      <a:r>
                        <a:rPr lang="en-US" sz="1400" dirty="0">
                          <a:effectLst/>
                        </a:rPr>
                        <a:t>.80</a:t>
                      </a:r>
                      <a:endParaRPr lang="en-US" sz="1100" dirty="0">
                        <a:effectLst/>
                        <a:latin typeface="Calibri"/>
                        <a:ea typeface="Calibri"/>
                        <a:cs typeface="Times New Roman"/>
                      </a:endParaRPr>
                    </a:p>
                  </a:txBody>
                  <a:tcPr marL="68583" marR="68583" marT="0" marB="0" anchor="b"/>
                </a:tc>
                <a:tc>
                  <a:txBody>
                    <a:bodyPr/>
                    <a:lstStyle/>
                    <a:p>
                      <a:pPr marL="0" marR="0" algn="ctr">
                        <a:lnSpc>
                          <a:spcPct val="115000"/>
                        </a:lnSpc>
                        <a:spcBef>
                          <a:spcPts val="0"/>
                        </a:spcBef>
                        <a:spcAft>
                          <a:spcPts val="1000"/>
                        </a:spcAft>
                      </a:pPr>
                      <a:r>
                        <a:rPr lang="en-US" sz="1400" dirty="0">
                          <a:effectLst/>
                        </a:rPr>
                        <a:t>.77</a:t>
                      </a:r>
                      <a:endParaRPr lang="en-US" sz="1100" dirty="0">
                        <a:effectLst/>
                        <a:latin typeface="Calibri"/>
                        <a:ea typeface="Calibri"/>
                        <a:cs typeface="Times New Roman"/>
                      </a:endParaRPr>
                    </a:p>
                  </a:txBody>
                  <a:tcPr marL="68583" marR="68583" marT="0" marB="0" anchor="b"/>
                </a:tc>
                <a:tc>
                  <a:txBody>
                    <a:bodyPr/>
                    <a:lstStyle/>
                    <a:p>
                      <a:pPr marL="0" marR="0" algn="ctr">
                        <a:lnSpc>
                          <a:spcPct val="115000"/>
                        </a:lnSpc>
                        <a:spcBef>
                          <a:spcPts val="0"/>
                        </a:spcBef>
                        <a:spcAft>
                          <a:spcPts val="1000"/>
                        </a:spcAft>
                      </a:pPr>
                      <a:r>
                        <a:rPr lang="en-US" sz="1400" dirty="0">
                          <a:effectLst/>
                        </a:rPr>
                        <a:t>.68</a:t>
                      </a:r>
                      <a:endParaRPr lang="en-US" sz="1100" dirty="0">
                        <a:effectLst/>
                        <a:latin typeface="Calibri"/>
                        <a:ea typeface="Calibri"/>
                        <a:cs typeface="Times New Roman"/>
                      </a:endParaRPr>
                    </a:p>
                  </a:txBody>
                  <a:tcPr marL="68583" marR="68583" marT="0" marB="0" anchor="b"/>
                </a:tc>
                <a:tc>
                  <a:txBody>
                    <a:bodyPr/>
                    <a:lstStyle/>
                    <a:p>
                      <a:pPr marL="0" marR="0" algn="ctr">
                        <a:lnSpc>
                          <a:spcPct val="115000"/>
                        </a:lnSpc>
                        <a:spcBef>
                          <a:spcPts val="0"/>
                        </a:spcBef>
                        <a:spcAft>
                          <a:spcPts val="1000"/>
                        </a:spcAft>
                      </a:pPr>
                      <a:r>
                        <a:rPr lang="en-US" sz="1400" dirty="0">
                          <a:effectLst/>
                        </a:rPr>
                        <a:t>.53</a:t>
                      </a:r>
                      <a:endParaRPr lang="en-US" sz="1100" dirty="0">
                        <a:effectLst/>
                        <a:latin typeface="Calibri"/>
                        <a:ea typeface="Calibri"/>
                        <a:cs typeface="Times New Roman"/>
                      </a:endParaRPr>
                    </a:p>
                  </a:txBody>
                  <a:tcPr marL="68583" marR="68583" marT="0" marB="0" anchor="b"/>
                </a:tc>
                <a:extLst>
                  <a:ext uri="{0D108BD9-81ED-4DB2-BD59-A6C34878D82A}">
                    <a16:rowId xmlns:a16="http://schemas.microsoft.com/office/drawing/2014/main" val="10003"/>
                  </a:ext>
                </a:extLst>
              </a:tr>
            </a:tbl>
          </a:graphicData>
        </a:graphic>
      </p:graphicFrame>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1738DF3F-6ACA-49FE-9486-34CCF37DFA5A}"/>
              </a:ext>
            </a:extLst>
          </p:cNvPr>
          <p:cNvSpPr>
            <a:spLocks noGrp="1"/>
          </p:cNvSpPr>
          <p:nvPr>
            <p:ph type="title"/>
          </p:nvPr>
        </p:nvSpPr>
        <p:spPr>
          <a:xfrm>
            <a:off x="304800" y="152400"/>
            <a:ext cx="7239000" cy="1265238"/>
          </a:xfrm>
        </p:spPr>
        <p:txBody>
          <a:bodyPr/>
          <a:lstStyle/>
          <a:p>
            <a:pPr eaLnBrk="1" hangingPunct="1"/>
            <a:r>
              <a:rPr lang="en-US" altLang="en-US" dirty="0">
                <a:solidFill>
                  <a:schemeClr val="accent4"/>
                </a:solidFill>
              </a:rPr>
              <a:t>Unit Structure</a:t>
            </a:r>
          </a:p>
        </p:txBody>
      </p:sp>
      <p:sp>
        <p:nvSpPr>
          <p:cNvPr id="43011" name="Content Placeholder 2">
            <a:extLst>
              <a:ext uri="{FF2B5EF4-FFF2-40B4-BE49-F238E27FC236}">
                <a16:creationId xmlns:a16="http://schemas.microsoft.com/office/drawing/2014/main" id="{CDBE6CE9-1E68-4308-87E2-640C658B83EF}"/>
              </a:ext>
            </a:extLst>
          </p:cNvPr>
          <p:cNvSpPr>
            <a:spLocks noGrp="1"/>
          </p:cNvSpPr>
          <p:nvPr>
            <p:ph sz="quarter" idx="1"/>
          </p:nvPr>
        </p:nvSpPr>
        <p:spPr>
          <a:xfrm>
            <a:off x="457200" y="1981200"/>
            <a:ext cx="8348663" cy="4117975"/>
          </a:xfrm>
        </p:spPr>
        <p:txBody>
          <a:bodyPr/>
          <a:lstStyle/>
          <a:p>
            <a:pPr marL="0" indent="0" eaLnBrk="1" hangingPunct="1">
              <a:buFont typeface="Arial" panose="020B0604020202020204" pitchFamily="34" charset="0"/>
              <a:buNone/>
            </a:pPr>
            <a:r>
              <a:rPr lang="en-US" altLang="en-US" dirty="0"/>
              <a:t>A unit is the acreage of the insured crop in the county that is taken into consideration when determining the guarantee, premium and the amount of any indemnity (loss payment) for that acreage. Each insured crop contract has its own unit structure. </a:t>
            </a:r>
          </a:p>
          <a:p>
            <a:pPr marL="0" indent="0" eaLnBrk="1" hangingPunct="1">
              <a:buFont typeface="Arial" panose="020B0604020202020204" pitchFamily="34" charset="0"/>
              <a:buNone/>
            </a:pPr>
            <a:endParaRPr lang="en-US" altLang="en-US" sz="2000" dirty="0"/>
          </a:p>
          <a:p>
            <a:pPr lvl="1" eaLnBrk="1" hangingPunct="1">
              <a:buFont typeface="Arial" panose="020B0604020202020204" pitchFamily="34" charset="0"/>
              <a:buChar char="•"/>
            </a:pPr>
            <a:r>
              <a:rPr lang="en-US" altLang="en-US" sz="2600" b="1" dirty="0">
                <a:solidFill>
                  <a:schemeClr val="tx1"/>
                </a:solidFill>
              </a:rPr>
              <a:t>BU</a:t>
            </a:r>
            <a:r>
              <a:rPr lang="en-US" altLang="en-US" sz="2600" dirty="0">
                <a:solidFill>
                  <a:schemeClr val="tx1"/>
                </a:solidFill>
              </a:rPr>
              <a:t> - Basic Units</a:t>
            </a:r>
          </a:p>
          <a:p>
            <a:pPr lvl="1" eaLnBrk="1" hangingPunct="1">
              <a:buFont typeface="Arial" panose="020B0604020202020204" pitchFamily="34" charset="0"/>
              <a:buChar char="•"/>
            </a:pPr>
            <a:r>
              <a:rPr lang="en-US" altLang="en-US" sz="2600" b="1" dirty="0">
                <a:solidFill>
                  <a:schemeClr val="tx1"/>
                </a:solidFill>
              </a:rPr>
              <a:t>OU</a:t>
            </a:r>
            <a:r>
              <a:rPr lang="en-US" altLang="en-US" sz="2600" dirty="0">
                <a:solidFill>
                  <a:schemeClr val="tx1"/>
                </a:solidFill>
              </a:rPr>
              <a:t> - Optional Units</a:t>
            </a:r>
          </a:p>
          <a:p>
            <a:pPr lvl="1" eaLnBrk="1" hangingPunct="1">
              <a:buFont typeface="Arial" panose="020B0604020202020204" pitchFamily="34" charset="0"/>
              <a:buChar char="•"/>
            </a:pPr>
            <a:r>
              <a:rPr lang="en-US" altLang="en-US" sz="2600" b="1" dirty="0">
                <a:solidFill>
                  <a:schemeClr val="tx1"/>
                </a:solidFill>
              </a:rPr>
              <a:t>EU</a:t>
            </a:r>
            <a:r>
              <a:rPr lang="en-US" altLang="en-US" sz="2600" dirty="0">
                <a:solidFill>
                  <a:schemeClr val="tx1"/>
                </a:solidFill>
              </a:rPr>
              <a:t> - Enterprise Units</a:t>
            </a:r>
          </a:p>
        </p:txBody>
      </p:sp>
      <p:sp>
        <p:nvSpPr>
          <p:cNvPr id="2" name="Slide Number Placeholder 1">
            <a:extLst>
              <a:ext uri="{FF2B5EF4-FFF2-40B4-BE49-F238E27FC236}">
                <a16:creationId xmlns:a16="http://schemas.microsoft.com/office/drawing/2014/main" id="{2A6D8760-CA94-4999-8525-B0D3FABB0558}"/>
              </a:ext>
            </a:extLst>
          </p:cNvPr>
          <p:cNvSpPr>
            <a:spLocks noGrp="1"/>
          </p:cNvSpPr>
          <p:nvPr>
            <p:ph type="sldNum" sz="quarter" idx="10"/>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5F4C3BE-A51C-4486-B161-4F0FFBDD765C}" type="slidenum">
              <a:rPr lang="en-US" altLang="en-US"/>
              <a:pPr eaLnBrk="1" hangingPunct="1"/>
              <a:t>20</a:t>
            </a:fld>
            <a:endParaRPr lang="en-US" altLang="en-US" dirty="0"/>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011696F9-58F8-494C-8A4B-EE45DF41CD1D}"/>
              </a:ext>
            </a:extLst>
          </p:cNvPr>
          <p:cNvSpPr>
            <a:spLocks noGrp="1"/>
          </p:cNvSpPr>
          <p:nvPr>
            <p:ph type="title"/>
          </p:nvPr>
        </p:nvSpPr>
        <p:spPr>
          <a:xfrm>
            <a:off x="457200" y="152400"/>
            <a:ext cx="7239000" cy="914400"/>
          </a:xfrm>
        </p:spPr>
        <p:txBody>
          <a:bodyPr/>
          <a:lstStyle/>
          <a:p>
            <a:pPr eaLnBrk="1" hangingPunct="1"/>
            <a:r>
              <a:rPr lang="en-US" altLang="en-US" dirty="0">
                <a:solidFill>
                  <a:schemeClr val="accent4"/>
                </a:solidFill>
              </a:rPr>
              <a:t>Basic Units</a:t>
            </a:r>
          </a:p>
        </p:txBody>
      </p:sp>
      <p:sp>
        <p:nvSpPr>
          <p:cNvPr id="3" name="Content Placeholder 2">
            <a:extLst>
              <a:ext uri="{FF2B5EF4-FFF2-40B4-BE49-F238E27FC236}">
                <a16:creationId xmlns:a16="http://schemas.microsoft.com/office/drawing/2014/main" id="{E9330F37-BCAA-4367-B14F-1DCF4B0D0EB4}"/>
              </a:ext>
            </a:extLst>
          </p:cNvPr>
          <p:cNvSpPr>
            <a:spLocks noGrp="1"/>
          </p:cNvSpPr>
          <p:nvPr>
            <p:ph sz="quarter" idx="1"/>
          </p:nvPr>
        </p:nvSpPr>
        <p:spPr>
          <a:xfrm>
            <a:off x="554038" y="1752600"/>
            <a:ext cx="8272462" cy="4572000"/>
          </a:xfrm>
        </p:spPr>
        <p:txBody>
          <a:bodyPr>
            <a:normAutofit/>
          </a:bodyPr>
          <a:lstStyle/>
          <a:p>
            <a:pPr marL="274320" indent="-274320" eaLnBrk="1" fontAlgn="auto" hangingPunct="1">
              <a:spcAft>
                <a:spcPts val="0"/>
              </a:spcAft>
              <a:buFont typeface="Wingdings 2"/>
              <a:buChar char=""/>
              <a:defRPr/>
            </a:pPr>
            <a:r>
              <a:rPr lang="en-US" sz="2300" dirty="0"/>
              <a:t>Each </a:t>
            </a:r>
            <a:r>
              <a:rPr lang="en-US" sz="2300" i="1" dirty="0"/>
              <a:t>share arrangement </a:t>
            </a:r>
            <a:r>
              <a:rPr lang="en-US" sz="2300" dirty="0"/>
              <a:t>must be a separate basic unit</a:t>
            </a:r>
          </a:p>
          <a:p>
            <a:pPr marL="568325" lvl="2" indent="-342900" eaLnBrk="1" fontAlgn="auto" hangingPunct="1">
              <a:spcAft>
                <a:spcPts val="0"/>
              </a:spcAft>
              <a:defRPr/>
            </a:pPr>
            <a:r>
              <a:rPr lang="en-US" sz="2000" dirty="0">
                <a:solidFill>
                  <a:schemeClr val="tx1"/>
                </a:solidFill>
              </a:rPr>
              <a:t>Varying percentages of interest within a basic unit does not qualify for separate basic unit</a:t>
            </a:r>
          </a:p>
          <a:p>
            <a:pPr marL="339725" lvl="1" indent="-339725" eaLnBrk="1" fontAlgn="auto" hangingPunct="1">
              <a:spcAft>
                <a:spcPts val="0"/>
              </a:spcAft>
              <a:buFont typeface="Arial" charset="0"/>
              <a:buNone/>
              <a:defRPr/>
            </a:pPr>
            <a:r>
              <a:rPr lang="en-US" dirty="0">
                <a:solidFill>
                  <a:schemeClr val="tx1"/>
                </a:solidFill>
              </a:rPr>
              <a:t>	</a:t>
            </a:r>
            <a:r>
              <a:rPr lang="en-US" sz="1800" dirty="0">
                <a:solidFill>
                  <a:schemeClr val="tx1"/>
                </a:solidFill>
              </a:rPr>
              <a:t>Example: Bob and Joe share 50/50 on one piece of ground and 30/70 on another piece of ground. Both pieces would be part of the same basic unit because both are shared by Bob and Joe.</a:t>
            </a:r>
            <a:endParaRPr lang="en-US" sz="1400" dirty="0">
              <a:solidFill>
                <a:schemeClr val="tx1"/>
              </a:solidFill>
            </a:endParaRPr>
          </a:p>
          <a:p>
            <a:pPr marL="274320" indent="-274320" eaLnBrk="1" fontAlgn="auto" hangingPunct="1">
              <a:spcAft>
                <a:spcPts val="0"/>
              </a:spcAft>
              <a:buFont typeface="Wingdings 2"/>
              <a:buChar char=""/>
              <a:defRPr/>
            </a:pPr>
            <a:r>
              <a:rPr lang="en-US" dirty="0"/>
              <a:t>Basic unit numbers are whole numbers to the left of the decimal point (1.00, 2.00, 3.00, etc.)</a:t>
            </a:r>
          </a:p>
          <a:p>
            <a:pPr marL="274320" indent="-274320" eaLnBrk="1" fontAlgn="auto" hangingPunct="1">
              <a:spcAft>
                <a:spcPts val="0"/>
              </a:spcAft>
              <a:buFont typeface="Wingdings 2"/>
              <a:buChar char=""/>
              <a:defRPr/>
            </a:pPr>
            <a:r>
              <a:rPr lang="en-US" dirty="0"/>
              <a:t>If basic units are elected rather than optional units, the insured may received a 10% discount in premium</a:t>
            </a:r>
          </a:p>
          <a:p>
            <a:pPr marL="274320" indent="-274320" eaLnBrk="1" fontAlgn="auto" hangingPunct="1">
              <a:spcAft>
                <a:spcPts val="0"/>
              </a:spcAft>
              <a:buFont typeface="Wingdings 2"/>
              <a:buChar char=""/>
              <a:defRPr/>
            </a:pPr>
            <a:endParaRPr lang="en-US" sz="1700" dirty="0"/>
          </a:p>
          <a:p>
            <a:pPr marL="548640" lvl="1" indent="-274320" eaLnBrk="1" fontAlgn="auto" hangingPunct="1">
              <a:spcAft>
                <a:spcPts val="0"/>
              </a:spcAft>
              <a:buFont typeface="Wingdings"/>
              <a:buChar char=""/>
              <a:defRPr/>
            </a:pPr>
            <a:endParaRPr lang="en-US" dirty="0"/>
          </a:p>
        </p:txBody>
      </p:sp>
      <p:sp>
        <p:nvSpPr>
          <p:cNvPr id="2" name="Slide Number Placeholder 1">
            <a:extLst>
              <a:ext uri="{FF2B5EF4-FFF2-40B4-BE49-F238E27FC236}">
                <a16:creationId xmlns:a16="http://schemas.microsoft.com/office/drawing/2014/main" id="{324801E7-9021-4DEA-B233-298FE33A0CB9}"/>
              </a:ext>
            </a:extLst>
          </p:cNvPr>
          <p:cNvSpPr>
            <a:spLocks noGrp="1"/>
          </p:cNvSpPr>
          <p:nvPr>
            <p:ph type="sldNum" sz="quarter" idx="10"/>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1EF7F9A-5E13-4FD0-AD2C-99D9F3C1CF36}" type="slidenum">
              <a:rPr lang="en-US" altLang="en-US"/>
              <a:pPr eaLnBrk="1" hangingPunct="1"/>
              <a:t>21</a:t>
            </a:fld>
            <a:endParaRPr lang="en-US" altLang="en-US" dirty="0"/>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9014142D-3C2A-4E1E-B76F-B53678516BD7}"/>
              </a:ext>
            </a:extLst>
          </p:cNvPr>
          <p:cNvSpPr>
            <a:spLocks noGrp="1"/>
          </p:cNvSpPr>
          <p:nvPr>
            <p:ph type="title"/>
          </p:nvPr>
        </p:nvSpPr>
        <p:spPr>
          <a:xfrm>
            <a:off x="381000" y="152400"/>
            <a:ext cx="7239000" cy="914400"/>
          </a:xfrm>
        </p:spPr>
        <p:txBody>
          <a:bodyPr/>
          <a:lstStyle/>
          <a:p>
            <a:pPr eaLnBrk="1" hangingPunct="1"/>
            <a:r>
              <a:rPr lang="en-US" altLang="en-US" dirty="0">
                <a:solidFill>
                  <a:schemeClr val="accent4"/>
                </a:solidFill>
              </a:rPr>
              <a:t>Basic  Units</a:t>
            </a:r>
          </a:p>
        </p:txBody>
      </p:sp>
      <p:sp>
        <p:nvSpPr>
          <p:cNvPr id="3" name="Content Placeholder 2">
            <a:extLst>
              <a:ext uri="{FF2B5EF4-FFF2-40B4-BE49-F238E27FC236}">
                <a16:creationId xmlns:a16="http://schemas.microsoft.com/office/drawing/2014/main" id="{69A3F4FB-FDCF-4197-8153-C6CBD0BD1692}"/>
              </a:ext>
            </a:extLst>
          </p:cNvPr>
          <p:cNvSpPr>
            <a:spLocks noGrp="1"/>
          </p:cNvSpPr>
          <p:nvPr>
            <p:ph sz="quarter" idx="1"/>
          </p:nvPr>
        </p:nvSpPr>
        <p:spPr>
          <a:xfrm>
            <a:off x="4572000" y="2374900"/>
            <a:ext cx="4157472" cy="2359152"/>
          </a:xfrm>
          <a:extLst/>
        </p:spPr>
        <p:txBody>
          <a:bodyPr>
            <a:normAutofit/>
          </a:bodyPr>
          <a:lstStyle/>
          <a:p>
            <a:pPr marL="274320" indent="-274320" eaLnBrk="1" fontAlgn="auto" hangingPunct="1">
              <a:spcAft>
                <a:spcPts val="0"/>
              </a:spcAft>
              <a:buFont typeface="Wingdings 2"/>
              <a:buChar char=""/>
              <a:defRPr/>
            </a:pPr>
            <a:endParaRPr lang="en-US" dirty="0"/>
          </a:p>
          <a:p>
            <a:pPr marL="0" indent="0" eaLnBrk="1" fontAlgn="auto" hangingPunct="1">
              <a:spcAft>
                <a:spcPts val="0"/>
              </a:spcAft>
              <a:buFont typeface="Arial" charset="0"/>
              <a:buNone/>
              <a:defRPr/>
            </a:pPr>
            <a:r>
              <a:rPr lang="en-US" sz="2800" dirty="0"/>
              <a:t>How many basic units?</a:t>
            </a:r>
          </a:p>
          <a:p>
            <a:pPr marL="0" indent="0" eaLnBrk="1" fontAlgn="auto" hangingPunct="1">
              <a:spcAft>
                <a:spcPts val="0"/>
              </a:spcAft>
              <a:buFont typeface="Arial" charset="0"/>
              <a:buNone/>
              <a:defRPr/>
            </a:pPr>
            <a:r>
              <a:rPr lang="en-US" sz="2800" dirty="0"/>
              <a:t>How many policies?</a:t>
            </a:r>
          </a:p>
          <a:p>
            <a:pPr marL="1463040" lvl="5" indent="0">
              <a:buFont typeface="Wingdings 2"/>
              <a:buNone/>
              <a:defRPr/>
            </a:pPr>
            <a:r>
              <a:rPr lang="en-US" dirty="0"/>
              <a:t>	</a:t>
            </a:r>
          </a:p>
        </p:txBody>
      </p:sp>
      <p:sp>
        <p:nvSpPr>
          <p:cNvPr id="17" name="Rectangle 16">
            <a:extLst>
              <a:ext uri="{FF2B5EF4-FFF2-40B4-BE49-F238E27FC236}">
                <a16:creationId xmlns:a16="http://schemas.microsoft.com/office/drawing/2014/main" id="{5E2A17FC-F5C7-486A-80A4-691E69A2173D}"/>
              </a:ext>
            </a:extLst>
          </p:cNvPr>
          <p:cNvSpPr/>
          <p:nvPr/>
        </p:nvSpPr>
        <p:spPr>
          <a:xfrm>
            <a:off x="533400" y="1917700"/>
            <a:ext cx="3733800" cy="3429000"/>
          </a:xfrm>
          <a:prstGeom prst="rect">
            <a:avLst/>
          </a:prstGeom>
          <a:solidFill>
            <a:srgbClr val="D3FFA3"/>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21" name="Straight Connector 20">
            <a:extLst>
              <a:ext uri="{FF2B5EF4-FFF2-40B4-BE49-F238E27FC236}">
                <a16:creationId xmlns:a16="http://schemas.microsoft.com/office/drawing/2014/main" id="{3196C61A-6F8D-4EC2-90D1-A26FDBF36D03}"/>
              </a:ext>
            </a:extLst>
          </p:cNvPr>
          <p:cNvCxnSpPr>
            <a:stCxn id="17" idx="1"/>
            <a:endCxn id="17" idx="3"/>
          </p:cNvCxnSpPr>
          <p:nvPr/>
        </p:nvCxnSpPr>
        <p:spPr>
          <a:xfrm>
            <a:off x="533400" y="3632200"/>
            <a:ext cx="3733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5062" name="TextBox 21">
            <a:extLst>
              <a:ext uri="{FF2B5EF4-FFF2-40B4-BE49-F238E27FC236}">
                <a16:creationId xmlns:a16="http://schemas.microsoft.com/office/drawing/2014/main" id="{601C5A76-D47F-4A24-934F-7C24C3F58F1B}"/>
              </a:ext>
            </a:extLst>
          </p:cNvPr>
          <p:cNvSpPr txBox="1">
            <a:spLocks noChangeArrowheads="1"/>
          </p:cNvSpPr>
          <p:nvPr/>
        </p:nvSpPr>
        <p:spPr bwMode="auto">
          <a:xfrm>
            <a:off x="838200" y="2590800"/>
            <a:ext cx="121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solidFill>
                  <a:schemeClr val="tx2"/>
                </a:solidFill>
                <a:latin typeface="Calibri" panose="020F0502020204030204" pitchFamily="34" charset="0"/>
              </a:rPr>
              <a:t>Joe 50%</a:t>
            </a:r>
          </a:p>
          <a:p>
            <a:pPr eaLnBrk="1" hangingPunct="1"/>
            <a:r>
              <a:rPr lang="en-US" altLang="en-US" dirty="0">
                <a:solidFill>
                  <a:schemeClr val="tx2"/>
                </a:solidFill>
                <a:latin typeface="Calibri" panose="020F0502020204030204" pitchFamily="34" charset="0"/>
              </a:rPr>
              <a:t>Bob 50%</a:t>
            </a:r>
          </a:p>
        </p:txBody>
      </p:sp>
      <p:sp>
        <p:nvSpPr>
          <p:cNvPr id="45063" name="TextBox 22">
            <a:extLst>
              <a:ext uri="{FF2B5EF4-FFF2-40B4-BE49-F238E27FC236}">
                <a16:creationId xmlns:a16="http://schemas.microsoft.com/office/drawing/2014/main" id="{B43E9D64-63C6-4645-80EB-2F7570C13848}"/>
              </a:ext>
            </a:extLst>
          </p:cNvPr>
          <p:cNvSpPr txBox="1">
            <a:spLocks noChangeArrowheads="1"/>
          </p:cNvSpPr>
          <p:nvPr/>
        </p:nvSpPr>
        <p:spPr bwMode="auto">
          <a:xfrm>
            <a:off x="919163" y="4191000"/>
            <a:ext cx="1143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solidFill>
                  <a:schemeClr val="tx2"/>
                </a:solidFill>
                <a:latin typeface="Calibri" panose="020F0502020204030204" pitchFamily="34" charset="0"/>
              </a:rPr>
              <a:t>Joe 30%</a:t>
            </a:r>
          </a:p>
          <a:p>
            <a:pPr eaLnBrk="1" hangingPunct="1"/>
            <a:r>
              <a:rPr lang="en-US" altLang="en-US" dirty="0">
                <a:solidFill>
                  <a:schemeClr val="tx2"/>
                </a:solidFill>
                <a:latin typeface="Calibri" panose="020F0502020204030204" pitchFamily="34" charset="0"/>
              </a:rPr>
              <a:t>Bob70%</a:t>
            </a:r>
          </a:p>
        </p:txBody>
      </p:sp>
      <p:sp>
        <p:nvSpPr>
          <p:cNvPr id="45064" name="TextBox 23">
            <a:extLst>
              <a:ext uri="{FF2B5EF4-FFF2-40B4-BE49-F238E27FC236}">
                <a16:creationId xmlns:a16="http://schemas.microsoft.com/office/drawing/2014/main" id="{13755EBA-EFC6-413A-A39A-6746F258EDB3}"/>
              </a:ext>
            </a:extLst>
          </p:cNvPr>
          <p:cNvSpPr txBox="1">
            <a:spLocks noChangeArrowheads="1"/>
          </p:cNvSpPr>
          <p:nvPr/>
        </p:nvSpPr>
        <p:spPr bwMode="auto">
          <a:xfrm>
            <a:off x="2590800" y="2922588"/>
            <a:ext cx="1143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solidFill>
                  <a:schemeClr val="tx2"/>
                </a:solidFill>
                <a:latin typeface="Calibri" panose="020F0502020204030204" pitchFamily="34" charset="0"/>
              </a:rPr>
              <a:t>Joe owns (100%)</a:t>
            </a:r>
          </a:p>
        </p:txBody>
      </p:sp>
      <p:sp>
        <p:nvSpPr>
          <p:cNvPr id="45065" name="TextBox 26">
            <a:extLst>
              <a:ext uri="{FF2B5EF4-FFF2-40B4-BE49-F238E27FC236}">
                <a16:creationId xmlns:a16="http://schemas.microsoft.com/office/drawing/2014/main" id="{E7B0B42E-57EE-43D6-9143-D8AA47E546B1}"/>
              </a:ext>
            </a:extLst>
          </p:cNvPr>
          <p:cNvSpPr txBox="1">
            <a:spLocks noChangeArrowheads="1"/>
          </p:cNvSpPr>
          <p:nvPr/>
        </p:nvSpPr>
        <p:spPr bwMode="auto">
          <a:xfrm>
            <a:off x="2586038" y="4267200"/>
            <a:ext cx="1143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solidFill>
                  <a:schemeClr val="tx2"/>
                </a:solidFill>
                <a:latin typeface="Calibri" panose="020F0502020204030204" pitchFamily="34" charset="0"/>
              </a:rPr>
              <a:t>Bob owns (100%)</a:t>
            </a:r>
          </a:p>
        </p:txBody>
      </p:sp>
      <p:cxnSp>
        <p:nvCxnSpPr>
          <p:cNvPr id="32" name="Straight Connector 31">
            <a:extLst>
              <a:ext uri="{FF2B5EF4-FFF2-40B4-BE49-F238E27FC236}">
                <a16:creationId xmlns:a16="http://schemas.microsoft.com/office/drawing/2014/main" id="{5408150D-86D1-468A-B09E-4075CA116AFF}"/>
              </a:ext>
            </a:extLst>
          </p:cNvPr>
          <p:cNvCxnSpPr/>
          <p:nvPr/>
        </p:nvCxnSpPr>
        <p:spPr>
          <a:xfrm>
            <a:off x="3276600" y="19177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2D78657-4A5A-47E7-BE67-60CEC42B982F}"/>
              </a:ext>
            </a:extLst>
          </p:cNvPr>
          <p:cNvCxnSpPr/>
          <p:nvPr/>
        </p:nvCxnSpPr>
        <p:spPr>
          <a:xfrm>
            <a:off x="3276600" y="19177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E08A712-0AB9-4657-B8B0-D9A83D7C7692}"/>
              </a:ext>
            </a:extLst>
          </p:cNvPr>
          <p:cNvCxnSpPr/>
          <p:nvPr/>
        </p:nvCxnSpPr>
        <p:spPr>
          <a:xfrm>
            <a:off x="3162300" y="1954213"/>
            <a:ext cx="914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2C402EA8-CE89-4C31-99A3-1D10C76A2B2D}"/>
              </a:ext>
            </a:extLst>
          </p:cNvPr>
          <p:cNvSpPr/>
          <p:nvPr/>
        </p:nvSpPr>
        <p:spPr>
          <a:xfrm>
            <a:off x="2362200" y="1981200"/>
            <a:ext cx="1905000" cy="838200"/>
          </a:xfrm>
          <a:prstGeom prst="rect">
            <a:avLst/>
          </a:prstGeom>
          <a:solidFill>
            <a:srgbClr val="D3FFA3"/>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5070" name="TextBox 37">
            <a:extLst>
              <a:ext uri="{FF2B5EF4-FFF2-40B4-BE49-F238E27FC236}">
                <a16:creationId xmlns:a16="http://schemas.microsoft.com/office/drawing/2014/main" id="{09E03E34-9D2F-476B-8C0E-A66CD93A57A3}"/>
              </a:ext>
            </a:extLst>
          </p:cNvPr>
          <p:cNvSpPr txBox="1">
            <a:spLocks noChangeArrowheads="1"/>
          </p:cNvSpPr>
          <p:nvPr/>
        </p:nvSpPr>
        <p:spPr bwMode="auto">
          <a:xfrm>
            <a:off x="2590800" y="2057400"/>
            <a:ext cx="1600200" cy="646113"/>
          </a:xfrm>
          <a:prstGeom prst="rect">
            <a:avLst/>
          </a:prstGeom>
          <a:solidFill>
            <a:srgbClr val="D3FFA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solidFill>
                  <a:schemeClr val="tx2"/>
                </a:solidFill>
                <a:latin typeface="Calibri" panose="020F0502020204030204" pitchFamily="34" charset="0"/>
              </a:rPr>
              <a:t>Joe cash rents</a:t>
            </a:r>
          </a:p>
          <a:p>
            <a:pPr eaLnBrk="1" hangingPunct="1"/>
            <a:r>
              <a:rPr lang="en-US" altLang="en-US" dirty="0">
                <a:solidFill>
                  <a:schemeClr val="tx2"/>
                </a:solidFill>
                <a:latin typeface="Calibri" panose="020F0502020204030204" pitchFamily="34" charset="0"/>
              </a:rPr>
              <a:t>(100%)</a:t>
            </a:r>
          </a:p>
        </p:txBody>
      </p:sp>
      <p:cxnSp>
        <p:nvCxnSpPr>
          <p:cNvPr id="8" name="Straight Connector 7">
            <a:extLst>
              <a:ext uri="{FF2B5EF4-FFF2-40B4-BE49-F238E27FC236}">
                <a16:creationId xmlns:a16="http://schemas.microsoft.com/office/drawing/2014/main" id="{46E48761-2088-4121-902C-E33D00CF66BD}"/>
              </a:ext>
            </a:extLst>
          </p:cNvPr>
          <p:cNvCxnSpPr>
            <a:stCxn id="17" idx="0"/>
            <a:endCxn id="17" idx="2"/>
          </p:cNvCxnSpPr>
          <p:nvPr/>
        </p:nvCxnSpPr>
        <p:spPr>
          <a:xfrm>
            <a:off x="2400300" y="1917700"/>
            <a:ext cx="0" cy="3429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762B0CE-B3DE-47EB-B859-2EA3D3F355DC}"/>
              </a:ext>
            </a:extLst>
          </p:cNvPr>
          <p:cNvCxnSpPr/>
          <p:nvPr/>
        </p:nvCxnSpPr>
        <p:spPr>
          <a:xfrm>
            <a:off x="2362200" y="2819400"/>
            <a:ext cx="19050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02881905-65D8-42ED-886A-94F0EDF94BF9}"/>
              </a:ext>
            </a:extLst>
          </p:cNvPr>
          <p:cNvSpPr>
            <a:spLocks noGrp="1"/>
          </p:cNvSpPr>
          <p:nvPr>
            <p:ph type="sldNum" sz="quarter" idx="10"/>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6EB3481-4F84-4C15-989E-B236EB5772BC}" type="slidenum">
              <a:rPr lang="en-US" altLang="en-US"/>
              <a:pPr eaLnBrk="1" hangingPunct="1"/>
              <a:t>22</a:t>
            </a:fld>
            <a:endParaRPr lang="en-US" altLang="en-US" dirty="0"/>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BFAF9F-47B5-4C8E-BDF9-7261CA835BD6}"/>
              </a:ext>
            </a:extLst>
          </p:cNvPr>
          <p:cNvSpPr>
            <a:spLocks noGrp="1"/>
          </p:cNvSpPr>
          <p:nvPr>
            <p:ph type="sldNum" sz="quarter" idx="10"/>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3EB275-486F-437D-B1DE-CAC4AB18110F}" type="slidenum">
              <a:rPr lang="en-US" altLang="en-US"/>
              <a:pPr eaLnBrk="1" hangingPunct="1"/>
              <a:t>23</a:t>
            </a:fld>
            <a:endParaRPr lang="en-US" altLang="en-US" dirty="0"/>
          </a:p>
        </p:txBody>
      </p:sp>
      <p:sp>
        <p:nvSpPr>
          <p:cNvPr id="46083" name="Title 1">
            <a:extLst>
              <a:ext uri="{FF2B5EF4-FFF2-40B4-BE49-F238E27FC236}">
                <a16:creationId xmlns:a16="http://schemas.microsoft.com/office/drawing/2014/main" id="{EDC6DF1D-1B53-4FEA-B5DD-4198A79C95FE}"/>
              </a:ext>
            </a:extLst>
          </p:cNvPr>
          <p:cNvSpPr>
            <a:spLocks noGrp="1"/>
          </p:cNvSpPr>
          <p:nvPr>
            <p:ph type="title" idx="4294967295"/>
          </p:nvPr>
        </p:nvSpPr>
        <p:spPr>
          <a:xfrm>
            <a:off x="228600" y="131763"/>
            <a:ext cx="4572000" cy="685800"/>
          </a:xfrm>
        </p:spPr>
        <p:txBody>
          <a:bodyPr/>
          <a:lstStyle/>
          <a:p>
            <a:pPr eaLnBrk="1" hangingPunct="1"/>
            <a:r>
              <a:rPr lang="en-US" altLang="en-US" dirty="0">
                <a:solidFill>
                  <a:schemeClr val="accent4"/>
                </a:solidFill>
              </a:rPr>
              <a:t>Basic  Units</a:t>
            </a:r>
          </a:p>
        </p:txBody>
      </p:sp>
      <p:sp>
        <p:nvSpPr>
          <p:cNvPr id="3" name="Content Placeholder 2">
            <a:extLst>
              <a:ext uri="{FF2B5EF4-FFF2-40B4-BE49-F238E27FC236}">
                <a16:creationId xmlns:a16="http://schemas.microsoft.com/office/drawing/2014/main" id="{1F6623BC-12AD-4678-966C-35F881122748}"/>
              </a:ext>
            </a:extLst>
          </p:cNvPr>
          <p:cNvSpPr>
            <a:spLocks noGrp="1"/>
          </p:cNvSpPr>
          <p:nvPr>
            <p:ph sz="quarter" idx="4294967295"/>
          </p:nvPr>
        </p:nvSpPr>
        <p:spPr>
          <a:xfrm>
            <a:off x="4986338" y="1527175"/>
            <a:ext cx="4157662" cy="4572000"/>
          </a:xfrm>
        </p:spPr>
        <p:txBody>
          <a:bodyPr>
            <a:normAutofit/>
          </a:bodyPr>
          <a:lstStyle/>
          <a:p>
            <a:pPr marL="0" indent="0" eaLnBrk="1" fontAlgn="auto" hangingPunct="1">
              <a:spcAft>
                <a:spcPts val="0"/>
              </a:spcAft>
              <a:buFont typeface="Arial" charset="0"/>
              <a:buNone/>
              <a:defRPr/>
            </a:pPr>
            <a:r>
              <a:rPr lang="en-US" dirty="0"/>
              <a:t>How many basic units?</a:t>
            </a:r>
          </a:p>
          <a:p>
            <a:pPr marL="617220" lvl="1" indent="-342900" eaLnBrk="1" fontAlgn="auto" hangingPunct="1">
              <a:spcAft>
                <a:spcPts val="0"/>
              </a:spcAft>
              <a:buFont typeface="Arial" panose="020B0604020202020204" pitchFamily="34" charset="0"/>
              <a:buChar char="•"/>
              <a:defRPr/>
            </a:pPr>
            <a:r>
              <a:rPr lang="en-US" dirty="0">
                <a:solidFill>
                  <a:schemeClr val="tx1"/>
                </a:solidFill>
              </a:rPr>
              <a:t>Joe’s Policy</a:t>
            </a:r>
          </a:p>
          <a:p>
            <a:pPr marL="942022" lvl="2" indent="-285750" eaLnBrk="1" fontAlgn="auto" hangingPunct="1">
              <a:spcAft>
                <a:spcPts val="0"/>
              </a:spcAft>
              <a:buClr>
                <a:schemeClr val="accent3"/>
              </a:buClr>
              <a:defRPr/>
            </a:pPr>
            <a:r>
              <a:rPr lang="en-US" sz="1600" dirty="0">
                <a:solidFill>
                  <a:schemeClr val="tx1"/>
                </a:solidFill>
              </a:rPr>
              <a:t>0001.00  Joe’s 100% </a:t>
            </a:r>
          </a:p>
          <a:p>
            <a:pPr lvl="4" eaLnBrk="1" fontAlgn="auto" hangingPunct="1">
              <a:spcAft>
                <a:spcPts val="0"/>
              </a:spcAft>
              <a:buClr>
                <a:schemeClr val="accent5"/>
              </a:buClr>
              <a:buFont typeface="Arial" panose="020B0604020202020204" pitchFamily="34" charset="0"/>
              <a:buChar char="‾"/>
              <a:defRPr/>
            </a:pPr>
            <a:r>
              <a:rPr lang="en-US" sz="1600" dirty="0">
                <a:solidFill>
                  <a:schemeClr val="tx1"/>
                </a:solidFill>
              </a:rPr>
              <a:t>Cash rent</a:t>
            </a:r>
          </a:p>
          <a:p>
            <a:pPr lvl="4" eaLnBrk="1" fontAlgn="auto" hangingPunct="1">
              <a:spcAft>
                <a:spcPts val="0"/>
              </a:spcAft>
              <a:buClr>
                <a:schemeClr val="accent5"/>
              </a:buClr>
              <a:buFont typeface="Arial" panose="020B0604020202020204" pitchFamily="34" charset="0"/>
              <a:buChar char="‾"/>
              <a:defRPr/>
            </a:pPr>
            <a:r>
              <a:rPr lang="en-US" sz="1600" dirty="0">
                <a:solidFill>
                  <a:schemeClr val="tx1"/>
                </a:solidFill>
              </a:rPr>
              <a:t>Own</a:t>
            </a:r>
          </a:p>
          <a:p>
            <a:pPr marL="942022" lvl="2" indent="-285750" eaLnBrk="1" fontAlgn="auto" hangingPunct="1">
              <a:spcAft>
                <a:spcPts val="0"/>
              </a:spcAft>
              <a:buClr>
                <a:schemeClr val="accent3"/>
              </a:buClr>
              <a:defRPr/>
            </a:pPr>
            <a:r>
              <a:rPr lang="en-US" sz="1600" dirty="0">
                <a:solidFill>
                  <a:schemeClr val="tx1"/>
                </a:solidFill>
              </a:rPr>
              <a:t>0002.00 share with Bob</a:t>
            </a:r>
          </a:p>
          <a:p>
            <a:pPr lvl="4" eaLnBrk="1" fontAlgn="auto" hangingPunct="1">
              <a:spcAft>
                <a:spcPts val="0"/>
              </a:spcAft>
              <a:buClr>
                <a:schemeClr val="accent5"/>
              </a:buClr>
              <a:buFont typeface="Arial" panose="020B0604020202020204" pitchFamily="34" charset="0"/>
              <a:buChar char="‾"/>
              <a:defRPr/>
            </a:pPr>
            <a:r>
              <a:rPr lang="en-US" sz="1600" dirty="0">
                <a:solidFill>
                  <a:schemeClr val="tx1"/>
                </a:solidFill>
              </a:rPr>
              <a:t> Joe 50%</a:t>
            </a:r>
          </a:p>
          <a:p>
            <a:pPr lvl="4" eaLnBrk="1" fontAlgn="auto" hangingPunct="1">
              <a:spcAft>
                <a:spcPts val="0"/>
              </a:spcAft>
              <a:buClr>
                <a:schemeClr val="accent5"/>
              </a:buClr>
              <a:buFont typeface="Arial" panose="020B0604020202020204" pitchFamily="34" charset="0"/>
              <a:buChar char="‾"/>
              <a:defRPr/>
            </a:pPr>
            <a:r>
              <a:rPr lang="en-US" sz="1600" dirty="0">
                <a:solidFill>
                  <a:schemeClr val="tx1"/>
                </a:solidFill>
              </a:rPr>
              <a:t>Joe 30%</a:t>
            </a:r>
          </a:p>
          <a:p>
            <a:pPr lvl="4" eaLnBrk="1" fontAlgn="auto" hangingPunct="1">
              <a:spcAft>
                <a:spcPts val="0"/>
              </a:spcAft>
              <a:buClr>
                <a:schemeClr val="accent5"/>
              </a:buClr>
              <a:buFont typeface="Arial" panose="020B0604020202020204" pitchFamily="34" charset="0"/>
              <a:buChar char="•"/>
              <a:defRPr/>
            </a:pPr>
            <a:endParaRPr lang="en-US" dirty="0">
              <a:solidFill>
                <a:schemeClr val="tx1"/>
              </a:solidFill>
            </a:endParaRPr>
          </a:p>
          <a:p>
            <a:pPr marL="617220" lvl="1" indent="-342900" eaLnBrk="1" fontAlgn="auto" hangingPunct="1">
              <a:spcAft>
                <a:spcPts val="0"/>
              </a:spcAft>
              <a:buFont typeface="Arial" panose="020B0604020202020204" pitchFamily="34" charset="0"/>
              <a:buChar char="•"/>
              <a:defRPr/>
            </a:pPr>
            <a:r>
              <a:rPr lang="en-US" dirty="0">
                <a:solidFill>
                  <a:schemeClr val="tx1"/>
                </a:solidFill>
              </a:rPr>
              <a:t>Bob’s Policy</a:t>
            </a:r>
          </a:p>
          <a:p>
            <a:pPr marL="942022" lvl="2" indent="-285750" eaLnBrk="1" fontAlgn="auto" hangingPunct="1">
              <a:spcAft>
                <a:spcPts val="0"/>
              </a:spcAft>
              <a:buClr>
                <a:schemeClr val="accent3"/>
              </a:buClr>
              <a:defRPr/>
            </a:pPr>
            <a:r>
              <a:rPr lang="en-US" sz="1600" dirty="0">
                <a:solidFill>
                  <a:schemeClr val="tx1"/>
                </a:solidFill>
              </a:rPr>
              <a:t>0001.00 Bob’s 100%</a:t>
            </a:r>
          </a:p>
          <a:p>
            <a:pPr marL="942022" lvl="2" indent="-285750" eaLnBrk="1" fontAlgn="auto" hangingPunct="1">
              <a:spcAft>
                <a:spcPts val="0"/>
              </a:spcAft>
              <a:buClr>
                <a:schemeClr val="accent3"/>
              </a:buClr>
              <a:defRPr/>
            </a:pPr>
            <a:r>
              <a:rPr lang="en-US" sz="1600" dirty="0">
                <a:solidFill>
                  <a:schemeClr val="tx1"/>
                </a:solidFill>
              </a:rPr>
              <a:t>0002.00 Bob’s share with Joe</a:t>
            </a:r>
          </a:p>
          <a:p>
            <a:pPr lvl="4" eaLnBrk="1" fontAlgn="auto" hangingPunct="1">
              <a:spcAft>
                <a:spcPts val="0"/>
              </a:spcAft>
              <a:buClr>
                <a:schemeClr val="accent5"/>
              </a:buClr>
              <a:buFont typeface="Arial" panose="020B0604020202020204" pitchFamily="34" charset="0"/>
              <a:buChar char="‾"/>
              <a:defRPr/>
            </a:pPr>
            <a:r>
              <a:rPr lang="en-US" sz="1600" dirty="0">
                <a:solidFill>
                  <a:schemeClr val="tx1"/>
                </a:solidFill>
              </a:rPr>
              <a:t>Bob 50%</a:t>
            </a:r>
          </a:p>
          <a:p>
            <a:pPr lvl="4" eaLnBrk="1" fontAlgn="auto" hangingPunct="1">
              <a:spcAft>
                <a:spcPts val="0"/>
              </a:spcAft>
              <a:buClr>
                <a:schemeClr val="accent5"/>
              </a:buClr>
              <a:buFont typeface="Arial" panose="020B0604020202020204" pitchFamily="34" charset="0"/>
              <a:buChar char="‾"/>
              <a:defRPr/>
            </a:pPr>
            <a:r>
              <a:rPr lang="en-US" sz="1600" dirty="0">
                <a:solidFill>
                  <a:schemeClr val="tx1"/>
                </a:solidFill>
              </a:rPr>
              <a:t>Bob 70%</a:t>
            </a:r>
          </a:p>
          <a:p>
            <a:pPr marL="594360" lvl="2" indent="0" eaLnBrk="1" fontAlgn="auto" hangingPunct="1">
              <a:spcAft>
                <a:spcPts val="0"/>
              </a:spcAft>
              <a:buClr>
                <a:schemeClr val="accent3"/>
              </a:buClr>
              <a:buFont typeface="Arial" charset="0"/>
              <a:buNone/>
              <a:defRPr/>
            </a:pPr>
            <a:r>
              <a:rPr lang="en-US" dirty="0">
                <a:solidFill>
                  <a:schemeClr val="tx1"/>
                </a:solidFill>
              </a:rPr>
              <a:t>                   </a:t>
            </a:r>
          </a:p>
        </p:txBody>
      </p:sp>
      <p:sp>
        <p:nvSpPr>
          <p:cNvPr id="17" name="Rectangle 16">
            <a:extLst>
              <a:ext uri="{FF2B5EF4-FFF2-40B4-BE49-F238E27FC236}">
                <a16:creationId xmlns:a16="http://schemas.microsoft.com/office/drawing/2014/main" id="{AC0FC552-A54C-4487-8054-0E0646A54CC4}"/>
              </a:ext>
            </a:extLst>
          </p:cNvPr>
          <p:cNvSpPr/>
          <p:nvPr/>
        </p:nvSpPr>
        <p:spPr>
          <a:xfrm>
            <a:off x="533400" y="1447800"/>
            <a:ext cx="3733800" cy="3429000"/>
          </a:xfrm>
          <a:prstGeom prst="rect">
            <a:avLst/>
          </a:prstGeom>
          <a:solidFill>
            <a:srgbClr val="D3FFA3"/>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lumMod val="40000"/>
                  <a:lumOff val="60000"/>
                </a:schemeClr>
              </a:solidFill>
            </a:endParaRPr>
          </a:p>
        </p:txBody>
      </p:sp>
      <p:cxnSp>
        <p:nvCxnSpPr>
          <p:cNvPr id="19" name="Straight Connector 18">
            <a:extLst>
              <a:ext uri="{FF2B5EF4-FFF2-40B4-BE49-F238E27FC236}">
                <a16:creationId xmlns:a16="http://schemas.microsoft.com/office/drawing/2014/main" id="{B596959A-A344-4FB2-A0A6-B54478BA7986}"/>
              </a:ext>
            </a:extLst>
          </p:cNvPr>
          <p:cNvCxnSpPr>
            <a:stCxn id="17" idx="0"/>
            <a:endCxn id="17" idx="2"/>
          </p:cNvCxnSpPr>
          <p:nvPr/>
        </p:nvCxnSpPr>
        <p:spPr>
          <a:xfrm>
            <a:off x="2400300" y="1447800"/>
            <a:ext cx="0" cy="3429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D08BAAF-A4D9-46AC-9CA8-806BE7954B33}"/>
              </a:ext>
            </a:extLst>
          </p:cNvPr>
          <p:cNvCxnSpPr>
            <a:stCxn id="17" idx="1"/>
            <a:endCxn id="17" idx="3"/>
          </p:cNvCxnSpPr>
          <p:nvPr/>
        </p:nvCxnSpPr>
        <p:spPr>
          <a:xfrm>
            <a:off x="533400" y="3162300"/>
            <a:ext cx="3733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6088" name="TextBox 21">
            <a:extLst>
              <a:ext uri="{FF2B5EF4-FFF2-40B4-BE49-F238E27FC236}">
                <a16:creationId xmlns:a16="http://schemas.microsoft.com/office/drawing/2014/main" id="{C3C63CDC-6945-4C0B-B327-6016C1FF96A7}"/>
              </a:ext>
            </a:extLst>
          </p:cNvPr>
          <p:cNvSpPr txBox="1">
            <a:spLocks noChangeArrowheads="1"/>
          </p:cNvSpPr>
          <p:nvPr/>
        </p:nvSpPr>
        <p:spPr bwMode="auto">
          <a:xfrm>
            <a:off x="838200" y="1905000"/>
            <a:ext cx="121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solidFill>
                  <a:schemeClr val="tx2"/>
                </a:solidFill>
                <a:latin typeface="Calibri" panose="020F0502020204030204" pitchFamily="34" charset="0"/>
              </a:rPr>
              <a:t>Joe 50%</a:t>
            </a:r>
          </a:p>
          <a:p>
            <a:pPr eaLnBrk="1" hangingPunct="1"/>
            <a:r>
              <a:rPr lang="en-US" altLang="en-US" dirty="0">
                <a:solidFill>
                  <a:schemeClr val="tx2"/>
                </a:solidFill>
                <a:latin typeface="Calibri" panose="020F0502020204030204" pitchFamily="34" charset="0"/>
              </a:rPr>
              <a:t>Bob 50%</a:t>
            </a:r>
          </a:p>
        </p:txBody>
      </p:sp>
      <p:sp>
        <p:nvSpPr>
          <p:cNvPr id="46089" name="TextBox 22">
            <a:extLst>
              <a:ext uri="{FF2B5EF4-FFF2-40B4-BE49-F238E27FC236}">
                <a16:creationId xmlns:a16="http://schemas.microsoft.com/office/drawing/2014/main" id="{EBD9D3D1-4ACE-4A57-B0CA-B2A4394F27B2}"/>
              </a:ext>
            </a:extLst>
          </p:cNvPr>
          <p:cNvSpPr txBox="1">
            <a:spLocks noChangeArrowheads="1"/>
          </p:cNvSpPr>
          <p:nvPr/>
        </p:nvSpPr>
        <p:spPr bwMode="auto">
          <a:xfrm>
            <a:off x="838200" y="3657600"/>
            <a:ext cx="1143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solidFill>
                  <a:schemeClr val="tx2"/>
                </a:solidFill>
                <a:latin typeface="Calibri" panose="020F0502020204030204" pitchFamily="34" charset="0"/>
              </a:rPr>
              <a:t>Joe 30%</a:t>
            </a:r>
          </a:p>
          <a:p>
            <a:pPr eaLnBrk="1" hangingPunct="1"/>
            <a:r>
              <a:rPr lang="en-US" altLang="en-US" dirty="0">
                <a:solidFill>
                  <a:schemeClr val="tx2"/>
                </a:solidFill>
                <a:latin typeface="Calibri" panose="020F0502020204030204" pitchFamily="34" charset="0"/>
              </a:rPr>
              <a:t>Bob 70%</a:t>
            </a:r>
          </a:p>
        </p:txBody>
      </p:sp>
      <p:sp>
        <p:nvSpPr>
          <p:cNvPr id="46090" name="TextBox 23">
            <a:extLst>
              <a:ext uri="{FF2B5EF4-FFF2-40B4-BE49-F238E27FC236}">
                <a16:creationId xmlns:a16="http://schemas.microsoft.com/office/drawing/2014/main" id="{EF6C1570-904A-4D49-88C7-595C917237E5}"/>
              </a:ext>
            </a:extLst>
          </p:cNvPr>
          <p:cNvSpPr txBox="1">
            <a:spLocks noChangeArrowheads="1"/>
          </p:cNvSpPr>
          <p:nvPr/>
        </p:nvSpPr>
        <p:spPr bwMode="auto">
          <a:xfrm>
            <a:off x="2667000" y="2438400"/>
            <a:ext cx="1143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solidFill>
                  <a:schemeClr val="tx2"/>
                </a:solidFill>
                <a:latin typeface="Calibri" panose="020F0502020204030204" pitchFamily="34" charset="0"/>
              </a:rPr>
              <a:t>Joe owns</a:t>
            </a:r>
          </a:p>
          <a:p>
            <a:pPr eaLnBrk="1" hangingPunct="1"/>
            <a:r>
              <a:rPr lang="en-US" altLang="en-US" dirty="0">
                <a:solidFill>
                  <a:schemeClr val="tx2"/>
                </a:solidFill>
                <a:latin typeface="Calibri" panose="020F0502020204030204" pitchFamily="34" charset="0"/>
              </a:rPr>
              <a:t>(100%)</a:t>
            </a:r>
          </a:p>
        </p:txBody>
      </p:sp>
      <p:sp>
        <p:nvSpPr>
          <p:cNvPr id="46091" name="TextBox 26">
            <a:extLst>
              <a:ext uri="{FF2B5EF4-FFF2-40B4-BE49-F238E27FC236}">
                <a16:creationId xmlns:a16="http://schemas.microsoft.com/office/drawing/2014/main" id="{C5A62DDC-51F4-4DF6-95DC-F48B19CA4F9C}"/>
              </a:ext>
            </a:extLst>
          </p:cNvPr>
          <p:cNvSpPr txBox="1">
            <a:spLocks noChangeArrowheads="1"/>
          </p:cNvSpPr>
          <p:nvPr/>
        </p:nvSpPr>
        <p:spPr bwMode="auto">
          <a:xfrm>
            <a:off x="2743200" y="3657600"/>
            <a:ext cx="1143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solidFill>
                  <a:schemeClr val="tx2"/>
                </a:solidFill>
                <a:latin typeface="Calibri" panose="020F0502020204030204" pitchFamily="34" charset="0"/>
              </a:rPr>
              <a:t>Bob owns (100%)</a:t>
            </a:r>
          </a:p>
        </p:txBody>
      </p:sp>
      <p:sp>
        <p:nvSpPr>
          <p:cNvPr id="46092" name="TextBox 4">
            <a:extLst>
              <a:ext uri="{FF2B5EF4-FFF2-40B4-BE49-F238E27FC236}">
                <a16:creationId xmlns:a16="http://schemas.microsoft.com/office/drawing/2014/main" id="{E3FAE16A-0AC7-4732-BDCB-C9EE906832D1}"/>
              </a:ext>
            </a:extLst>
          </p:cNvPr>
          <p:cNvSpPr txBox="1">
            <a:spLocks noChangeArrowheads="1"/>
          </p:cNvSpPr>
          <p:nvPr/>
        </p:nvSpPr>
        <p:spPr bwMode="auto">
          <a:xfrm>
            <a:off x="1219200" y="990600"/>
            <a:ext cx="2590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solidFill>
                  <a:schemeClr val="tx2"/>
                </a:solidFill>
                <a:latin typeface="Calibri" panose="020F0502020204030204" pitchFamily="34" charset="0"/>
              </a:rPr>
              <a:t>Section 21-111-22</a:t>
            </a:r>
          </a:p>
        </p:txBody>
      </p:sp>
      <p:sp>
        <p:nvSpPr>
          <p:cNvPr id="6" name="TextBox 5">
            <a:extLst>
              <a:ext uri="{FF2B5EF4-FFF2-40B4-BE49-F238E27FC236}">
                <a16:creationId xmlns:a16="http://schemas.microsoft.com/office/drawing/2014/main" id="{A4810B75-7E5F-4B99-B6FB-39F990B8256D}"/>
              </a:ext>
            </a:extLst>
          </p:cNvPr>
          <p:cNvSpPr txBox="1"/>
          <p:nvPr/>
        </p:nvSpPr>
        <p:spPr>
          <a:xfrm>
            <a:off x="381000" y="5181600"/>
            <a:ext cx="4371975" cy="1046163"/>
          </a:xfrm>
          <a:prstGeom prst="rect">
            <a:avLst/>
          </a:prstGeom>
          <a:solidFill>
            <a:schemeClr val="bg2">
              <a:lumMod val="75000"/>
            </a:schemeClr>
          </a:solidFill>
        </p:spPr>
        <p:txBody>
          <a:bodyPr>
            <a:spAutoFit/>
          </a:bodyPr>
          <a:lstStyle/>
          <a:p>
            <a:pPr>
              <a:defRPr/>
            </a:pPr>
            <a:r>
              <a:rPr lang="en-US" sz="2000" b="1" dirty="0">
                <a:solidFill>
                  <a:schemeClr val="tx2"/>
                </a:solidFill>
                <a:latin typeface="Arial" charset="0"/>
                <a:cs typeface="Arial" charset="0"/>
              </a:rPr>
              <a:t>Three basic units       Two Policies </a:t>
            </a:r>
          </a:p>
          <a:p>
            <a:pPr marL="342900" indent="-342900">
              <a:buFontTx/>
              <a:buAutoNum type="arabicPeriod"/>
              <a:defRPr/>
            </a:pPr>
            <a:r>
              <a:rPr lang="en-US" sz="1400" dirty="0">
                <a:solidFill>
                  <a:schemeClr val="tx2"/>
                </a:solidFill>
                <a:latin typeface="Arial" charset="0"/>
                <a:cs typeface="Arial" charset="0"/>
              </a:rPr>
              <a:t>Joe 100%                                 1. Joe</a:t>
            </a:r>
          </a:p>
          <a:p>
            <a:pPr marL="342900" indent="-342900">
              <a:buFontTx/>
              <a:buAutoNum type="arabicPeriod"/>
              <a:defRPr/>
            </a:pPr>
            <a:r>
              <a:rPr lang="en-US" sz="1400" dirty="0">
                <a:solidFill>
                  <a:schemeClr val="tx2"/>
                </a:solidFill>
                <a:latin typeface="Arial" charset="0"/>
                <a:cs typeface="Arial" charset="0"/>
              </a:rPr>
              <a:t>Bob 100%                                2. Bob</a:t>
            </a:r>
          </a:p>
          <a:p>
            <a:pPr marL="342900" indent="-342900">
              <a:buFontTx/>
              <a:buAutoNum type="arabicPeriod"/>
              <a:defRPr/>
            </a:pPr>
            <a:r>
              <a:rPr lang="en-US" sz="1400" dirty="0">
                <a:solidFill>
                  <a:schemeClr val="tx2"/>
                </a:solidFill>
                <a:latin typeface="Arial" charset="0"/>
                <a:cs typeface="Arial" charset="0"/>
              </a:rPr>
              <a:t>Bob and Joe share </a:t>
            </a:r>
          </a:p>
        </p:txBody>
      </p:sp>
      <p:sp>
        <p:nvSpPr>
          <p:cNvPr id="46094" name="TextBox 8">
            <a:extLst>
              <a:ext uri="{FF2B5EF4-FFF2-40B4-BE49-F238E27FC236}">
                <a16:creationId xmlns:a16="http://schemas.microsoft.com/office/drawing/2014/main" id="{904EFCD9-F94D-4094-B471-E676F323D93E}"/>
              </a:ext>
            </a:extLst>
          </p:cNvPr>
          <p:cNvSpPr txBox="1">
            <a:spLocks noChangeArrowheads="1"/>
          </p:cNvSpPr>
          <p:nvPr/>
        </p:nvSpPr>
        <p:spPr bwMode="auto">
          <a:xfrm>
            <a:off x="2438400" y="1600200"/>
            <a:ext cx="1676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solidFill>
                  <a:schemeClr val="tx2"/>
                </a:solidFill>
                <a:latin typeface="Calibri" panose="020F0502020204030204" pitchFamily="34" charset="0"/>
              </a:rPr>
              <a:t>Joe cash rents</a:t>
            </a:r>
          </a:p>
          <a:p>
            <a:pPr eaLnBrk="1" hangingPunct="1"/>
            <a:r>
              <a:rPr lang="en-US" altLang="en-US" dirty="0">
                <a:solidFill>
                  <a:schemeClr val="tx2"/>
                </a:solidFill>
                <a:latin typeface="Calibri" panose="020F0502020204030204" pitchFamily="34" charset="0"/>
              </a:rPr>
              <a:t>     (100%)</a:t>
            </a:r>
          </a:p>
          <a:p>
            <a:pPr eaLnBrk="1" hangingPunct="1"/>
            <a:endParaRPr lang="en-US" altLang="en-US" dirty="0">
              <a:latin typeface="Calibri" panose="020F0502020204030204" pitchFamily="34" charset="0"/>
            </a:endParaRPr>
          </a:p>
        </p:txBody>
      </p:sp>
      <p:cxnSp>
        <p:nvCxnSpPr>
          <p:cNvPr id="11" name="Straight Connector 10">
            <a:extLst>
              <a:ext uri="{FF2B5EF4-FFF2-40B4-BE49-F238E27FC236}">
                <a16:creationId xmlns:a16="http://schemas.microsoft.com/office/drawing/2014/main" id="{E0BBB056-BCAC-49CB-880A-D3EF63C3FD92}"/>
              </a:ext>
            </a:extLst>
          </p:cNvPr>
          <p:cNvCxnSpPr/>
          <p:nvPr/>
        </p:nvCxnSpPr>
        <p:spPr>
          <a:xfrm>
            <a:off x="2362200" y="2362200"/>
            <a:ext cx="1905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A1FA26-B739-4FC4-B230-609CBAE008FD}"/>
              </a:ext>
            </a:extLst>
          </p:cNvPr>
          <p:cNvSpPr>
            <a:spLocks noGrp="1"/>
          </p:cNvSpPr>
          <p:nvPr>
            <p:ph type="sldNum" sz="quarter" idx="10"/>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ABB7379-D959-4283-B4B8-C8231893ED14}" type="slidenum">
              <a:rPr lang="en-US" altLang="en-US"/>
              <a:pPr eaLnBrk="1" hangingPunct="1"/>
              <a:t>24</a:t>
            </a:fld>
            <a:endParaRPr lang="en-US" altLang="en-US" dirty="0"/>
          </a:p>
        </p:txBody>
      </p:sp>
      <p:sp>
        <p:nvSpPr>
          <p:cNvPr id="47107" name="Title 1">
            <a:extLst>
              <a:ext uri="{FF2B5EF4-FFF2-40B4-BE49-F238E27FC236}">
                <a16:creationId xmlns:a16="http://schemas.microsoft.com/office/drawing/2014/main" id="{8E144B42-BAC8-4EC6-AF48-3E2ACEE41338}"/>
              </a:ext>
            </a:extLst>
          </p:cNvPr>
          <p:cNvSpPr>
            <a:spLocks noGrp="1"/>
          </p:cNvSpPr>
          <p:nvPr>
            <p:ph type="title" idx="4294967295"/>
          </p:nvPr>
        </p:nvSpPr>
        <p:spPr>
          <a:xfrm>
            <a:off x="228600" y="168275"/>
            <a:ext cx="5638800" cy="914400"/>
          </a:xfrm>
        </p:spPr>
        <p:txBody>
          <a:bodyPr/>
          <a:lstStyle/>
          <a:p>
            <a:pPr eaLnBrk="1" hangingPunct="1"/>
            <a:r>
              <a:rPr lang="en-US" altLang="en-US" dirty="0">
                <a:solidFill>
                  <a:schemeClr val="accent4"/>
                </a:solidFill>
              </a:rPr>
              <a:t>Optional Units</a:t>
            </a:r>
          </a:p>
        </p:txBody>
      </p:sp>
      <p:sp>
        <p:nvSpPr>
          <p:cNvPr id="3" name="Content Placeholder 2">
            <a:extLst>
              <a:ext uri="{FF2B5EF4-FFF2-40B4-BE49-F238E27FC236}">
                <a16:creationId xmlns:a16="http://schemas.microsoft.com/office/drawing/2014/main" id="{6810C0BA-9367-49B1-9ED8-EDFA41DC20D4}"/>
              </a:ext>
            </a:extLst>
          </p:cNvPr>
          <p:cNvSpPr>
            <a:spLocks noGrp="1"/>
          </p:cNvSpPr>
          <p:nvPr>
            <p:ph sz="quarter" idx="4294967295"/>
          </p:nvPr>
        </p:nvSpPr>
        <p:spPr>
          <a:xfrm>
            <a:off x="398463" y="1371600"/>
            <a:ext cx="8504237" cy="4572000"/>
          </a:xfrm>
        </p:spPr>
        <p:txBody>
          <a:bodyPr>
            <a:normAutofit/>
          </a:bodyPr>
          <a:lstStyle/>
          <a:p>
            <a:pPr marL="0" indent="0" eaLnBrk="1" fontAlgn="auto" hangingPunct="1">
              <a:spcAft>
                <a:spcPts val="0"/>
              </a:spcAft>
              <a:buFont typeface="Wingdings 2"/>
              <a:buNone/>
              <a:defRPr/>
            </a:pPr>
            <a:r>
              <a:rPr lang="en-US" sz="2000" dirty="0"/>
              <a:t>If the following are met, the insured may elect to further divide a basic unit into optional units:</a:t>
            </a:r>
          </a:p>
          <a:p>
            <a:pPr marL="274320" indent="-274320" eaLnBrk="1" fontAlgn="auto" hangingPunct="1">
              <a:spcAft>
                <a:spcPts val="0"/>
              </a:spcAft>
              <a:defRPr/>
            </a:pPr>
            <a:r>
              <a:rPr lang="en-US" sz="1800" dirty="0">
                <a:solidFill>
                  <a:schemeClr val="tx2"/>
                </a:solidFill>
              </a:rPr>
              <a:t>Separate verifiable records of planted acreage and harvested production provided by production reporting deadline</a:t>
            </a:r>
          </a:p>
          <a:p>
            <a:pPr marL="274320" indent="-274320" eaLnBrk="1" fontAlgn="auto" hangingPunct="1">
              <a:spcAft>
                <a:spcPts val="0"/>
              </a:spcAft>
              <a:defRPr/>
            </a:pPr>
            <a:r>
              <a:rPr lang="en-US" sz="1800" dirty="0">
                <a:solidFill>
                  <a:schemeClr val="tx2"/>
                </a:solidFill>
              </a:rPr>
              <a:t>Optional units require separate production reports by unit for most recent</a:t>
            </a:r>
          </a:p>
          <a:p>
            <a:pPr marL="339725" lvl="1" indent="0" eaLnBrk="1" fontAlgn="auto" hangingPunct="1">
              <a:spcAft>
                <a:spcPts val="0"/>
              </a:spcAft>
              <a:buFont typeface="Arial" charset="0"/>
              <a:buNone/>
              <a:defRPr/>
            </a:pPr>
            <a:r>
              <a:rPr lang="en-US" sz="1800" dirty="0">
                <a:solidFill>
                  <a:schemeClr val="tx2"/>
                </a:solidFill>
              </a:rPr>
              <a:t>crop year</a:t>
            </a:r>
          </a:p>
          <a:p>
            <a:pPr marL="274320" indent="-274320" eaLnBrk="1" fontAlgn="auto" hangingPunct="1">
              <a:spcAft>
                <a:spcPts val="0"/>
              </a:spcAft>
              <a:defRPr/>
            </a:pPr>
            <a:r>
              <a:rPr lang="en-US" sz="1800" dirty="0">
                <a:solidFill>
                  <a:schemeClr val="tx2"/>
                </a:solidFill>
              </a:rPr>
              <a:t>Optional unit numbers are indicated by the numbers to the right of the         decimal (0001.0001, 0001.0002, 0001.0003, 0002.0001, 0002.0002, etc.) </a:t>
            </a:r>
          </a:p>
          <a:p>
            <a:pPr marL="274320" indent="-274320" eaLnBrk="1" fontAlgn="auto" hangingPunct="1">
              <a:spcAft>
                <a:spcPts val="0"/>
              </a:spcAft>
              <a:defRPr/>
            </a:pPr>
            <a:r>
              <a:rPr lang="en-US" sz="1800" dirty="0">
                <a:solidFill>
                  <a:schemeClr val="tx2"/>
                </a:solidFill>
              </a:rPr>
              <a:t>Acreage is planted in different sections and does not cross the section line,  or</a:t>
            </a:r>
          </a:p>
          <a:p>
            <a:pPr marL="274320" indent="-274320" eaLnBrk="1" fontAlgn="auto" hangingPunct="1">
              <a:spcAft>
                <a:spcPts val="0"/>
              </a:spcAft>
              <a:defRPr/>
            </a:pPr>
            <a:r>
              <a:rPr lang="en-US" sz="1800" dirty="0">
                <a:solidFill>
                  <a:schemeClr val="tx2"/>
                </a:solidFill>
              </a:rPr>
              <a:t>Optional unit may be by section, practice (Irr &amp; Non Irr), types, and farming practice (Organic)</a:t>
            </a:r>
          </a:p>
          <a:p>
            <a:pPr marL="548640" lvl="1" indent="-274320" eaLnBrk="1" fontAlgn="auto" hangingPunct="1">
              <a:spcAft>
                <a:spcPts val="0"/>
              </a:spcAft>
              <a:buFont typeface="Wingdings"/>
              <a:buChar char=""/>
              <a:defRPr/>
            </a:pPr>
            <a:endParaRPr lang="en-US" dirty="0"/>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EFF82D0B-3150-475B-A88D-A5C2DB1B26EC}"/>
              </a:ext>
            </a:extLst>
          </p:cNvPr>
          <p:cNvSpPr>
            <a:spLocks noGrp="1"/>
          </p:cNvSpPr>
          <p:nvPr>
            <p:ph type="title"/>
          </p:nvPr>
        </p:nvSpPr>
        <p:spPr>
          <a:xfrm>
            <a:off x="304800" y="152400"/>
            <a:ext cx="7239000" cy="990600"/>
          </a:xfrm>
        </p:spPr>
        <p:txBody>
          <a:bodyPr/>
          <a:lstStyle/>
          <a:p>
            <a:pPr eaLnBrk="1" hangingPunct="1"/>
            <a:r>
              <a:rPr lang="en-US" altLang="en-US" dirty="0">
                <a:solidFill>
                  <a:schemeClr val="accent4"/>
                </a:solidFill>
              </a:rPr>
              <a:t>Optional Units</a:t>
            </a:r>
          </a:p>
        </p:txBody>
      </p:sp>
      <p:sp>
        <p:nvSpPr>
          <p:cNvPr id="47107" name="Content Placeholder 2">
            <a:extLst>
              <a:ext uri="{FF2B5EF4-FFF2-40B4-BE49-F238E27FC236}">
                <a16:creationId xmlns:a16="http://schemas.microsoft.com/office/drawing/2014/main" id="{29BDB150-50E4-4C16-BA7B-B6F698A53201}"/>
              </a:ext>
            </a:extLst>
          </p:cNvPr>
          <p:cNvSpPr>
            <a:spLocks noGrp="1"/>
          </p:cNvSpPr>
          <p:nvPr>
            <p:ph sz="quarter" idx="1"/>
          </p:nvPr>
        </p:nvSpPr>
        <p:spPr>
          <a:xfrm>
            <a:off x="5334000" y="1598613"/>
            <a:ext cx="3352800" cy="3965575"/>
          </a:xfrm>
        </p:spPr>
        <p:txBody>
          <a:bodyPr/>
          <a:lstStyle/>
          <a:p>
            <a:pPr eaLnBrk="1" hangingPunct="1">
              <a:buFont typeface="Arial" charset="0"/>
              <a:buChar char="•"/>
              <a:defRPr/>
            </a:pPr>
            <a:endParaRPr lang="en-US" dirty="0"/>
          </a:p>
          <a:p>
            <a:pPr marL="0" indent="0" eaLnBrk="1" hangingPunct="1">
              <a:buFont typeface="Arial" charset="0"/>
              <a:buNone/>
              <a:defRPr/>
            </a:pPr>
            <a:r>
              <a:rPr lang="en-US" dirty="0"/>
              <a:t>How many basic units does Joe have? </a:t>
            </a:r>
          </a:p>
          <a:p>
            <a:pPr eaLnBrk="1" hangingPunct="1">
              <a:buFont typeface="Arial" charset="0"/>
              <a:buChar char="•"/>
              <a:defRPr/>
            </a:pPr>
            <a:endParaRPr lang="en-US" dirty="0"/>
          </a:p>
          <a:p>
            <a:pPr marL="0" indent="0" eaLnBrk="1" hangingPunct="1">
              <a:buFont typeface="Arial" charset="0"/>
              <a:buNone/>
              <a:defRPr/>
            </a:pPr>
            <a:r>
              <a:rPr lang="en-US" dirty="0"/>
              <a:t>How many optional units does Joe have? </a:t>
            </a:r>
          </a:p>
        </p:txBody>
      </p:sp>
      <p:cxnSp>
        <p:nvCxnSpPr>
          <p:cNvPr id="8" name="Straight Connector 7">
            <a:extLst>
              <a:ext uri="{FF2B5EF4-FFF2-40B4-BE49-F238E27FC236}">
                <a16:creationId xmlns:a16="http://schemas.microsoft.com/office/drawing/2014/main" id="{43940E00-CDDD-4C13-ABB2-E3D7D53EFF5C}"/>
              </a:ext>
            </a:extLst>
          </p:cNvPr>
          <p:cNvCxnSpPr/>
          <p:nvPr/>
        </p:nvCxnSpPr>
        <p:spPr>
          <a:xfrm>
            <a:off x="6934200" y="6613525"/>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3557EF6A-D6B7-4CE9-B321-6E1197277D31}"/>
              </a:ext>
            </a:extLst>
          </p:cNvPr>
          <p:cNvSpPr/>
          <p:nvPr/>
        </p:nvSpPr>
        <p:spPr>
          <a:xfrm>
            <a:off x="336550" y="1631950"/>
            <a:ext cx="4629150" cy="3536950"/>
          </a:xfrm>
          <a:prstGeom prst="rect">
            <a:avLst/>
          </a:prstGeom>
          <a:solidFill>
            <a:srgbClr val="D3FFA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32" name="Straight Connector 31">
            <a:extLst>
              <a:ext uri="{FF2B5EF4-FFF2-40B4-BE49-F238E27FC236}">
                <a16:creationId xmlns:a16="http://schemas.microsoft.com/office/drawing/2014/main" id="{13DD41E1-E626-450A-A1D2-DE4AF6548767}"/>
              </a:ext>
            </a:extLst>
          </p:cNvPr>
          <p:cNvCxnSpPr/>
          <p:nvPr/>
        </p:nvCxnSpPr>
        <p:spPr>
          <a:xfrm flipV="1">
            <a:off x="311150" y="3411538"/>
            <a:ext cx="4495800" cy="158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C7B76A3-76AA-40C7-A2B3-2A7865425023}"/>
              </a:ext>
            </a:extLst>
          </p:cNvPr>
          <p:cNvCxnSpPr/>
          <p:nvPr/>
        </p:nvCxnSpPr>
        <p:spPr>
          <a:xfrm>
            <a:off x="1828800" y="1676400"/>
            <a:ext cx="0" cy="3505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136" name="TextBox 46">
            <a:extLst>
              <a:ext uri="{FF2B5EF4-FFF2-40B4-BE49-F238E27FC236}">
                <a16:creationId xmlns:a16="http://schemas.microsoft.com/office/drawing/2014/main" id="{8634FF7A-6BDC-49AC-A98E-B0A7AA0F83A3}"/>
              </a:ext>
            </a:extLst>
          </p:cNvPr>
          <p:cNvSpPr txBox="1">
            <a:spLocks noChangeArrowheads="1"/>
          </p:cNvSpPr>
          <p:nvPr/>
        </p:nvSpPr>
        <p:spPr bwMode="auto">
          <a:xfrm>
            <a:off x="2209800" y="1752600"/>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dirty="0">
                <a:latin typeface="Calibri" panose="020F0502020204030204" pitchFamily="34" charset="0"/>
              </a:rPr>
              <a:t>Section 5</a:t>
            </a:r>
          </a:p>
        </p:txBody>
      </p:sp>
      <p:sp>
        <p:nvSpPr>
          <p:cNvPr id="48137" name="TextBox 45">
            <a:extLst>
              <a:ext uri="{FF2B5EF4-FFF2-40B4-BE49-F238E27FC236}">
                <a16:creationId xmlns:a16="http://schemas.microsoft.com/office/drawing/2014/main" id="{BB872C06-9BD4-4B15-A02E-78E3BB219CD8}"/>
              </a:ext>
            </a:extLst>
          </p:cNvPr>
          <p:cNvSpPr txBox="1">
            <a:spLocks noChangeArrowheads="1"/>
          </p:cNvSpPr>
          <p:nvPr/>
        </p:nvSpPr>
        <p:spPr bwMode="auto">
          <a:xfrm>
            <a:off x="457200" y="2428875"/>
            <a:ext cx="83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dirty="0">
                <a:latin typeface="Calibri" panose="020F0502020204030204" pitchFamily="34" charset="0"/>
              </a:rPr>
              <a:t>Section 6SS</a:t>
            </a:r>
          </a:p>
        </p:txBody>
      </p:sp>
      <p:sp>
        <p:nvSpPr>
          <p:cNvPr id="48138" name="TextBox 47">
            <a:extLst>
              <a:ext uri="{FF2B5EF4-FFF2-40B4-BE49-F238E27FC236}">
                <a16:creationId xmlns:a16="http://schemas.microsoft.com/office/drawing/2014/main" id="{D099AD7A-87AB-4B37-B345-2DA321A91016}"/>
              </a:ext>
            </a:extLst>
          </p:cNvPr>
          <p:cNvSpPr txBox="1">
            <a:spLocks noChangeArrowheads="1"/>
          </p:cNvSpPr>
          <p:nvPr/>
        </p:nvSpPr>
        <p:spPr bwMode="auto">
          <a:xfrm>
            <a:off x="457200" y="3581400"/>
            <a:ext cx="1066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dirty="0">
                <a:latin typeface="Calibri" panose="020F0502020204030204" pitchFamily="34" charset="0"/>
              </a:rPr>
              <a:t>Section 7</a:t>
            </a:r>
          </a:p>
        </p:txBody>
      </p:sp>
      <p:sp>
        <p:nvSpPr>
          <p:cNvPr id="48139" name="TextBox 48">
            <a:extLst>
              <a:ext uri="{FF2B5EF4-FFF2-40B4-BE49-F238E27FC236}">
                <a16:creationId xmlns:a16="http://schemas.microsoft.com/office/drawing/2014/main" id="{AE54EA81-385D-422B-9B1F-930006CF2113}"/>
              </a:ext>
            </a:extLst>
          </p:cNvPr>
          <p:cNvSpPr txBox="1">
            <a:spLocks noChangeArrowheads="1"/>
          </p:cNvSpPr>
          <p:nvPr/>
        </p:nvSpPr>
        <p:spPr bwMode="auto">
          <a:xfrm>
            <a:off x="2362200" y="3505200"/>
            <a:ext cx="990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dirty="0">
                <a:latin typeface="Calibri" panose="020F0502020204030204" pitchFamily="34" charset="0"/>
              </a:rPr>
              <a:t>Section 8</a:t>
            </a:r>
          </a:p>
        </p:txBody>
      </p:sp>
      <p:cxnSp>
        <p:nvCxnSpPr>
          <p:cNvPr id="73" name="Straight Connector 72">
            <a:extLst>
              <a:ext uri="{FF2B5EF4-FFF2-40B4-BE49-F238E27FC236}">
                <a16:creationId xmlns:a16="http://schemas.microsoft.com/office/drawing/2014/main" id="{BBA84C03-3627-42D6-A2F8-A5B06EA2A70B}"/>
              </a:ext>
            </a:extLst>
          </p:cNvPr>
          <p:cNvCxnSpPr/>
          <p:nvPr/>
        </p:nvCxnSpPr>
        <p:spPr>
          <a:xfrm>
            <a:off x="3276600" y="1676400"/>
            <a:ext cx="0" cy="3578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141" name="TextBox 79">
            <a:extLst>
              <a:ext uri="{FF2B5EF4-FFF2-40B4-BE49-F238E27FC236}">
                <a16:creationId xmlns:a16="http://schemas.microsoft.com/office/drawing/2014/main" id="{77D46AF1-38E8-4358-8DA7-009F40F5AC99}"/>
              </a:ext>
            </a:extLst>
          </p:cNvPr>
          <p:cNvSpPr txBox="1">
            <a:spLocks noChangeArrowheads="1"/>
          </p:cNvSpPr>
          <p:nvPr/>
        </p:nvSpPr>
        <p:spPr bwMode="auto">
          <a:xfrm>
            <a:off x="3657600" y="1752600"/>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dirty="0">
                <a:latin typeface="Calibri" panose="020F0502020204030204" pitchFamily="34" charset="0"/>
              </a:rPr>
              <a:t>Section 4</a:t>
            </a:r>
          </a:p>
        </p:txBody>
      </p:sp>
      <p:sp>
        <p:nvSpPr>
          <p:cNvPr id="48142" name="TextBox 80">
            <a:extLst>
              <a:ext uri="{FF2B5EF4-FFF2-40B4-BE49-F238E27FC236}">
                <a16:creationId xmlns:a16="http://schemas.microsoft.com/office/drawing/2014/main" id="{0CF5DBEF-5A59-4033-814B-392016AD1DAC}"/>
              </a:ext>
            </a:extLst>
          </p:cNvPr>
          <p:cNvSpPr txBox="1">
            <a:spLocks noChangeArrowheads="1"/>
          </p:cNvSpPr>
          <p:nvPr/>
        </p:nvSpPr>
        <p:spPr bwMode="auto">
          <a:xfrm>
            <a:off x="3581400" y="3505200"/>
            <a:ext cx="9144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dirty="0">
                <a:latin typeface="Calibri" panose="020F0502020204030204" pitchFamily="34" charset="0"/>
              </a:rPr>
              <a:t>Section 9</a:t>
            </a:r>
          </a:p>
        </p:txBody>
      </p:sp>
      <p:sp>
        <p:nvSpPr>
          <p:cNvPr id="86" name="Rectangle 85">
            <a:extLst>
              <a:ext uri="{FF2B5EF4-FFF2-40B4-BE49-F238E27FC236}">
                <a16:creationId xmlns:a16="http://schemas.microsoft.com/office/drawing/2014/main" id="{B1DB73D3-9785-49A3-98C2-38FB976AF52D}"/>
              </a:ext>
            </a:extLst>
          </p:cNvPr>
          <p:cNvSpPr/>
          <p:nvPr/>
        </p:nvSpPr>
        <p:spPr>
          <a:xfrm>
            <a:off x="336550" y="1636713"/>
            <a:ext cx="1600200" cy="1768475"/>
          </a:xfrm>
          <a:prstGeom prst="rect">
            <a:avLst/>
          </a:prstGeom>
          <a:solidFill>
            <a:srgbClr val="99FF3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84" name="Rectangle 83">
            <a:extLst>
              <a:ext uri="{FF2B5EF4-FFF2-40B4-BE49-F238E27FC236}">
                <a16:creationId xmlns:a16="http://schemas.microsoft.com/office/drawing/2014/main" id="{9CDAAD4C-C7BA-4A2A-A090-DAFE6E8457E5}"/>
              </a:ext>
            </a:extLst>
          </p:cNvPr>
          <p:cNvSpPr/>
          <p:nvPr/>
        </p:nvSpPr>
        <p:spPr>
          <a:xfrm>
            <a:off x="1828800" y="2655888"/>
            <a:ext cx="762000" cy="781050"/>
          </a:xfrm>
          <a:custGeom>
            <a:avLst/>
            <a:gdLst>
              <a:gd name="connsiteX0" fmla="*/ 0 w 914400"/>
              <a:gd name="connsiteY0" fmla="*/ 0 h 762000"/>
              <a:gd name="connsiteX1" fmla="*/ 914400 w 914400"/>
              <a:gd name="connsiteY1" fmla="*/ 0 h 762000"/>
              <a:gd name="connsiteX2" fmla="*/ 914400 w 914400"/>
              <a:gd name="connsiteY2" fmla="*/ 762000 h 762000"/>
              <a:gd name="connsiteX3" fmla="*/ 0 w 914400"/>
              <a:gd name="connsiteY3" fmla="*/ 762000 h 762000"/>
              <a:gd name="connsiteX4" fmla="*/ 0 w 914400"/>
              <a:gd name="connsiteY4" fmla="*/ 0 h 762000"/>
              <a:gd name="connsiteX0" fmla="*/ 0 w 914400"/>
              <a:gd name="connsiteY0" fmla="*/ 11836 h 773836"/>
              <a:gd name="connsiteX1" fmla="*/ 914400 w 914400"/>
              <a:gd name="connsiteY1" fmla="*/ 11836 h 773836"/>
              <a:gd name="connsiteX2" fmla="*/ 914400 w 914400"/>
              <a:gd name="connsiteY2" fmla="*/ 773836 h 773836"/>
              <a:gd name="connsiteX3" fmla="*/ 0 w 914400"/>
              <a:gd name="connsiteY3" fmla="*/ 773836 h 773836"/>
              <a:gd name="connsiteX4" fmla="*/ 0 w 914400"/>
              <a:gd name="connsiteY4" fmla="*/ 11836 h 773836"/>
              <a:gd name="connsiteX0" fmla="*/ 0 w 918345"/>
              <a:gd name="connsiteY0" fmla="*/ 11836 h 773836"/>
              <a:gd name="connsiteX1" fmla="*/ 914400 w 918345"/>
              <a:gd name="connsiteY1" fmla="*/ 11836 h 773836"/>
              <a:gd name="connsiteX2" fmla="*/ 914400 w 918345"/>
              <a:gd name="connsiteY2" fmla="*/ 773836 h 773836"/>
              <a:gd name="connsiteX3" fmla="*/ 0 w 918345"/>
              <a:gd name="connsiteY3" fmla="*/ 773836 h 773836"/>
              <a:gd name="connsiteX4" fmla="*/ 0 w 918345"/>
              <a:gd name="connsiteY4" fmla="*/ 11836 h 773836"/>
              <a:gd name="connsiteX0" fmla="*/ 0 w 918345"/>
              <a:gd name="connsiteY0" fmla="*/ 11836 h 781727"/>
              <a:gd name="connsiteX1" fmla="*/ 914400 w 918345"/>
              <a:gd name="connsiteY1" fmla="*/ 11836 h 781727"/>
              <a:gd name="connsiteX2" fmla="*/ 914400 w 918345"/>
              <a:gd name="connsiteY2" fmla="*/ 773836 h 781727"/>
              <a:gd name="connsiteX3" fmla="*/ 0 w 918345"/>
              <a:gd name="connsiteY3" fmla="*/ 773836 h 781727"/>
              <a:gd name="connsiteX4" fmla="*/ 0 w 918345"/>
              <a:gd name="connsiteY4" fmla="*/ 11836 h 781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345" h="781727">
                <a:moveTo>
                  <a:pt x="0" y="11836"/>
                </a:moveTo>
                <a:cubicBezTo>
                  <a:pt x="304800" y="11836"/>
                  <a:pt x="103573" y="-14797"/>
                  <a:pt x="914400" y="11836"/>
                </a:cubicBezTo>
                <a:cubicBezTo>
                  <a:pt x="923278" y="789619"/>
                  <a:pt x="914400" y="519836"/>
                  <a:pt x="914400" y="773836"/>
                </a:cubicBezTo>
                <a:cubicBezTo>
                  <a:pt x="609600" y="773836"/>
                  <a:pt x="20715" y="791591"/>
                  <a:pt x="0" y="773836"/>
                </a:cubicBezTo>
                <a:lnTo>
                  <a:pt x="0" y="11836"/>
                </a:lnTo>
                <a:close/>
              </a:path>
            </a:pathLst>
          </a:custGeom>
          <a:solidFill>
            <a:srgbClr val="99F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48145" name="TextBox 86">
            <a:extLst>
              <a:ext uri="{FF2B5EF4-FFF2-40B4-BE49-F238E27FC236}">
                <a16:creationId xmlns:a16="http://schemas.microsoft.com/office/drawing/2014/main" id="{E3E1C4FE-0843-4EEE-B948-C6ACBB68A884}"/>
              </a:ext>
            </a:extLst>
          </p:cNvPr>
          <p:cNvSpPr txBox="1">
            <a:spLocks noChangeArrowheads="1"/>
          </p:cNvSpPr>
          <p:nvPr/>
        </p:nvSpPr>
        <p:spPr bwMode="auto">
          <a:xfrm>
            <a:off x="914400" y="2971800"/>
            <a:ext cx="1390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latin typeface="Calibri" panose="020F0502020204030204" pitchFamily="34" charset="0"/>
              </a:rPr>
              <a:t>Joe 100%</a:t>
            </a:r>
          </a:p>
        </p:txBody>
      </p:sp>
      <p:sp>
        <p:nvSpPr>
          <p:cNvPr id="48146" name="TextBox 87">
            <a:extLst>
              <a:ext uri="{FF2B5EF4-FFF2-40B4-BE49-F238E27FC236}">
                <a16:creationId xmlns:a16="http://schemas.microsoft.com/office/drawing/2014/main" id="{3B6F3C0A-B81B-4527-BC04-444BE2DC3099}"/>
              </a:ext>
            </a:extLst>
          </p:cNvPr>
          <p:cNvSpPr txBox="1">
            <a:spLocks noChangeArrowheads="1"/>
          </p:cNvSpPr>
          <p:nvPr/>
        </p:nvSpPr>
        <p:spPr bwMode="auto">
          <a:xfrm>
            <a:off x="571500" y="1752600"/>
            <a:ext cx="952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dirty="0">
                <a:latin typeface="Calibri" panose="020F0502020204030204" pitchFamily="34" charset="0"/>
              </a:rPr>
              <a:t>Section 6</a:t>
            </a:r>
          </a:p>
        </p:txBody>
      </p:sp>
      <p:sp>
        <p:nvSpPr>
          <p:cNvPr id="89" name="Rectangle 88">
            <a:extLst>
              <a:ext uri="{FF2B5EF4-FFF2-40B4-BE49-F238E27FC236}">
                <a16:creationId xmlns:a16="http://schemas.microsoft.com/office/drawing/2014/main" id="{7F941EC7-0267-40A3-AD25-06832123DC98}"/>
              </a:ext>
            </a:extLst>
          </p:cNvPr>
          <p:cNvSpPr/>
          <p:nvPr/>
        </p:nvSpPr>
        <p:spPr>
          <a:xfrm>
            <a:off x="3276600" y="2590800"/>
            <a:ext cx="1676400" cy="838200"/>
          </a:xfrm>
          <a:prstGeom prst="rect">
            <a:avLst/>
          </a:prstGeom>
          <a:solidFill>
            <a:srgbClr val="99FF3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latin typeface="Calibri" pitchFamily="34" charset="0"/>
                <a:cs typeface="Calibri" pitchFamily="34" charset="0"/>
              </a:rPr>
              <a:t>Joe 100%</a:t>
            </a:r>
          </a:p>
        </p:txBody>
      </p:sp>
      <p:sp>
        <p:nvSpPr>
          <p:cNvPr id="90" name="Rectangle 89">
            <a:extLst>
              <a:ext uri="{FF2B5EF4-FFF2-40B4-BE49-F238E27FC236}">
                <a16:creationId xmlns:a16="http://schemas.microsoft.com/office/drawing/2014/main" id="{81D196F9-CA92-4060-9D08-803608DBD623}"/>
              </a:ext>
            </a:extLst>
          </p:cNvPr>
          <p:cNvSpPr/>
          <p:nvPr/>
        </p:nvSpPr>
        <p:spPr>
          <a:xfrm>
            <a:off x="3276600" y="4038600"/>
            <a:ext cx="1676400" cy="1143000"/>
          </a:xfrm>
          <a:prstGeom prst="rect">
            <a:avLst/>
          </a:prstGeom>
          <a:solidFill>
            <a:srgbClr val="99FF3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latin typeface="Calibri" pitchFamily="34" charset="0"/>
                <a:cs typeface="Calibri" pitchFamily="34" charset="0"/>
              </a:rPr>
              <a:t>Joe  50%</a:t>
            </a:r>
          </a:p>
          <a:p>
            <a:pPr algn="ctr">
              <a:defRPr/>
            </a:pPr>
            <a:r>
              <a:rPr lang="en-US" dirty="0">
                <a:solidFill>
                  <a:schemeClr val="tx1"/>
                </a:solidFill>
                <a:latin typeface="Calibri" pitchFamily="34" charset="0"/>
                <a:cs typeface="Calibri" pitchFamily="34" charset="0"/>
              </a:rPr>
              <a:t>Bob 50%</a:t>
            </a:r>
          </a:p>
        </p:txBody>
      </p:sp>
      <p:sp>
        <p:nvSpPr>
          <p:cNvPr id="91" name="Rectangle 90">
            <a:extLst>
              <a:ext uri="{FF2B5EF4-FFF2-40B4-BE49-F238E27FC236}">
                <a16:creationId xmlns:a16="http://schemas.microsoft.com/office/drawing/2014/main" id="{2406CDAF-B5D9-45E6-8A59-B9E059ACF432}"/>
              </a:ext>
            </a:extLst>
          </p:cNvPr>
          <p:cNvSpPr/>
          <p:nvPr/>
        </p:nvSpPr>
        <p:spPr>
          <a:xfrm>
            <a:off x="1828800" y="3810000"/>
            <a:ext cx="730250" cy="1358900"/>
          </a:xfrm>
          <a:prstGeom prst="rect">
            <a:avLst/>
          </a:prstGeom>
          <a:solidFill>
            <a:srgbClr val="99FF3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Joe 100%</a:t>
            </a:r>
          </a:p>
        </p:txBody>
      </p:sp>
      <p:sp>
        <p:nvSpPr>
          <p:cNvPr id="93" name="Rectangle 92">
            <a:extLst>
              <a:ext uri="{FF2B5EF4-FFF2-40B4-BE49-F238E27FC236}">
                <a16:creationId xmlns:a16="http://schemas.microsoft.com/office/drawing/2014/main" id="{ADCD1E40-7D7C-4588-B490-422F9B97A883}"/>
              </a:ext>
            </a:extLst>
          </p:cNvPr>
          <p:cNvSpPr/>
          <p:nvPr/>
        </p:nvSpPr>
        <p:spPr>
          <a:xfrm>
            <a:off x="336550" y="4264025"/>
            <a:ext cx="1479550" cy="904875"/>
          </a:xfrm>
          <a:prstGeom prst="rect">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latin typeface="Calibri" pitchFamily="34" charset="0"/>
                <a:cs typeface="Calibri" pitchFamily="34" charset="0"/>
              </a:rPr>
              <a:t>Joe 50%</a:t>
            </a:r>
          </a:p>
          <a:p>
            <a:pPr algn="ctr">
              <a:defRPr/>
            </a:pPr>
            <a:r>
              <a:rPr lang="en-US" sz="1600" dirty="0">
                <a:solidFill>
                  <a:schemeClr val="tx1"/>
                </a:solidFill>
                <a:latin typeface="Calibri" pitchFamily="34" charset="0"/>
                <a:cs typeface="Calibri" pitchFamily="34" charset="0"/>
              </a:rPr>
              <a:t>Bob 50%</a:t>
            </a:r>
          </a:p>
        </p:txBody>
      </p:sp>
      <p:cxnSp>
        <p:nvCxnSpPr>
          <p:cNvPr id="14" name="Straight Connector 13">
            <a:extLst>
              <a:ext uri="{FF2B5EF4-FFF2-40B4-BE49-F238E27FC236}">
                <a16:creationId xmlns:a16="http://schemas.microsoft.com/office/drawing/2014/main" id="{B28E28AB-FCBC-4BC3-B9CA-ED6D578626BB}"/>
              </a:ext>
            </a:extLst>
          </p:cNvPr>
          <p:cNvCxnSpPr/>
          <p:nvPr/>
        </p:nvCxnSpPr>
        <p:spPr>
          <a:xfrm>
            <a:off x="1905000" y="2667000"/>
            <a:ext cx="6858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710C0FE-6056-4D96-B9A0-3635F7DA8D2E}"/>
              </a:ext>
            </a:extLst>
          </p:cNvPr>
          <p:cNvCxnSpPr/>
          <p:nvPr/>
        </p:nvCxnSpPr>
        <p:spPr>
          <a:xfrm>
            <a:off x="2590800" y="2667000"/>
            <a:ext cx="0" cy="7620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CCB2AEF-B16F-4A17-823D-704F80005BFB}"/>
              </a:ext>
            </a:extLst>
          </p:cNvPr>
          <p:cNvCxnSpPr/>
          <p:nvPr/>
        </p:nvCxnSpPr>
        <p:spPr>
          <a:xfrm flipH="1">
            <a:off x="1816100" y="3419475"/>
            <a:ext cx="14478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85401989-6009-480B-9296-ABAB8E91D04C}"/>
              </a:ext>
            </a:extLst>
          </p:cNvPr>
          <p:cNvSpPr>
            <a:spLocks noGrp="1"/>
          </p:cNvSpPr>
          <p:nvPr>
            <p:ph type="sldNum" sz="quarter" idx="10"/>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51091E7-7144-48B3-BEE5-C2474CB44984}" type="slidenum">
              <a:rPr lang="en-US" altLang="en-US"/>
              <a:pPr eaLnBrk="1" hangingPunct="1"/>
              <a:t>25</a:t>
            </a:fld>
            <a:endParaRPr lang="en-US" altLang="en-US" dirty="0"/>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1CFC4572-B286-4230-8B46-2DED0C835558}"/>
              </a:ext>
            </a:extLst>
          </p:cNvPr>
          <p:cNvSpPr>
            <a:spLocks noGrp="1"/>
          </p:cNvSpPr>
          <p:nvPr>
            <p:ph type="title"/>
          </p:nvPr>
        </p:nvSpPr>
        <p:spPr>
          <a:xfrm>
            <a:off x="304800" y="152400"/>
            <a:ext cx="7239000" cy="990600"/>
          </a:xfrm>
        </p:spPr>
        <p:txBody>
          <a:bodyPr/>
          <a:lstStyle/>
          <a:p>
            <a:pPr eaLnBrk="1" hangingPunct="1"/>
            <a:r>
              <a:rPr lang="en-US" altLang="en-US" dirty="0">
                <a:solidFill>
                  <a:schemeClr val="accent4"/>
                </a:solidFill>
              </a:rPr>
              <a:t>Optional Units</a:t>
            </a:r>
          </a:p>
        </p:txBody>
      </p:sp>
      <p:sp>
        <p:nvSpPr>
          <p:cNvPr id="48131" name="Content Placeholder 2">
            <a:extLst>
              <a:ext uri="{FF2B5EF4-FFF2-40B4-BE49-F238E27FC236}">
                <a16:creationId xmlns:a16="http://schemas.microsoft.com/office/drawing/2014/main" id="{E339D3D9-E6C1-4048-9DB4-386B21D4E386}"/>
              </a:ext>
            </a:extLst>
          </p:cNvPr>
          <p:cNvSpPr>
            <a:spLocks noGrp="1"/>
          </p:cNvSpPr>
          <p:nvPr>
            <p:ph sz="quarter" idx="1"/>
          </p:nvPr>
        </p:nvSpPr>
        <p:spPr>
          <a:xfrm>
            <a:off x="5105400" y="1600200"/>
            <a:ext cx="3624263" cy="4572000"/>
          </a:xfrm>
        </p:spPr>
        <p:txBody>
          <a:bodyPr/>
          <a:lstStyle/>
          <a:p>
            <a:pPr marL="0" indent="0" eaLnBrk="1" hangingPunct="1">
              <a:buFont typeface="Arial" charset="0"/>
              <a:buNone/>
              <a:defRPr/>
            </a:pPr>
            <a:r>
              <a:rPr lang="en-US" dirty="0"/>
              <a:t>How many basic units does Joe have? </a:t>
            </a:r>
          </a:p>
          <a:p>
            <a:pPr marL="282575" lvl="1" indent="0" eaLnBrk="1" hangingPunct="1">
              <a:buFont typeface="Arial" charset="0"/>
              <a:buNone/>
              <a:defRPr/>
            </a:pPr>
            <a:r>
              <a:rPr lang="en-US" dirty="0">
                <a:solidFill>
                  <a:schemeClr val="tx1"/>
                </a:solidFill>
              </a:rPr>
              <a:t>Two basic units </a:t>
            </a:r>
          </a:p>
          <a:p>
            <a:pPr lvl="2" eaLnBrk="1" hangingPunct="1">
              <a:buFont typeface="Arial" charset="0"/>
              <a:buChar char="•"/>
              <a:defRPr/>
            </a:pPr>
            <a:r>
              <a:rPr lang="en-US" sz="1800" dirty="0">
                <a:solidFill>
                  <a:schemeClr val="tx1"/>
                </a:solidFill>
              </a:rPr>
              <a:t>0001.0000  Joe 100%</a:t>
            </a:r>
          </a:p>
          <a:p>
            <a:pPr lvl="2" eaLnBrk="1" hangingPunct="1">
              <a:buFont typeface="Arial" charset="0"/>
              <a:buChar char="•"/>
              <a:defRPr/>
            </a:pPr>
            <a:r>
              <a:rPr lang="en-US" sz="1800" dirty="0">
                <a:solidFill>
                  <a:schemeClr val="tx1"/>
                </a:solidFill>
              </a:rPr>
              <a:t>0002.0000 Joe and Bob</a:t>
            </a:r>
          </a:p>
          <a:p>
            <a:pPr marL="0" indent="0" eaLnBrk="1" hangingPunct="1">
              <a:buFont typeface="Arial" charset="0"/>
              <a:buNone/>
              <a:defRPr/>
            </a:pPr>
            <a:r>
              <a:rPr lang="en-US" dirty="0"/>
              <a:t>How many optional units does Joe have? </a:t>
            </a:r>
          </a:p>
          <a:p>
            <a:pPr marL="282575" lvl="1" indent="0" eaLnBrk="1" hangingPunct="1">
              <a:buFont typeface="Arial" charset="0"/>
              <a:buNone/>
              <a:defRPr/>
            </a:pPr>
            <a:r>
              <a:rPr lang="en-US" dirty="0">
                <a:solidFill>
                  <a:schemeClr val="tx1"/>
                </a:solidFill>
              </a:rPr>
              <a:t>Five optional units</a:t>
            </a:r>
          </a:p>
          <a:p>
            <a:pPr lvl="2" eaLnBrk="1" hangingPunct="1">
              <a:buFont typeface="Arial" charset="0"/>
              <a:buChar char="•"/>
              <a:defRPr/>
            </a:pPr>
            <a:r>
              <a:rPr lang="en-US" dirty="0">
                <a:solidFill>
                  <a:schemeClr val="tx1"/>
                </a:solidFill>
              </a:rPr>
              <a:t>0001.0001-Sec 4</a:t>
            </a:r>
          </a:p>
          <a:p>
            <a:pPr lvl="2" eaLnBrk="1" hangingPunct="1">
              <a:buFont typeface="Arial" charset="0"/>
              <a:buChar char="•"/>
              <a:defRPr/>
            </a:pPr>
            <a:r>
              <a:rPr lang="en-US" dirty="0">
                <a:solidFill>
                  <a:schemeClr val="tx1"/>
                </a:solidFill>
              </a:rPr>
              <a:t>0001.0002-Sec 5 &amp; 6</a:t>
            </a:r>
          </a:p>
          <a:p>
            <a:pPr lvl="2" eaLnBrk="1" hangingPunct="1">
              <a:buFont typeface="Arial" charset="0"/>
              <a:buChar char="•"/>
              <a:defRPr/>
            </a:pPr>
            <a:r>
              <a:rPr lang="en-US" dirty="0">
                <a:solidFill>
                  <a:schemeClr val="tx1"/>
                </a:solidFill>
              </a:rPr>
              <a:t>0001.0003-Sec 8</a:t>
            </a:r>
          </a:p>
          <a:p>
            <a:pPr lvl="2" eaLnBrk="1" hangingPunct="1">
              <a:buFont typeface="Arial" charset="0"/>
              <a:buChar char="•"/>
              <a:defRPr/>
            </a:pPr>
            <a:r>
              <a:rPr lang="en-US" dirty="0">
                <a:solidFill>
                  <a:schemeClr val="tx1"/>
                </a:solidFill>
              </a:rPr>
              <a:t>0002.0001-Sec 7</a:t>
            </a:r>
          </a:p>
          <a:p>
            <a:pPr lvl="2" eaLnBrk="1" hangingPunct="1">
              <a:buFont typeface="Arial" charset="0"/>
              <a:buChar char="•"/>
              <a:defRPr/>
            </a:pPr>
            <a:r>
              <a:rPr lang="en-US" dirty="0">
                <a:solidFill>
                  <a:schemeClr val="tx1"/>
                </a:solidFill>
              </a:rPr>
              <a:t>0002.0002-Sec 9</a:t>
            </a:r>
          </a:p>
          <a:p>
            <a:pPr eaLnBrk="1" hangingPunct="1">
              <a:buFont typeface="Arial" charset="0"/>
              <a:buChar char="•"/>
              <a:defRPr/>
            </a:pPr>
            <a:endParaRPr lang="en-US" dirty="0"/>
          </a:p>
        </p:txBody>
      </p:sp>
      <p:cxnSp>
        <p:nvCxnSpPr>
          <p:cNvPr id="8" name="Straight Connector 7">
            <a:extLst>
              <a:ext uri="{FF2B5EF4-FFF2-40B4-BE49-F238E27FC236}">
                <a16:creationId xmlns:a16="http://schemas.microsoft.com/office/drawing/2014/main" id="{BE894723-BA29-409B-933E-A84BD9E08503}"/>
              </a:ext>
            </a:extLst>
          </p:cNvPr>
          <p:cNvCxnSpPr/>
          <p:nvPr/>
        </p:nvCxnSpPr>
        <p:spPr>
          <a:xfrm>
            <a:off x="6934200" y="6613525"/>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D4464D0D-5D66-4FA5-BFC5-25779D354D5E}"/>
              </a:ext>
            </a:extLst>
          </p:cNvPr>
          <p:cNvSpPr/>
          <p:nvPr/>
        </p:nvSpPr>
        <p:spPr>
          <a:xfrm>
            <a:off x="304800" y="1676400"/>
            <a:ext cx="4629150" cy="3536950"/>
          </a:xfrm>
          <a:prstGeom prst="rect">
            <a:avLst/>
          </a:prstGeom>
          <a:solidFill>
            <a:srgbClr val="D3FFA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32" name="Straight Connector 31">
            <a:extLst>
              <a:ext uri="{FF2B5EF4-FFF2-40B4-BE49-F238E27FC236}">
                <a16:creationId xmlns:a16="http://schemas.microsoft.com/office/drawing/2014/main" id="{A226DDEE-4180-440B-82E8-F8B0313EAE5A}"/>
              </a:ext>
            </a:extLst>
          </p:cNvPr>
          <p:cNvCxnSpPr>
            <a:stCxn id="36" idx="1"/>
            <a:endCxn id="36" idx="3"/>
          </p:cNvCxnSpPr>
          <p:nvPr/>
        </p:nvCxnSpPr>
        <p:spPr>
          <a:xfrm>
            <a:off x="304800" y="3444875"/>
            <a:ext cx="46291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43A04CF-E34B-4BD1-A535-6F15A44DBAC2}"/>
              </a:ext>
            </a:extLst>
          </p:cNvPr>
          <p:cNvCxnSpPr/>
          <p:nvPr/>
        </p:nvCxnSpPr>
        <p:spPr>
          <a:xfrm>
            <a:off x="1828800" y="1676400"/>
            <a:ext cx="0" cy="3505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160" name="TextBox 46">
            <a:extLst>
              <a:ext uri="{FF2B5EF4-FFF2-40B4-BE49-F238E27FC236}">
                <a16:creationId xmlns:a16="http://schemas.microsoft.com/office/drawing/2014/main" id="{E61966F4-A58D-4AB9-93AA-A244EE2F0825}"/>
              </a:ext>
            </a:extLst>
          </p:cNvPr>
          <p:cNvSpPr txBox="1">
            <a:spLocks noChangeArrowheads="1"/>
          </p:cNvSpPr>
          <p:nvPr/>
        </p:nvSpPr>
        <p:spPr bwMode="auto">
          <a:xfrm>
            <a:off x="2209800" y="1752600"/>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dirty="0">
                <a:latin typeface="Calibri" panose="020F0502020204030204" pitchFamily="34" charset="0"/>
              </a:rPr>
              <a:t>Section 5</a:t>
            </a:r>
          </a:p>
        </p:txBody>
      </p:sp>
      <p:sp>
        <p:nvSpPr>
          <p:cNvPr id="49161" name="TextBox 45">
            <a:extLst>
              <a:ext uri="{FF2B5EF4-FFF2-40B4-BE49-F238E27FC236}">
                <a16:creationId xmlns:a16="http://schemas.microsoft.com/office/drawing/2014/main" id="{BF6AD551-7700-4A73-8790-00AE29839FC8}"/>
              </a:ext>
            </a:extLst>
          </p:cNvPr>
          <p:cNvSpPr txBox="1">
            <a:spLocks noChangeArrowheads="1"/>
          </p:cNvSpPr>
          <p:nvPr/>
        </p:nvSpPr>
        <p:spPr bwMode="auto">
          <a:xfrm>
            <a:off x="457200" y="2428875"/>
            <a:ext cx="83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dirty="0">
                <a:latin typeface="Calibri" panose="020F0502020204030204" pitchFamily="34" charset="0"/>
              </a:rPr>
              <a:t>Section 6SS</a:t>
            </a:r>
          </a:p>
        </p:txBody>
      </p:sp>
      <p:sp>
        <p:nvSpPr>
          <p:cNvPr id="49162" name="TextBox 47">
            <a:extLst>
              <a:ext uri="{FF2B5EF4-FFF2-40B4-BE49-F238E27FC236}">
                <a16:creationId xmlns:a16="http://schemas.microsoft.com/office/drawing/2014/main" id="{E86EDBC5-C478-40E3-AF12-12F9B5E8D38E}"/>
              </a:ext>
            </a:extLst>
          </p:cNvPr>
          <p:cNvSpPr txBox="1">
            <a:spLocks noChangeArrowheads="1"/>
          </p:cNvSpPr>
          <p:nvPr/>
        </p:nvSpPr>
        <p:spPr bwMode="auto">
          <a:xfrm>
            <a:off x="457200" y="3505200"/>
            <a:ext cx="1066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dirty="0">
                <a:latin typeface="Calibri" panose="020F0502020204030204" pitchFamily="34" charset="0"/>
              </a:rPr>
              <a:t>Section 7</a:t>
            </a:r>
          </a:p>
        </p:txBody>
      </p:sp>
      <p:sp>
        <p:nvSpPr>
          <p:cNvPr id="49163" name="TextBox 48">
            <a:extLst>
              <a:ext uri="{FF2B5EF4-FFF2-40B4-BE49-F238E27FC236}">
                <a16:creationId xmlns:a16="http://schemas.microsoft.com/office/drawing/2014/main" id="{7C8A75F4-8847-4606-9AF2-6E0201E61BDA}"/>
              </a:ext>
            </a:extLst>
          </p:cNvPr>
          <p:cNvSpPr txBox="1">
            <a:spLocks noChangeArrowheads="1"/>
          </p:cNvSpPr>
          <p:nvPr/>
        </p:nvSpPr>
        <p:spPr bwMode="auto">
          <a:xfrm>
            <a:off x="2362200" y="3505200"/>
            <a:ext cx="990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dirty="0">
                <a:latin typeface="Calibri" panose="020F0502020204030204" pitchFamily="34" charset="0"/>
              </a:rPr>
              <a:t>Section 8</a:t>
            </a:r>
          </a:p>
        </p:txBody>
      </p:sp>
      <p:cxnSp>
        <p:nvCxnSpPr>
          <p:cNvPr id="73" name="Straight Connector 72">
            <a:extLst>
              <a:ext uri="{FF2B5EF4-FFF2-40B4-BE49-F238E27FC236}">
                <a16:creationId xmlns:a16="http://schemas.microsoft.com/office/drawing/2014/main" id="{65D355D0-6ABC-422F-ABB7-F6D6F58AF310}"/>
              </a:ext>
            </a:extLst>
          </p:cNvPr>
          <p:cNvCxnSpPr/>
          <p:nvPr/>
        </p:nvCxnSpPr>
        <p:spPr>
          <a:xfrm>
            <a:off x="3276600" y="1676400"/>
            <a:ext cx="0" cy="3578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165" name="TextBox 79">
            <a:extLst>
              <a:ext uri="{FF2B5EF4-FFF2-40B4-BE49-F238E27FC236}">
                <a16:creationId xmlns:a16="http://schemas.microsoft.com/office/drawing/2014/main" id="{087F4BC6-C1CE-403B-A6E3-FB66D5FAB5A5}"/>
              </a:ext>
            </a:extLst>
          </p:cNvPr>
          <p:cNvSpPr txBox="1">
            <a:spLocks noChangeArrowheads="1"/>
          </p:cNvSpPr>
          <p:nvPr/>
        </p:nvSpPr>
        <p:spPr bwMode="auto">
          <a:xfrm>
            <a:off x="3657600" y="1752600"/>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dirty="0">
                <a:latin typeface="Calibri" panose="020F0502020204030204" pitchFamily="34" charset="0"/>
              </a:rPr>
              <a:t>Section 4</a:t>
            </a:r>
          </a:p>
        </p:txBody>
      </p:sp>
      <p:sp>
        <p:nvSpPr>
          <p:cNvPr id="49166" name="TextBox 80">
            <a:extLst>
              <a:ext uri="{FF2B5EF4-FFF2-40B4-BE49-F238E27FC236}">
                <a16:creationId xmlns:a16="http://schemas.microsoft.com/office/drawing/2014/main" id="{A0C9EFD1-53D2-49F1-9CC9-B2AD6F5DBB0B}"/>
              </a:ext>
            </a:extLst>
          </p:cNvPr>
          <p:cNvSpPr txBox="1">
            <a:spLocks noChangeArrowheads="1"/>
          </p:cNvSpPr>
          <p:nvPr/>
        </p:nvSpPr>
        <p:spPr bwMode="auto">
          <a:xfrm>
            <a:off x="3581400" y="3505200"/>
            <a:ext cx="9144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dirty="0">
                <a:latin typeface="Calibri" panose="020F0502020204030204" pitchFamily="34" charset="0"/>
              </a:rPr>
              <a:t>Section 9</a:t>
            </a:r>
          </a:p>
        </p:txBody>
      </p:sp>
      <p:sp>
        <p:nvSpPr>
          <p:cNvPr id="49167" name="TextBox 82">
            <a:extLst>
              <a:ext uri="{FF2B5EF4-FFF2-40B4-BE49-F238E27FC236}">
                <a16:creationId xmlns:a16="http://schemas.microsoft.com/office/drawing/2014/main" id="{CACCFCE7-8CA0-43C1-9597-406291BEF8F7}"/>
              </a:ext>
            </a:extLst>
          </p:cNvPr>
          <p:cNvSpPr txBox="1">
            <a:spLocks noChangeArrowheads="1"/>
          </p:cNvSpPr>
          <p:nvPr/>
        </p:nvSpPr>
        <p:spPr bwMode="auto">
          <a:xfrm>
            <a:off x="533400" y="38100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latin typeface="Calibri" panose="020F0502020204030204" pitchFamily="34" charset="0"/>
              </a:rPr>
              <a:t>%</a:t>
            </a:r>
          </a:p>
        </p:txBody>
      </p:sp>
      <p:sp>
        <p:nvSpPr>
          <p:cNvPr id="86" name="Rectangle 85">
            <a:extLst>
              <a:ext uri="{FF2B5EF4-FFF2-40B4-BE49-F238E27FC236}">
                <a16:creationId xmlns:a16="http://schemas.microsoft.com/office/drawing/2014/main" id="{20E2AD17-8DFD-475E-A305-5FC860C56DE5}"/>
              </a:ext>
            </a:extLst>
          </p:cNvPr>
          <p:cNvSpPr/>
          <p:nvPr/>
        </p:nvSpPr>
        <p:spPr>
          <a:xfrm>
            <a:off x="304800" y="1676400"/>
            <a:ext cx="1600200" cy="1768475"/>
          </a:xfrm>
          <a:prstGeom prst="rect">
            <a:avLst/>
          </a:prstGeom>
          <a:solidFill>
            <a:srgbClr val="99FF3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84" name="Rectangle 83">
            <a:extLst>
              <a:ext uri="{FF2B5EF4-FFF2-40B4-BE49-F238E27FC236}">
                <a16:creationId xmlns:a16="http://schemas.microsoft.com/office/drawing/2014/main" id="{B2260F11-3357-4BFB-A2F8-DDD355587C79}"/>
              </a:ext>
            </a:extLst>
          </p:cNvPr>
          <p:cNvSpPr/>
          <p:nvPr/>
        </p:nvSpPr>
        <p:spPr>
          <a:xfrm>
            <a:off x="1828800" y="2655888"/>
            <a:ext cx="917575" cy="781050"/>
          </a:xfrm>
          <a:custGeom>
            <a:avLst/>
            <a:gdLst>
              <a:gd name="connsiteX0" fmla="*/ 0 w 914400"/>
              <a:gd name="connsiteY0" fmla="*/ 0 h 762000"/>
              <a:gd name="connsiteX1" fmla="*/ 914400 w 914400"/>
              <a:gd name="connsiteY1" fmla="*/ 0 h 762000"/>
              <a:gd name="connsiteX2" fmla="*/ 914400 w 914400"/>
              <a:gd name="connsiteY2" fmla="*/ 762000 h 762000"/>
              <a:gd name="connsiteX3" fmla="*/ 0 w 914400"/>
              <a:gd name="connsiteY3" fmla="*/ 762000 h 762000"/>
              <a:gd name="connsiteX4" fmla="*/ 0 w 914400"/>
              <a:gd name="connsiteY4" fmla="*/ 0 h 762000"/>
              <a:gd name="connsiteX0" fmla="*/ 0 w 914400"/>
              <a:gd name="connsiteY0" fmla="*/ 11836 h 773836"/>
              <a:gd name="connsiteX1" fmla="*/ 914400 w 914400"/>
              <a:gd name="connsiteY1" fmla="*/ 11836 h 773836"/>
              <a:gd name="connsiteX2" fmla="*/ 914400 w 914400"/>
              <a:gd name="connsiteY2" fmla="*/ 773836 h 773836"/>
              <a:gd name="connsiteX3" fmla="*/ 0 w 914400"/>
              <a:gd name="connsiteY3" fmla="*/ 773836 h 773836"/>
              <a:gd name="connsiteX4" fmla="*/ 0 w 914400"/>
              <a:gd name="connsiteY4" fmla="*/ 11836 h 773836"/>
              <a:gd name="connsiteX0" fmla="*/ 0 w 918345"/>
              <a:gd name="connsiteY0" fmla="*/ 11836 h 773836"/>
              <a:gd name="connsiteX1" fmla="*/ 914400 w 918345"/>
              <a:gd name="connsiteY1" fmla="*/ 11836 h 773836"/>
              <a:gd name="connsiteX2" fmla="*/ 914400 w 918345"/>
              <a:gd name="connsiteY2" fmla="*/ 773836 h 773836"/>
              <a:gd name="connsiteX3" fmla="*/ 0 w 918345"/>
              <a:gd name="connsiteY3" fmla="*/ 773836 h 773836"/>
              <a:gd name="connsiteX4" fmla="*/ 0 w 918345"/>
              <a:gd name="connsiteY4" fmla="*/ 11836 h 773836"/>
              <a:gd name="connsiteX0" fmla="*/ 0 w 918345"/>
              <a:gd name="connsiteY0" fmla="*/ 11836 h 781727"/>
              <a:gd name="connsiteX1" fmla="*/ 914400 w 918345"/>
              <a:gd name="connsiteY1" fmla="*/ 11836 h 781727"/>
              <a:gd name="connsiteX2" fmla="*/ 914400 w 918345"/>
              <a:gd name="connsiteY2" fmla="*/ 773836 h 781727"/>
              <a:gd name="connsiteX3" fmla="*/ 0 w 918345"/>
              <a:gd name="connsiteY3" fmla="*/ 773836 h 781727"/>
              <a:gd name="connsiteX4" fmla="*/ 0 w 918345"/>
              <a:gd name="connsiteY4" fmla="*/ 11836 h 781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345" h="781727">
                <a:moveTo>
                  <a:pt x="0" y="11836"/>
                </a:moveTo>
                <a:cubicBezTo>
                  <a:pt x="304800" y="11836"/>
                  <a:pt x="103573" y="-14797"/>
                  <a:pt x="914400" y="11836"/>
                </a:cubicBezTo>
                <a:cubicBezTo>
                  <a:pt x="923278" y="789619"/>
                  <a:pt x="914400" y="519836"/>
                  <a:pt x="914400" y="773836"/>
                </a:cubicBezTo>
                <a:cubicBezTo>
                  <a:pt x="609600" y="773836"/>
                  <a:pt x="20715" y="791591"/>
                  <a:pt x="0" y="773836"/>
                </a:cubicBezTo>
                <a:lnTo>
                  <a:pt x="0" y="11836"/>
                </a:lnTo>
                <a:close/>
              </a:path>
            </a:pathLst>
          </a:custGeom>
          <a:solidFill>
            <a:srgbClr val="99F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49170" name="TextBox 86">
            <a:extLst>
              <a:ext uri="{FF2B5EF4-FFF2-40B4-BE49-F238E27FC236}">
                <a16:creationId xmlns:a16="http://schemas.microsoft.com/office/drawing/2014/main" id="{937CE648-2B5F-48F5-A447-52E7F8E9B4CF}"/>
              </a:ext>
            </a:extLst>
          </p:cNvPr>
          <p:cNvSpPr txBox="1">
            <a:spLocks noChangeArrowheads="1"/>
          </p:cNvSpPr>
          <p:nvPr/>
        </p:nvSpPr>
        <p:spPr bwMode="auto">
          <a:xfrm>
            <a:off x="914400" y="2971800"/>
            <a:ext cx="1390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latin typeface="Calibri" panose="020F0502020204030204" pitchFamily="34" charset="0"/>
              </a:rPr>
              <a:t>Joe 100%</a:t>
            </a:r>
          </a:p>
        </p:txBody>
      </p:sp>
      <p:sp>
        <p:nvSpPr>
          <p:cNvPr id="49171" name="TextBox 87">
            <a:extLst>
              <a:ext uri="{FF2B5EF4-FFF2-40B4-BE49-F238E27FC236}">
                <a16:creationId xmlns:a16="http://schemas.microsoft.com/office/drawing/2014/main" id="{69254E8D-20BF-466F-B451-4429D5DB9FD5}"/>
              </a:ext>
            </a:extLst>
          </p:cNvPr>
          <p:cNvSpPr txBox="1">
            <a:spLocks noChangeArrowheads="1"/>
          </p:cNvSpPr>
          <p:nvPr/>
        </p:nvSpPr>
        <p:spPr bwMode="auto">
          <a:xfrm>
            <a:off x="533400" y="1752600"/>
            <a:ext cx="952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dirty="0">
                <a:latin typeface="Calibri" panose="020F0502020204030204" pitchFamily="34" charset="0"/>
              </a:rPr>
              <a:t>Section 6</a:t>
            </a:r>
          </a:p>
        </p:txBody>
      </p:sp>
      <p:sp>
        <p:nvSpPr>
          <p:cNvPr id="89" name="Rectangle 88">
            <a:extLst>
              <a:ext uri="{FF2B5EF4-FFF2-40B4-BE49-F238E27FC236}">
                <a16:creationId xmlns:a16="http://schemas.microsoft.com/office/drawing/2014/main" id="{C6707DF6-D93E-4530-9485-4F54FA7C2C98}"/>
              </a:ext>
            </a:extLst>
          </p:cNvPr>
          <p:cNvSpPr/>
          <p:nvPr/>
        </p:nvSpPr>
        <p:spPr>
          <a:xfrm>
            <a:off x="3276600" y="2590800"/>
            <a:ext cx="1657350" cy="838200"/>
          </a:xfrm>
          <a:prstGeom prst="rect">
            <a:avLst/>
          </a:prstGeom>
          <a:solidFill>
            <a:srgbClr val="99FF3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latin typeface="Calibri" pitchFamily="34" charset="0"/>
                <a:cs typeface="Calibri" pitchFamily="34" charset="0"/>
              </a:rPr>
              <a:t>Joe 100%</a:t>
            </a:r>
          </a:p>
        </p:txBody>
      </p:sp>
      <p:sp>
        <p:nvSpPr>
          <p:cNvPr id="90" name="Rectangle 89">
            <a:extLst>
              <a:ext uri="{FF2B5EF4-FFF2-40B4-BE49-F238E27FC236}">
                <a16:creationId xmlns:a16="http://schemas.microsoft.com/office/drawing/2014/main" id="{237A491C-AFC4-4FC5-8E9A-B84699AE09F4}"/>
              </a:ext>
            </a:extLst>
          </p:cNvPr>
          <p:cNvSpPr/>
          <p:nvPr/>
        </p:nvSpPr>
        <p:spPr>
          <a:xfrm>
            <a:off x="3276600" y="3962400"/>
            <a:ext cx="1657350" cy="1250950"/>
          </a:xfrm>
          <a:prstGeom prst="rect">
            <a:avLst/>
          </a:prstGeom>
          <a:solidFill>
            <a:srgbClr val="99FF3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latin typeface="Calibri" pitchFamily="34" charset="0"/>
                <a:cs typeface="Calibri" pitchFamily="34" charset="0"/>
              </a:rPr>
              <a:t>Joe  50%</a:t>
            </a:r>
          </a:p>
          <a:p>
            <a:pPr algn="ctr">
              <a:defRPr/>
            </a:pPr>
            <a:r>
              <a:rPr lang="en-US" dirty="0">
                <a:solidFill>
                  <a:schemeClr val="tx1"/>
                </a:solidFill>
                <a:latin typeface="Calibri" pitchFamily="34" charset="0"/>
                <a:cs typeface="Calibri" pitchFamily="34" charset="0"/>
              </a:rPr>
              <a:t>Bob 50%</a:t>
            </a:r>
          </a:p>
        </p:txBody>
      </p:sp>
      <p:sp>
        <p:nvSpPr>
          <p:cNvPr id="91" name="Rectangle 90">
            <a:extLst>
              <a:ext uri="{FF2B5EF4-FFF2-40B4-BE49-F238E27FC236}">
                <a16:creationId xmlns:a16="http://schemas.microsoft.com/office/drawing/2014/main" id="{82730D13-6428-413E-852A-A933EC1B902A}"/>
              </a:ext>
            </a:extLst>
          </p:cNvPr>
          <p:cNvSpPr/>
          <p:nvPr/>
        </p:nvSpPr>
        <p:spPr>
          <a:xfrm>
            <a:off x="1828800" y="3810000"/>
            <a:ext cx="730250" cy="1412875"/>
          </a:xfrm>
          <a:prstGeom prst="rect">
            <a:avLst/>
          </a:prstGeom>
          <a:solidFill>
            <a:srgbClr val="99FF3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Joe 100%</a:t>
            </a:r>
          </a:p>
        </p:txBody>
      </p:sp>
      <p:sp>
        <p:nvSpPr>
          <p:cNvPr id="93" name="Rectangle 92">
            <a:extLst>
              <a:ext uri="{FF2B5EF4-FFF2-40B4-BE49-F238E27FC236}">
                <a16:creationId xmlns:a16="http://schemas.microsoft.com/office/drawing/2014/main" id="{0F01981B-837B-4FE8-8313-56DB6C278657}"/>
              </a:ext>
            </a:extLst>
          </p:cNvPr>
          <p:cNvSpPr/>
          <p:nvPr/>
        </p:nvSpPr>
        <p:spPr>
          <a:xfrm>
            <a:off x="304800" y="4305300"/>
            <a:ext cx="1524000" cy="917575"/>
          </a:xfrm>
          <a:prstGeom prst="rect">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latin typeface="Calibri" pitchFamily="34" charset="0"/>
                <a:cs typeface="Calibri" pitchFamily="34" charset="0"/>
              </a:rPr>
              <a:t>Joe 50%</a:t>
            </a:r>
          </a:p>
          <a:p>
            <a:pPr algn="ctr">
              <a:defRPr/>
            </a:pPr>
            <a:r>
              <a:rPr lang="en-US" sz="1600" dirty="0">
                <a:solidFill>
                  <a:schemeClr val="tx1"/>
                </a:solidFill>
                <a:latin typeface="Calibri" pitchFamily="34" charset="0"/>
                <a:cs typeface="Calibri" pitchFamily="34" charset="0"/>
              </a:rPr>
              <a:t>Bob 50%</a:t>
            </a:r>
          </a:p>
        </p:txBody>
      </p:sp>
      <p:cxnSp>
        <p:nvCxnSpPr>
          <p:cNvPr id="14" name="Straight Connector 13">
            <a:extLst>
              <a:ext uri="{FF2B5EF4-FFF2-40B4-BE49-F238E27FC236}">
                <a16:creationId xmlns:a16="http://schemas.microsoft.com/office/drawing/2014/main" id="{F5105C88-DA2A-4F76-B7BD-57EA614DDF48}"/>
              </a:ext>
            </a:extLst>
          </p:cNvPr>
          <p:cNvCxnSpPr/>
          <p:nvPr/>
        </p:nvCxnSpPr>
        <p:spPr>
          <a:xfrm>
            <a:off x="1905000" y="2667000"/>
            <a:ext cx="8382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BFF7611-C22B-49A4-9E25-AEBCC178E2C7}"/>
              </a:ext>
            </a:extLst>
          </p:cNvPr>
          <p:cNvCxnSpPr>
            <a:stCxn id="84" idx="1"/>
            <a:endCxn id="84" idx="2"/>
          </p:cNvCxnSpPr>
          <p:nvPr/>
        </p:nvCxnSpPr>
        <p:spPr>
          <a:xfrm>
            <a:off x="2743200" y="2667000"/>
            <a:ext cx="0" cy="7620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CB61863-FCE0-40BA-93C4-1A384E844C8E}"/>
              </a:ext>
            </a:extLst>
          </p:cNvPr>
          <p:cNvCxnSpPr/>
          <p:nvPr/>
        </p:nvCxnSpPr>
        <p:spPr>
          <a:xfrm flipH="1">
            <a:off x="304800" y="3429000"/>
            <a:ext cx="24384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56B1BB3A-1706-4E41-9369-193FAAF7A617}"/>
              </a:ext>
            </a:extLst>
          </p:cNvPr>
          <p:cNvSpPr>
            <a:spLocks noGrp="1"/>
          </p:cNvSpPr>
          <p:nvPr>
            <p:ph type="sldNum" sz="quarter" idx="10"/>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C392275-5D13-44FF-A49D-9F259ECB45F3}" type="slidenum">
              <a:rPr lang="en-US" altLang="en-US"/>
              <a:pPr eaLnBrk="1" hangingPunct="1"/>
              <a:t>26</a:t>
            </a:fld>
            <a:endParaRPr lang="en-US" altLang="en-US" dirty="0"/>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97A072FD-482A-4841-B34C-2C05E3980CB9}"/>
              </a:ext>
            </a:extLst>
          </p:cNvPr>
          <p:cNvSpPr>
            <a:spLocks noGrp="1"/>
          </p:cNvSpPr>
          <p:nvPr>
            <p:ph type="title"/>
          </p:nvPr>
        </p:nvSpPr>
        <p:spPr>
          <a:xfrm>
            <a:off x="304800" y="152400"/>
            <a:ext cx="7239000" cy="1265238"/>
          </a:xfrm>
        </p:spPr>
        <p:txBody>
          <a:bodyPr/>
          <a:lstStyle/>
          <a:p>
            <a:pPr eaLnBrk="1" hangingPunct="1"/>
            <a:r>
              <a:rPr lang="en-US" altLang="en-US" dirty="0">
                <a:solidFill>
                  <a:schemeClr val="accent4"/>
                </a:solidFill>
              </a:rPr>
              <a:t>Enterprise Units</a:t>
            </a:r>
          </a:p>
        </p:txBody>
      </p:sp>
      <p:sp>
        <p:nvSpPr>
          <p:cNvPr id="39939" name="Content Placeholder 2">
            <a:extLst>
              <a:ext uri="{FF2B5EF4-FFF2-40B4-BE49-F238E27FC236}">
                <a16:creationId xmlns:a16="http://schemas.microsoft.com/office/drawing/2014/main" id="{ACFCA151-E558-4B9C-98B7-6C20AC71019B}"/>
              </a:ext>
            </a:extLst>
          </p:cNvPr>
          <p:cNvSpPr>
            <a:spLocks noGrp="1"/>
          </p:cNvSpPr>
          <p:nvPr>
            <p:ph sz="quarter" idx="1"/>
          </p:nvPr>
        </p:nvSpPr>
        <p:spPr>
          <a:xfrm>
            <a:off x="609600" y="1676400"/>
            <a:ext cx="8229600" cy="4800600"/>
          </a:xfrm>
        </p:spPr>
        <p:txBody>
          <a:bodyPr/>
          <a:lstStyle/>
          <a:p>
            <a:pPr marL="0" indent="0" eaLnBrk="1" hangingPunct="1">
              <a:buFont typeface="Wingdings 2" pitchFamily="18" charset="2"/>
              <a:buNone/>
              <a:defRPr/>
            </a:pPr>
            <a:r>
              <a:rPr lang="en-US" dirty="0"/>
              <a:t>An Enterprise Unit is defined as all insurable acreage of the insured crop in the county in which you have a share on the date coverage begins for the crop year.</a:t>
            </a:r>
          </a:p>
          <a:p>
            <a:pPr marL="0" indent="0" eaLnBrk="1" hangingPunct="1">
              <a:spcBef>
                <a:spcPts val="600"/>
              </a:spcBef>
              <a:buFont typeface="Wingdings 2" pitchFamily="18" charset="2"/>
              <a:buNone/>
              <a:defRPr/>
            </a:pPr>
            <a:endParaRPr lang="en-US" sz="900" dirty="0"/>
          </a:p>
          <a:p>
            <a:pPr lvl="1" eaLnBrk="1" hangingPunct="1">
              <a:spcBef>
                <a:spcPts val="600"/>
              </a:spcBef>
              <a:buFont typeface="Arial" panose="020B0604020202020204" pitchFamily="34" charset="0"/>
              <a:buChar char="•"/>
              <a:defRPr/>
            </a:pPr>
            <a:r>
              <a:rPr lang="en-US" sz="2400" dirty="0">
                <a:solidFill>
                  <a:schemeClr val="tx2"/>
                </a:solidFill>
              </a:rPr>
              <a:t>Available under Revenue Protection or Yield Protection</a:t>
            </a:r>
          </a:p>
          <a:p>
            <a:pPr lvl="1" eaLnBrk="1" hangingPunct="1">
              <a:spcBef>
                <a:spcPts val="600"/>
              </a:spcBef>
              <a:buFont typeface="Arial" panose="020B0604020202020204" pitchFamily="34" charset="0"/>
              <a:buChar char="•"/>
              <a:defRPr/>
            </a:pPr>
            <a:r>
              <a:rPr lang="en-US" sz="2400" dirty="0">
                <a:solidFill>
                  <a:schemeClr val="tx2"/>
                </a:solidFill>
              </a:rPr>
              <a:t>Must be selected by the applicable sales closing date</a:t>
            </a:r>
          </a:p>
          <a:p>
            <a:pPr lvl="1" eaLnBrk="1" hangingPunct="1">
              <a:spcBef>
                <a:spcPts val="600"/>
              </a:spcBef>
              <a:buFont typeface="Arial" panose="020B0604020202020204" pitchFamily="34" charset="0"/>
              <a:buChar char="•"/>
              <a:defRPr/>
            </a:pPr>
            <a:r>
              <a:rPr lang="en-US" sz="2400" dirty="0">
                <a:solidFill>
                  <a:schemeClr val="tx2"/>
                </a:solidFill>
              </a:rPr>
              <a:t>Must qualify:</a:t>
            </a:r>
            <a:endParaRPr lang="en-US" sz="900" dirty="0">
              <a:solidFill>
                <a:schemeClr val="tx2"/>
              </a:solidFill>
            </a:endParaRPr>
          </a:p>
          <a:p>
            <a:pPr lvl="2" eaLnBrk="1" hangingPunct="1">
              <a:buFont typeface="Arial" panose="020B0604020202020204" pitchFamily="34" charset="0"/>
              <a:buChar char="‾"/>
              <a:defRPr/>
            </a:pPr>
            <a:r>
              <a:rPr lang="en-US" sz="1800" dirty="0"/>
              <a:t>Two or more sections, if sections are the basis for optional units</a:t>
            </a:r>
          </a:p>
          <a:p>
            <a:pPr lvl="2" eaLnBrk="1" hangingPunct="1">
              <a:buFont typeface="Arial" panose="020B0604020202020204" pitchFamily="34" charset="0"/>
              <a:buChar char="‾"/>
              <a:defRPr/>
            </a:pPr>
            <a:r>
              <a:rPr lang="en-US" sz="1800" dirty="0"/>
              <a:t>At least two of the sections must each have planted acres equal to 20 acres or 20% of the insured crop acres in the enterprise unit</a:t>
            </a:r>
          </a:p>
          <a:p>
            <a:pPr lvl="3" eaLnBrk="1" hangingPunct="1">
              <a:buFont typeface="Arial" panose="020B0604020202020204" pitchFamily="34" charset="0"/>
              <a:buChar char="•"/>
              <a:defRPr/>
            </a:pPr>
            <a:r>
              <a:rPr lang="en-US" sz="1800" dirty="0">
                <a:solidFill>
                  <a:schemeClr val="accent4">
                    <a:lumMod val="75000"/>
                  </a:schemeClr>
                </a:solidFill>
              </a:rPr>
              <a:t>If there are planted acres in more than two sections, they can be aggregated to form at least two parcels</a:t>
            </a:r>
          </a:p>
        </p:txBody>
      </p:sp>
      <p:sp>
        <p:nvSpPr>
          <p:cNvPr id="2" name="Slide Number Placeholder 1">
            <a:extLst>
              <a:ext uri="{FF2B5EF4-FFF2-40B4-BE49-F238E27FC236}">
                <a16:creationId xmlns:a16="http://schemas.microsoft.com/office/drawing/2014/main" id="{C3A8EE42-BCBB-444B-BA30-3D8B4F06DAC5}"/>
              </a:ext>
            </a:extLst>
          </p:cNvPr>
          <p:cNvSpPr>
            <a:spLocks noGrp="1"/>
          </p:cNvSpPr>
          <p:nvPr>
            <p:ph type="sldNum" sz="quarter" idx="10"/>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8301065-3529-4870-93BD-89FD15C4DAF6}" type="slidenum">
              <a:rPr lang="en-US" altLang="en-US"/>
              <a:pPr eaLnBrk="1" hangingPunct="1"/>
              <a:t>27</a:t>
            </a:fld>
            <a:endParaRPr lang="en-US" altLang="en-US" dirty="0"/>
          </a:p>
        </p:txBody>
      </p:sp>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2B2A0620-B6A5-4C93-ADF5-436CA2D98BB4}"/>
              </a:ext>
            </a:extLst>
          </p:cNvPr>
          <p:cNvSpPr>
            <a:spLocks noGrp="1"/>
          </p:cNvSpPr>
          <p:nvPr>
            <p:ph type="title"/>
          </p:nvPr>
        </p:nvSpPr>
        <p:spPr>
          <a:xfrm>
            <a:off x="304800" y="152400"/>
            <a:ext cx="7239000" cy="990600"/>
          </a:xfrm>
        </p:spPr>
        <p:txBody>
          <a:bodyPr/>
          <a:lstStyle/>
          <a:p>
            <a:pPr eaLnBrk="1" hangingPunct="1"/>
            <a:r>
              <a:rPr lang="en-US" altLang="en-US" dirty="0">
                <a:solidFill>
                  <a:schemeClr val="accent4"/>
                </a:solidFill>
              </a:rPr>
              <a:t>Enterprise Units</a:t>
            </a:r>
          </a:p>
        </p:txBody>
      </p:sp>
      <p:sp>
        <p:nvSpPr>
          <p:cNvPr id="50179" name="Content Placeholder 2">
            <a:extLst>
              <a:ext uri="{FF2B5EF4-FFF2-40B4-BE49-F238E27FC236}">
                <a16:creationId xmlns:a16="http://schemas.microsoft.com/office/drawing/2014/main" id="{8F1C758E-9D1A-415B-9307-32E9685A5DC9}"/>
              </a:ext>
            </a:extLst>
          </p:cNvPr>
          <p:cNvSpPr>
            <a:spLocks noGrp="1"/>
          </p:cNvSpPr>
          <p:nvPr>
            <p:ph sz="quarter" idx="1"/>
          </p:nvPr>
        </p:nvSpPr>
        <p:spPr>
          <a:xfrm>
            <a:off x="5291138" y="2655888"/>
            <a:ext cx="3624262" cy="1905000"/>
          </a:xfrm>
        </p:spPr>
        <p:txBody>
          <a:bodyPr/>
          <a:lstStyle/>
          <a:p>
            <a:pPr marL="0" indent="0" eaLnBrk="1" hangingPunct="1">
              <a:buFont typeface="Arial" charset="0"/>
              <a:buNone/>
              <a:defRPr/>
            </a:pPr>
            <a:r>
              <a:rPr lang="en-US" sz="2800" dirty="0"/>
              <a:t>How many Enterprise units will Joe have?</a:t>
            </a:r>
          </a:p>
          <a:p>
            <a:pPr eaLnBrk="1" hangingPunct="1">
              <a:buFont typeface="Arial" charset="0"/>
              <a:buChar char="•"/>
              <a:defRPr/>
            </a:pPr>
            <a:endParaRPr lang="en-US" dirty="0"/>
          </a:p>
        </p:txBody>
      </p:sp>
      <p:cxnSp>
        <p:nvCxnSpPr>
          <p:cNvPr id="8" name="Straight Connector 7">
            <a:extLst>
              <a:ext uri="{FF2B5EF4-FFF2-40B4-BE49-F238E27FC236}">
                <a16:creationId xmlns:a16="http://schemas.microsoft.com/office/drawing/2014/main" id="{12A0D6D6-83F5-4C18-A910-6A9AF7C5DA01}"/>
              </a:ext>
            </a:extLst>
          </p:cNvPr>
          <p:cNvCxnSpPr/>
          <p:nvPr/>
        </p:nvCxnSpPr>
        <p:spPr>
          <a:xfrm>
            <a:off x="6934200" y="6613525"/>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9F0F3CA4-96A7-47B5-984A-28070494CA95}"/>
              </a:ext>
            </a:extLst>
          </p:cNvPr>
          <p:cNvSpPr/>
          <p:nvPr/>
        </p:nvSpPr>
        <p:spPr>
          <a:xfrm>
            <a:off x="304800" y="1676400"/>
            <a:ext cx="4629150" cy="3536950"/>
          </a:xfrm>
          <a:prstGeom prst="rect">
            <a:avLst/>
          </a:prstGeom>
          <a:solidFill>
            <a:srgbClr val="D3FFA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 </a:t>
            </a:r>
          </a:p>
        </p:txBody>
      </p:sp>
      <p:cxnSp>
        <p:nvCxnSpPr>
          <p:cNvPr id="32" name="Straight Connector 31">
            <a:extLst>
              <a:ext uri="{FF2B5EF4-FFF2-40B4-BE49-F238E27FC236}">
                <a16:creationId xmlns:a16="http://schemas.microsoft.com/office/drawing/2014/main" id="{8E1C84FA-8C19-4D5F-9A7B-DAE19F827F36}"/>
              </a:ext>
            </a:extLst>
          </p:cNvPr>
          <p:cNvCxnSpPr>
            <a:stCxn id="36" idx="1"/>
            <a:endCxn id="36" idx="3"/>
          </p:cNvCxnSpPr>
          <p:nvPr/>
        </p:nvCxnSpPr>
        <p:spPr>
          <a:xfrm>
            <a:off x="304800" y="3444875"/>
            <a:ext cx="46291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75FE3CF-6E85-4795-94D5-C82C1569DA3D}"/>
              </a:ext>
            </a:extLst>
          </p:cNvPr>
          <p:cNvCxnSpPr/>
          <p:nvPr/>
        </p:nvCxnSpPr>
        <p:spPr>
          <a:xfrm>
            <a:off x="1828800" y="1676400"/>
            <a:ext cx="0" cy="3505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208" name="TextBox 46">
            <a:extLst>
              <a:ext uri="{FF2B5EF4-FFF2-40B4-BE49-F238E27FC236}">
                <a16:creationId xmlns:a16="http://schemas.microsoft.com/office/drawing/2014/main" id="{533898B7-98EF-43CF-9056-AADF351E74FA}"/>
              </a:ext>
            </a:extLst>
          </p:cNvPr>
          <p:cNvSpPr txBox="1">
            <a:spLocks noChangeArrowheads="1"/>
          </p:cNvSpPr>
          <p:nvPr/>
        </p:nvSpPr>
        <p:spPr bwMode="auto">
          <a:xfrm>
            <a:off x="2209800" y="1752600"/>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dirty="0">
                <a:latin typeface="Calibri" panose="020F0502020204030204" pitchFamily="34" charset="0"/>
              </a:rPr>
              <a:t>Section 5</a:t>
            </a:r>
          </a:p>
        </p:txBody>
      </p:sp>
      <p:sp>
        <p:nvSpPr>
          <p:cNvPr id="51209" name="TextBox 45">
            <a:extLst>
              <a:ext uri="{FF2B5EF4-FFF2-40B4-BE49-F238E27FC236}">
                <a16:creationId xmlns:a16="http://schemas.microsoft.com/office/drawing/2014/main" id="{13D65EEA-233D-438D-A33F-8F99BF33D94D}"/>
              </a:ext>
            </a:extLst>
          </p:cNvPr>
          <p:cNvSpPr txBox="1">
            <a:spLocks noChangeArrowheads="1"/>
          </p:cNvSpPr>
          <p:nvPr/>
        </p:nvSpPr>
        <p:spPr bwMode="auto">
          <a:xfrm>
            <a:off x="457200" y="2428875"/>
            <a:ext cx="83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dirty="0">
                <a:latin typeface="Calibri" panose="020F0502020204030204" pitchFamily="34" charset="0"/>
              </a:rPr>
              <a:t>Section 6SS</a:t>
            </a:r>
          </a:p>
        </p:txBody>
      </p:sp>
      <p:sp>
        <p:nvSpPr>
          <p:cNvPr id="51210" name="TextBox 47">
            <a:extLst>
              <a:ext uri="{FF2B5EF4-FFF2-40B4-BE49-F238E27FC236}">
                <a16:creationId xmlns:a16="http://schemas.microsoft.com/office/drawing/2014/main" id="{E393B8D1-3191-45CA-B378-DF94EF38A3A5}"/>
              </a:ext>
            </a:extLst>
          </p:cNvPr>
          <p:cNvSpPr txBox="1">
            <a:spLocks noChangeArrowheads="1"/>
          </p:cNvSpPr>
          <p:nvPr/>
        </p:nvSpPr>
        <p:spPr bwMode="auto">
          <a:xfrm>
            <a:off x="457200" y="3505200"/>
            <a:ext cx="1066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dirty="0">
                <a:latin typeface="Calibri" panose="020F0502020204030204" pitchFamily="34" charset="0"/>
              </a:rPr>
              <a:t>Section 7</a:t>
            </a:r>
          </a:p>
        </p:txBody>
      </p:sp>
      <p:sp>
        <p:nvSpPr>
          <p:cNvPr id="51211" name="TextBox 48">
            <a:extLst>
              <a:ext uri="{FF2B5EF4-FFF2-40B4-BE49-F238E27FC236}">
                <a16:creationId xmlns:a16="http://schemas.microsoft.com/office/drawing/2014/main" id="{AC69C80A-5B1C-4E9D-94D3-F4B6B308AC55}"/>
              </a:ext>
            </a:extLst>
          </p:cNvPr>
          <p:cNvSpPr txBox="1">
            <a:spLocks noChangeArrowheads="1"/>
          </p:cNvSpPr>
          <p:nvPr/>
        </p:nvSpPr>
        <p:spPr bwMode="auto">
          <a:xfrm>
            <a:off x="2362200" y="3505200"/>
            <a:ext cx="990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dirty="0">
                <a:latin typeface="Calibri" panose="020F0502020204030204" pitchFamily="34" charset="0"/>
              </a:rPr>
              <a:t>Section 8</a:t>
            </a:r>
          </a:p>
        </p:txBody>
      </p:sp>
      <p:cxnSp>
        <p:nvCxnSpPr>
          <p:cNvPr id="73" name="Straight Connector 72">
            <a:extLst>
              <a:ext uri="{FF2B5EF4-FFF2-40B4-BE49-F238E27FC236}">
                <a16:creationId xmlns:a16="http://schemas.microsoft.com/office/drawing/2014/main" id="{5B6B9CFD-A822-438B-858B-544257098F39}"/>
              </a:ext>
            </a:extLst>
          </p:cNvPr>
          <p:cNvCxnSpPr/>
          <p:nvPr/>
        </p:nvCxnSpPr>
        <p:spPr>
          <a:xfrm>
            <a:off x="3276600" y="1676400"/>
            <a:ext cx="0" cy="3578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213" name="TextBox 79">
            <a:extLst>
              <a:ext uri="{FF2B5EF4-FFF2-40B4-BE49-F238E27FC236}">
                <a16:creationId xmlns:a16="http://schemas.microsoft.com/office/drawing/2014/main" id="{79C0803F-1D8C-47CE-9C98-591D28047DB5}"/>
              </a:ext>
            </a:extLst>
          </p:cNvPr>
          <p:cNvSpPr txBox="1">
            <a:spLocks noChangeArrowheads="1"/>
          </p:cNvSpPr>
          <p:nvPr/>
        </p:nvSpPr>
        <p:spPr bwMode="auto">
          <a:xfrm>
            <a:off x="3657600" y="1752600"/>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dirty="0">
                <a:latin typeface="Calibri" panose="020F0502020204030204" pitchFamily="34" charset="0"/>
              </a:rPr>
              <a:t>Section 4</a:t>
            </a:r>
          </a:p>
        </p:txBody>
      </p:sp>
      <p:sp>
        <p:nvSpPr>
          <p:cNvPr id="51214" name="TextBox 80">
            <a:extLst>
              <a:ext uri="{FF2B5EF4-FFF2-40B4-BE49-F238E27FC236}">
                <a16:creationId xmlns:a16="http://schemas.microsoft.com/office/drawing/2014/main" id="{399747CE-28DC-4966-B917-7B3728C40F1B}"/>
              </a:ext>
            </a:extLst>
          </p:cNvPr>
          <p:cNvSpPr txBox="1">
            <a:spLocks noChangeArrowheads="1"/>
          </p:cNvSpPr>
          <p:nvPr/>
        </p:nvSpPr>
        <p:spPr bwMode="auto">
          <a:xfrm>
            <a:off x="3581400" y="3505200"/>
            <a:ext cx="9144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dirty="0">
                <a:latin typeface="Calibri" panose="020F0502020204030204" pitchFamily="34" charset="0"/>
              </a:rPr>
              <a:t>Section 9</a:t>
            </a:r>
          </a:p>
        </p:txBody>
      </p:sp>
      <p:sp>
        <p:nvSpPr>
          <p:cNvPr id="86" name="Rectangle 85">
            <a:extLst>
              <a:ext uri="{FF2B5EF4-FFF2-40B4-BE49-F238E27FC236}">
                <a16:creationId xmlns:a16="http://schemas.microsoft.com/office/drawing/2014/main" id="{60327FB6-C838-48EC-B97F-BD3C3007ABA9}"/>
              </a:ext>
            </a:extLst>
          </p:cNvPr>
          <p:cNvSpPr/>
          <p:nvPr/>
        </p:nvSpPr>
        <p:spPr>
          <a:xfrm>
            <a:off x="304800" y="1676400"/>
            <a:ext cx="1600200" cy="1768475"/>
          </a:xfrm>
          <a:prstGeom prst="rect">
            <a:avLst/>
          </a:prstGeom>
          <a:solidFill>
            <a:srgbClr val="99FF3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84" name="Rectangle 83">
            <a:extLst>
              <a:ext uri="{FF2B5EF4-FFF2-40B4-BE49-F238E27FC236}">
                <a16:creationId xmlns:a16="http://schemas.microsoft.com/office/drawing/2014/main" id="{078D873B-0136-48CC-A8D2-C577D96D91D4}"/>
              </a:ext>
            </a:extLst>
          </p:cNvPr>
          <p:cNvSpPr/>
          <p:nvPr/>
        </p:nvSpPr>
        <p:spPr>
          <a:xfrm>
            <a:off x="1828800" y="2655888"/>
            <a:ext cx="917575" cy="781050"/>
          </a:xfrm>
          <a:custGeom>
            <a:avLst/>
            <a:gdLst>
              <a:gd name="connsiteX0" fmla="*/ 0 w 914400"/>
              <a:gd name="connsiteY0" fmla="*/ 0 h 762000"/>
              <a:gd name="connsiteX1" fmla="*/ 914400 w 914400"/>
              <a:gd name="connsiteY1" fmla="*/ 0 h 762000"/>
              <a:gd name="connsiteX2" fmla="*/ 914400 w 914400"/>
              <a:gd name="connsiteY2" fmla="*/ 762000 h 762000"/>
              <a:gd name="connsiteX3" fmla="*/ 0 w 914400"/>
              <a:gd name="connsiteY3" fmla="*/ 762000 h 762000"/>
              <a:gd name="connsiteX4" fmla="*/ 0 w 914400"/>
              <a:gd name="connsiteY4" fmla="*/ 0 h 762000"/>
              <a:gd name="connsiteX0" fmla="*/ 0 w 914400"/>
              <a:gd name="connsiteY0" fmla="*/ 11836 h 773836"/>
              <a:gd name="connsiteX1" fmla="*/ 914400 w 914400"/>
              <a:gd name="connsiteY1" fmla="*/ 11836 h 773836"/>
              <a:gd name="connsiteX2" fmla="*/ 914400 w 914400"/>
              <a:gd name="connsiteY2" fmla="*/ 773836 h 773836"/>
              <a:gd name="connsiteX3" fmla="*/ 0 w 914400"/>
              <a:gd name="connsiteY3" fmla="*/ 773836 h 773836"/>
              <a:gd name="connsiteX4" fmla="*/ 0 w 914400"/>
              <a:gd name="connsiteY4" fmla="*/ 11836 h 773836"/>
              <a:gd name="connsiteX0" fmla="*/ 0 w 918345"/>
              <a:gd name="connsiteY0" fmla="*/ 11836 h 773836"/>
              <a:gd name="connsiteX1" fmla="*/ 914400 w 918345"/>
              <a:gd name="connsiteY1" fmla="*/ 11836 h 773836"/>
              <a:gd name="connsiteX2" fmla="*/ 914400 w 918345"/>
              <a:gd name="connsiteY2" fmla="*/ 773836 h 773836"/>
              <a:gd name="connsiteX3" fmla="*/ 0 w 918345"/>
              <a:gd name="connsiteY3" fmla="*/ 773836 h 773836"/>
              <a:gd name="connsiteX4" fmla="*/ 0 w 918345"/>
              <a:gd name="connsiteY4" fmla="*/ 11836 h 773836"/>
              <a:gd name="connsiteX0" fmla="*/ 0 w 918345"/>
              <a:gd name="connsiteY0" fmla="*/ 11836 h 781727"/>
              <a:gd name="connsiteX1" fmla="*/ 914400 w 918345"/>
              <a:gd name="connsiteY1" fmla="*/ 11836 h 781727"/>
              <a:gd name="connsiteX2" fmla="*/ 914400 w 918345"/>
              <a:gd name="connsiteY2" fmla="*/ 773836 h 781727"/>
              <a:gd name="connsiteX3" fmla="*/ 0 w 918345"/>
              <a:gd name="connsiteY3" fmla="*/ 773836 h 781727"/>
              <a:gd name="connsiteX4" fmla="*/ 0 w 918345"/>
              <a:gd name="connsiteY4" fmla="*/ 11836 h 781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345" h="781727">
                <a:moveTo>
                  <a:pt x="0" y="11836"/>
                </a:moveTo>
                <a:cubicBezTo>
                  <a:pt x="304800" y="11836"/>
                  <a:pt x="103573" y="-14797"/>
                  <a:pt x="914400" y="11836"/>
                </a:cubicBezTo>
                <a:cubicBezTo>
                  <a:pt x="923278" y="789619"/>
                  <a:pt x="914400" y="519836"/>
                  <a:pt x="914400" y="773836"/>
                </a:cubicBezTo>
                <a:cubicBezTo>
                  <a:pt x="609600" y="773836"/>
                  <a:pt x="20715" y="791591"/>
                  <a:pt x="0" y="773836"/>
                </a:cubicBezTo>
                <a:lnTo>
                  <a:pt x="0" y="11836"/>
                </a:lnTo>
                <a:close/>
              </a:path>
            </a:pathLst>
          </a:custGeom>
          <a:solidFill>
            <a:srgbClr val="99F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51217" name="TextBox 86">
            <a:extLst>
              <a:ext uri="{FF2B5EF4-FFF2-40B4-BE49-F238E27FC236}">
                <a16:creationId xmlns:a16="http://schemas.microsoft.com/office/drawing/2014/main" id="{CA6779D1-B324-483A-9B13-6658F05EA8A0}"/>
              </a:ext>
            </a:extLst>
          </p:cNvPr>
          <p:cNvSpPr txBox="1">
            <a:spLocks noChangeArrowheads="1"/>
          </p:cNvSpPr>
          <p:nvPr/>
        </p:nvSpPr>
        <p:spPr bwMode="auto">
          <a:xfrm>
            <a:off x="381000" y="2362200"/>
            <a:ext cx="13906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latin typeface="Calibri" panose="020F0502020204030204" pitchFamily="34" charset="0"/>
              </a:rPr>
              <a:t>Joe 100%</a:t>
            </a:r>
          </a:p>
          <a:p>
            <a:pPr eaLnBrk="1" hangingPunct="1"/>
            <a:r>
              <a:rPr lang="en-US" altLang="en-US" dirty="0">
                <a:latin typeface="Calibri" panose="020F0502020204030204" pitchFamily="34" charset="0"/>
              </a:rPr>
              <a:t>corn</a:t>
            </a:r>
          </a:p>
        </p:txBody>
      </p:sp>
      <p:sp>
        <p:nvSpPr>
          <p:cNvPr id="51218" name="TextBox 87">
            <a:extLst>
              <a:ext uri="{FF2B5EF4-FFF2-40B4-BE49-F238E27FC236}">
                <a16:creationId xmlns:a16="http://schemas.microsoft.com/office/drawing/2014/main" id="{BD41E7D3-A1C6-4B01-9162-BDA5FBEDC79D}"/>
              </a:ext>
            </a:extLst>
          </p:cNvPr>
          <p:cNvSpPr txBox="1">
            <a:spLocks noChangeArrowheads="1"/>
          </p:cNvSpPr>
          <p:nvPr/>
        </p:nvSpPr>
        <p:spPr bwMode="auto">
          <a:xfrm>
            <a:off x="533400" y="1752600"/>
            <a:ext cx="952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dirty="0">
                <a:latin typeface="Calibri" panose="020F0502020204030204" pitchFamily="34" charset="0"/>
              </a:rPr>
              <a:t>Section 6</a:t>
            </a:r>
          </a:p>
        </p:txBody>
      </p:sp>
      <p:sp>
        <p:nvSpPr>
          <p:cNvPr id="89" name="Rectangle 88">
            <a:extLst>
              <a:ext uri="{FF2B5EF4-FFF2-40B4-BE49-F238E27FC236}">
                <a16:creationId xmlns:a16="http://schemas.microsoft.com/office/drawing/2014/main" id="{5918760D-F2D9-40CD-8E4F-F281923CC999}"/>
              </a:ext>
            </a:extLst>
          </p:cNvPr>
          <p:cNvSpPr/>
          <p:nvPr/>
        </p:nvSpPr>
        <p:spPr>
          <a:xfrm>
            <a:off x="3276600" y="2590800"/>
            <a:ext cx="1657350" cy="838200"/>
          </a:xfrm>
          <a:prstGeom prst="rect">
            <a:avLst/>
          </a:prstGeom>
          <a:solidFill>
            <a:srgbClr val="99FF3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latin typeface="Calibri" pitchFamily="34" charset="0"/>
                <a:cs typeface="Calibri" pitchFamily="34" charset="0"/>
              </a:rPr>
              <a:t>Joe 100%</a:t>
            </a:r>
          </a:p>
          <a:p>
            <a:pPr algn="ctr">
              <a:defRPr/>
            </a:pPr>
            <a:r>
              <a:rPr lang="en-US" dirty="0">
                <a:solidFill>
                  <a:schemeClr val="tx1"/>
                </a:solidFill>
                <a:latin typeface="Calibri" pitchFamily="34" charset="0"/>
                <a:cs typeface="Calibri" pitchFamily="34" charset="0"/>
              </a:rPr>
              <a:t>corn</a:t>
            </a:r>
          </a:p>
        </p:txBody>
      </p:sp>
      <p:sp>
        <p:nvSpPr>
          <p:cNvPr id="90" name="Rectangle 89">
            <a:extLst>
              <a:ext uri="{FF2B5EF4-FFF2-40B4-BE49-F238E27FC236}">
                <a16:creationId xmlns:a16="http://schemas.microsoft.com/office/drawing/2014/main" id="{A3BF7A54-70D4-4685-97FC-DF1A438978F5}"/>
              </a:ext>
            </a:extLst>
          </p:cNvPr>
          <p:cNvSpPr/>
          <p:nvPr/>
        </p:nvSpPr>
        <p:spPr>
          <a:xfrm>
            <a:off x="3281363" y="3998913"/>
            <a:ext cx="1652587" cy="1219200"/>
          </a:xfrm>
          <a:prstGeom prst="rect">
            <a:avLst/>
          </a:prstGeom>
          <a:solidFill>
            <a:srgbClr val="99FF3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latin typeface="Calibri" pitchFamily="34" charset="0"/>
                <a:cs typeface="Calibri" pitchFamily="34" charset="0"/>
              </a:rPr>
              <a:t>Joe  50%</a:t>
            </a:r>
          </a:p>
          <a:p>
            <a:pPr algn="ctr">
              <a:defRPr/>
            </a:pPr>
            <a:r>
              <a:rPr lang="en-US" dirty="0">
                <a:solidFill>
                  <a:schemeClr val="tx1"/>
                </a:solidFill>
                <a:latin typeface="Calibri" pitchFamily="34" charset="0"/>
                <a:cs typeface="Calibri" pitchFamily="34" charset="0"/>
              </a:rPr>
              <a:t>Bob 50%</a:t>
            </a:r>
          </a:p>
          <a:p>
            <a:pPr algn="ctr">
              <a:defRPr/>
            </a:pPr>
            <a:r>
              <a:rPr lang="en-US" dirty="0">
                <a:solidFill>
                  <a:schemeClr val="tx1"/>
                </a:solidFill>
                <a:latin typeface="Calibri" pitchFamily="34" charset="0"/>
                <a:cs typeface="Calibri" pitchFamily="34" charset="0"/>
              </a:rPr>
              <a:t>corn</a:t>
            </a:r>
          </a:p>
        </p:txBody>
      </p:sp>
      <p:sp>
        <p:nvSpPr>
          <p:cNvPr id="91" name="Rectangle 90">
            <a:extLst>
              <a:ext uri="{FF2B5EF4-FFF2-40B4-BE49-F238E27FC236}">
                <a16:creationId xmlns:a16="http://schemas.microsoft.com/office/drawing/2014/main" id="{60CE04BE-EC1D-4C3E-BA5D-D707B7981090}"/>
              </a:ext>
            </a:extLst>
          </p:cNvPr>
          <p:cNvSpPr/>
          <p:nvPr/>
        </p:nvSpPr>
        <p:spPr>
          <a:xfrm>
            <a:off x="1828800" y="3810000"/>
            <a:ext cx="730250" cy="1403350"/>
          </a:xfrm>
          <a:prstGeom prst="rect">
            <a:avLst/>
          </a:prstGeom>
          <a:solidFill>
            <a:srgbClr val="99FF3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Joe 100%</a:t>
            </a:r>
          </a:p>
          <a:p>
            <a:pPr algn="ctr">
              <a:defRPr/>
            </a:pPr>
            <a:r>
              <a:rPr lang="en-US" sz="1200" dirty="0">
                <a:solidFill>
                  <a:schemeClr val="tx1"/>
                </a:solidFill>
              </a:rPr>
              <a:t>sbeans</a:t>
            </a:r>
          </a:p>
        </p:txBody>
      </p:sp>
      <p:sp>
        <p:nvSpPr>
          <p:cNvPr id="93" name="Rectangle 92">
            <a:extLst>
              <a:ext uri="{FF2B5EF4-FFF2-40B4-BE49-F238E27FC236}">
                <a16:creationId xmlns:a16="http://schemas.microsoft.com/office/drawing/2014/main" id="{178101FC-160C-40FA-AE38-5ABFA69818C8}"/>
              </a:ext>
            </a:extLst>
          </p:cNvPr>
          <p:cNvSpPr/>
          <p:nvPr/>
        </p:nvSpPr>
        <p:spPr>
          <a:xfrm>
            <a:off x="298450" y="4295775"/>
            <a:ext cx="1524000" cy="917575"/>
          </a:xfrm>
          <a:prstGeom prst="rect">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latin typeface="Calibri" pitchFamily="34" charset="0"/>
                <a:cs typeface="Calibri" pitchFamily="34" charset="0"/>
              </a:rPr>
              <a:t>Joe 50%</a:t>
            </a:r>
          </a:p>
          <a:p>
            <a:pPr algn="ctr">
              <a:defRPr/>
            </a:pPr>
            <a:r>
              <a:rPr lang="en-US" sz="1600" dirty="0">
                <a:solidFill>
                  <a:schemeClr val="tx1"/>
                </a:solidFill>
                <a:latin typeface="Calibri" pitchFamily="34" charset="0"/>
                <a:cs typeface="Calibri" pitchFamily="34" charset="0"/>
              </a:rPr>
              <a:t>Bob 50%</a:t>
            </a:r>
          </a:p>
          <a:p>
            <a:pPr algn="ctr">
              <a:defRPr/>
            </a:pPr>
            <a:r>
              <a:rPr lang="en-US" sz="1600" dirty="0">
                <a:solidFill>
                  <a:schemeClr val="tx1"/>
                </a:solidFill>
                <a:latin typeface="Calibri" pitchFamily="34" charset="0"/>
                <a:cs typeface="Calibri" pitchFamily="34" charset="0"/>
              </a:rPr>
              <a:t>soybeans</a:t>
            </a:r>
          </a:p>
        </p:txBody>
      </p:sp>
      <p:cxnSp>
        <p:nvCxnSpPr>
          <p:cNvPr id="14" name="Straight Connector 13">
            <a:extLst>
              <a:ext uri="{FF2B5EF4-FFF2-40B4-BE49-F238E27FC236}">
                <a16:creationId xmlns:a16="http://schemas.microsoft.com/office/drawing/2014/main" id="{F2028FF8-2243-4D98-B4A7-D5DA032CBACE}"/>
              </a:ext>
            </a:extLst>
          </p:cNvPr>
          <p:cNvCxnSpPr/>
          <p:nvPr/>
        </p:nvCxnSpPr>
        <p:spPr>
          <a:xfrm>
            <a:off x="1905000" y="2667000"/>
            <a:ext cx="8382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CA6B8FB-2BBA-4E40-A68E-66DF32F6B88C}"/>
              </a:ext>
            </a:extLst>
          </p:cNvPr>
          <p:cNvCxnSpPr>
            <a:stCxn id="84" idx="1"/>
            <a:endCxn id="84" idx="2"/>
          </p:cNvCxnSpPr>
          <p:nvPr/>
        </p:nvCxnSpPr>
        <p:spPr>
          <a:xfrm>
            <a:off x="2743200" y="2667000"/>
            <a:ext cx="0" cy="7620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DF36E6B-6960-448C-A5A5-608E9D25EF10}"/>
              </a:ext>
            </a:extLst>
          </p:cNvPr>
          <p:cNvCxnSpPr/>
          <p:nvPr/>
        </p:nvCxnSpPr>
        <p:spPr>
          <a:xfrm flipH="1">
            <a:off x="304800" y="3429000"/>
            <a:ext cx="24384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73EF8D88-B59D-4684-B3CC-2B700D7337C2}"/>
              </a:ext>
            </a:extLst>
          </p:cNvPr>
          <p:cNvSpPr>
            <a:spLocks noGrp="1"/>
          </p:cNvSpPr>
          <p:nvPr>
            <p:ph type="sldNum" sz="quarter" idx="10"/>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8B0EE11-CC54-49AB-8994-C994708C4C45}" type="slidenum">
              <a:rPr lang="en-US" altLang="en-US"/>
              <a:pPr eaLnBrk="1" hangingPunct="1"/>
              <a:t>28</a:t>
            </a:fld>
            <a:endParaRPr lang="en-US" altLang="en-US" dirty="0"/>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AF642899-DF37-40AC-945F-05482EC9784A}"/>
              </a:ext>
            </a:extLst>
          </p:cNvPr>
          <p:cNvSpPr>
            <a:spLocks noGrp="1"/>
          </p:cNvSpPr>
          <p:nvPr>
            <p:ph type="title"/>
          </p:nvPr>
        </p:nvSpPr>
        <p:spPr/>
        <p:txBody>
          <a:bodyPr/>
          <a:lstStyle/>
          <a:p>
            <a:r>
              <a:rPr lang="en-US" altLang="en-US" dirty="0">
                <a:solidFill>
                  <a:schemeClr val="accent4"/>
                </a:solidFill>
              </a:rPr>
              <a:t>Packet Materials</a:t>
            </a:r>
          </a:p>
        </p:txBody>
      </p:sp>
      <p:sp>
        <p:nvSpPr>
          <p:cNvPr id="20483" name="Content Placeholder 2">
            <a:extLst>
              <a:ext uri="{FF2B5EF4-FFF2-40B4-BE49-F238E27FC236}">
                <a16:creationId xmlns:a16="http://schemas.microsoft.com/office/drawing/2014/main" id="{FA091F8E-D337-4433-BF09-CD1E1865E7F5}"/>
              </a:ext>
            </a:extLst>
          </p:cNvPr>
          <p:cNvSpPr>
            <a:spLocks noGrp="1"/>
          </p:cNvSpPr>
          <p:nvPr>
            <p:ph idx="1"/>
          </p:nvPr>
        </p:nvSpPr>
        <p:spPr/>
        <p:txBody>
          <a:bodyPr/>
          <a:lstStyle/>
          <a:p>
            <a:pPr marL="0" indent="0">
              <a:buFont typeface="Arial" charset="0"/>
              <a:buNone/>
              <a:defRPr/>
            </a:pPr>
            <a:r>
              <a:rPr lang="en-US" sz="2800" b="1" dirty="0">
                <a:solidFill>
                  <a:schemeClr val="accent1"/>
                </a:solidFill>
              </a:rPr>
              <a:t>In your packet, you will find: </a:t>
            </a:r>
          </a:p>
          <a:p>
            <a:pPr lvl="1">
              <a:buFont typeface="Arial" charset="0"/>
              <a:buChar char="•"/>
              <a:defRPr/>
            </a:pPr>
            <a:r>
              <a:rPr lang="en-US" dirty="0"/>
              <a:t>APH</a:t>
            </a:r>
          </a:p>
          <a:p>
            <a:pPr lvl="1">
              <a:buFont typeface="Arial" charset="0"/>
              <a:buChar char="•"/>
              <a:defRPr/>
            </a:pPr>
            <a:r>
              <a:rPr lang="en-US" dirty="0"/>
              <a:t>Schedule of Insurance</a:t>
            </a:r>
          </a:p>
          <a:p>
            <a:pPr lvl="1">
              <a:buFont typeface="Arial" charset="0"/>
              <a:buChar char="•"/>
              <a:defRPr/>
            </a:pPr>
            <a:r>
              <a:rPr lang="en-US" dirty="0"/>
              <a:t>Crop Insurance Guide</a:t>
            </a:r>
          </a:p>
          <a:p>
            <a:pPr lvl="1">
              <a:buFont typeface="Arial" charset="0"/>
              <a:buChar char="•"/>
              <a:defRPr/>
            </a:pPr>
            <a:r>
              <a:rPr lang="en-US" dirty="0"/>
              <a:t>Crop Hail Guide</a:t>
            </a:r>
          </a:p>
          <a:p>
            <a:pPr lvl="1">
              <a:buFont typeface="Arial" charset="0"/>
              <a:buChar char="•"/>
              <a:defRPr/>
            </a:pPr>
            <a:r>
              <a:rPr lang="en-US" dirty="0"/>
              <a:t>Miscellaneous brochures on Crop Insurance</a:t>
            </a:r>
          </a:p>
          <a:p>
            <a:pPr lvl="1">
              <a:buFont typeface="Arial" charset="0"/>
              <a:buChar char="•"/>
              <a:defRPr/>
            </a:pPr>
            <a:endParaRPr lang="en-US" dirty="0"/>
          </a:p>
          <a:p>
            <a:pPr marL="282575" lvl="1" indent="0">
              <a:buFont typeface="Arial" charset="0"/>
              <a:buNone/>
              <a:defRPr/>
            </a:pPr>
            <a:endParaRPr lang="en-US" dirty="0"/>
          </a:p>
          <a:p>
            <a:pPr marL="282575" lvl="1" indent="0">
              <a:buFont typeface="Arial" charset="0"/>
              <a:buNone/>
              <a:defRPr/>
            </a:pPr>
            <a:endParaRPr lang="en-US" dirty="0"/>
          </a:p>
          <a:p>
            <a:pPr lvl="1">
              <a:buFont typeface="Arial" charset="0"/>
              <a:buChar char="•"/>
              <a:defRPr/>
            </a:pPr>
            <a:endParaRPr lang="en-US" dirty="0"/>
          </a:p>
        </p:txBody>
      </p:sp>
      <p:sp>
        <p:nvSpPr>
          <p:cNvPr id="4" name="Slide Number Placeholder 3">
            <a:extLst>
              <a:ext uri="{FF2B5EF4-FFF2-40B4-BE49-F238E27FC236}">
                <a16:creationId xmlns:a16="http://schemas.microsoft.com/office/drawing/2014/main" id="{9912DBE1-6F14-4055-84B6-3B56665F455A}"/>
              </a:ext>
            </a:extLst>
          </p:cNvPr>
          <p:cNvSpPr>
            <a:spLocks noGrp="1"/>
          </p:cNvSpPr>
          <p:nvPr>
            <p:ph type="sldNum" sz="quarter" idx="10"/>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C99DCBE-2DF9-4128-A435-2FDC27C1C274}" type="slidenum">
              <a:rPr lang="en-US" altLang="en-US"/>
              <a:pPr eaLnBrk="1" hangingPunct="1"/>
              <a:t>2</a:t>
            </a:fld>
            <a:endParaRPr lang="en-US" altLang="en-US" dirty="0"/>
          </a:p>
        </p:txBody>
      </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4D5C4E3D-37CC-40C6-945D-FDD081572C58}"/>
              </a:ext>
            </a:extLst>
          </p:cNvPr>
          <p:cNvSpPr>
            <a:spLocks noGrp="1"/>
          </p:cNvSpPr>
          <p:nvPr>
            <p:ph type="title"/>
          </p:nvPr>
        </p:nvSpPr>
        <p:spPr>
          <a:xfrm>
            <a:off x="304800" y="152400"/>
            <a:ext cx="7239000" cy="990600"/>
          </a:xfrm>
        </p:spPr>
        <p:txBody>
          <a:bodyPr/>
          <a:lstStyle/>
          <a:p>
            <a:pPr eaLnBrk="1" hangingPunct="1"/>
            <a:r>
              <a:rPr lang="en-US" altLang="en-US" dirty="0">
                <a:solidFill>
                  <a:schemeClr val="accent4"/>
                </a:solidFill>
              </a:rPr>
              <a:t>Enterprise Units</a:t>
            </a:r>
          </a:p>
        </p:txBody>
      </p:sp>
      <p:sp>
        <p:nvSpPr>
          <p:cNvPr id="51203" name="Content Placeholder 2">
            <a:extLst>
              <a:ext uri="{FF2B5EF4-FFF2-40B4-BE49-F238E27FC236}">
                <a16:creationId xmlns:a16="http://schemas.microsoft.com/office/drawing/2014/main" id="{6B339D7F-3CF5-4781-9EB1-F2C04D83C8E6}"/>
              </a:ext>
            </a:extLst>
          </p:cNvPr>
          <p:cNvSpPr>
            <a:spLocks noGrp="1"/>
          </p:cNvSpPr>
          <p:nvPr>
            <p:ph sz="quarter" idx="1"/>
          </p:nvPr>
        </p:nvSpPr>
        <p:spPr>
          <a:xfrm>
            <a:off x="5105400" y="1524000"/>
            <a:ext cx="3624263" cy="4876800"/>
          </a:xfrm>
        </p:spPr>
        <p:txBody>
          <a:bodyPr/>
          <a:lstStyle/>
          <a:p>
            <a:pPr eaLnBrk="1" hangingPunct="1">
              <a:buFont typeface="Arial" charset="0"/>
              <a:buChar char="•"/>
              <a:defRPr/>
            </a:pPr>
            <a:r>
              <a:rPr lang="en-US" dirty="0"/>
              <a:t>Assuming Joe has EU on both corn and soybeans, how many enterprise units will Joe have?</a:t>
            </a:r>
          </a:p>
          <a:p>
            <a:pPr eaLnBrk="1" hangingPunct="1">
              <a:buFont typeface="Arial" charset="0"/>
              <a:buChar char="•"/>
              <a:defRPr/>
            </a:pPr>
            <a:r>
              <a:rPr lang="en-US" dirty="0"/>
              <a:t>Two EU</a:t>
            </a:r>
          </a:p>
          <a:p>
            <a:pPr lvl="1" eaLnBrk="1" hangingPunct="1">
              <a:buFont typeface="Arial" charset="0"/>
              <a:buChar char="–"/>
              <a:defRPr/>
            </a:pPr>
            <a:r>
              <a:rPr lang="en-US" dirty="0"/>
              <a:t>One for corn </a:t>
            </a:r>
          </a:p>
          <a:p>
            <a:pPr lvl="2" eaLnBrk="1" hangingPunct="1">
              <a:buFont typeface="Arial" charset="0"/>
              <a:buChar char="•"/>
              <a:defRPr/>
            </a:pPr>
            <a:r>
              <a:rPr lang="en-US" sz="1800" dirty="0">
                <a:solidFill>
                  <a:schemeClr val="accent4">
                    <a:lumMod val="75000"/>
                  </a:schemeClr>
                </a:solidFill>
              </a:rPr>
              <a:t>Section 5 &amp; 6</a:t>
            </a:r>
          </a:p>
          <a:p>
            <a:pPr lvl="2" eaLnBrk="1" hangingPunct="1">
              <a:buFont typeface="Arial" charset="0"/>
              <a:buChar char="•"/>
              <a:defRPr/>
            </a:pPr>
            <a:r>
              <a:rPr lang="en-US" sz="1800" dirty="0">
                <a:solidFill>
                  <a:schemeClr val="accent4">
                    <a:lumMod val="75000"/>
                  </a:schemeClr>
                </a:solidFill>
              </a:rPr>
              <a:t>Section 4</a:t>
            </a:r>
          </a:p>
          <a:p>
            <a:pPr lvl="2" eaLnBrk="1" hangingPunct="1">
              <a:buFont typeface="Arial" charset="0"/>
              <a:buChar char="•"/>
              <a:defRPr/>
            </a:pPr>
            <a:r>
              <a:rPr lang="en-US" sz="1800" dirty="0">
                <a:solidFill>
                  <a:schemeClr val="accent4">
                    <a:lumMod val="75000"/>
                  </a:schemeClr>
                </a:solidFill>
              </a:rPr>
              <a:t>Section 9</a:t>
            </a:r>
          </a:p>
          <a:p>
            <a:pPr lvl="1" eaLnBrk="1" hangingPunct="1">
              <a:buFont typeface="Arial" charset="0"/>
              <a:buChar char="–"/>
              <a:defRPr/>
            </a:pPr>
            <a:r>
              <a:rPr lang="en-US" dirty="0"/>
              <a:t>One for soybeans</a:t>
            </a:r>
          </a:p>
          <a:p>
            <a:pPr lvl="2" eaLnBrk="1" hangingPunct="1">
              <a:buFont typeface="Arial" charset="0"/>
              <a:buChar char="•"/>
              <a:defRPr/>
            </a:pPr>
            <a:r>
              <a:rPr lang="en-US" sz="1800" dirty="0">
                <a:solidFill>
                  <a:schemeClr val="accent4">
                    <a:lumMod val="75000"/>
                  </a:schemeClr>
                </a:solidFill>
              </a:rPr>
              <a:t>Section 7</a:t>
            </a:r>
          </a:p>
          <a:p>
            <a:pPr lvl="2" eaLnBrk="1" hangingPunct="1">
              <a:buFont typeface="Arial" charset="0"/>
              <a:buChar char="•"/>
              <a:defRPr/>
            </a:pPr>
            <a:r>
              <a:rPr lang="en-US" sz="1800" dirty="0">
                <a:solidFill>
                  <a:schemeClr val="accent4">
                    <a:lumMod val="75000"/>
                  </a:schemeClr>
                </a:solidFill>
              </a:rPr>
              <a:t>Section 8</a:t>
            </a:r>
          </a:p>
          <a:p>
            <a:pPr eaLnBrk="1" hangingPunct="1">
              <a:buFont typeface="Arial" charset="0"/>
              <a:buChar char="•"/>
              <a:defRPr/>
            </a:pPr>
            <a:endParaRPr lang="en-US" dirty="0"/>
          </a:p>
        </p:txBody>
      </p:sp>
      <p:cxnSp>
        <p:nvCxnSpPr>
          <p:cNvPr id="8" name="Straight Connector 7">
            <a:extLst>
              <a:ext uri="{FF2B5EF4-FFF2-40B4-BE49-F238E27FC236}">
                <a16:creationId xmlns:a16="http://schemas.microsoft.com/office/drawing/2014/main" id="{1C6BE1C6-C8DC-47E0-BB29-9F848916389D}"/>
              </a:ext>
            </a:extLst>
          </p:cNvPr>
          <p:cNvCxnSpPr/>
          <p:nvPr/>
        </p:nvCxnSpPr>
        <p:spPr>
          <a:xfrm>
            <a:off x="6934200" y="6613525"/>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DED2E5F8-C4BA-47B7-9B54-F461DB13EC55}"/>
              </a:ext>
            </a:extLst>
          </p:cNvPr>
          <p:cNvSpPr/>
          <p:nvPr/>
        </p:nvSpPr>
        <p:spPr>
          <a:xfrm>
            <a:off x="301625" y="1676400"/>
            <a:ext cx="4629150" cy="3536950"/>
          </a:xfrm>
          <a:prstGeom prst="rect">
            <a:avLst/>
          </a:prstGeom>
          <a:solidFill>
            <a:srgbClr val="D3FFA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32" name="Straight Connector 31">
            <a:extLst>
              <a:ext uri="{FF2B5EF4-FFF2-40B4-BE49-F238E27FC236}">
                <a16:creationId xmlns:a16="http://schemas.microsoft.com/office/drawing/2014/main" id="{6D801A66-5B34-4F27-B8A0-FFCB23D12D55}"/>
              </a:ext>
            </a:extLst>
          </p:cNvPr>
          <p:cNvCxnSpPr>
            <a:stCxn id="36" idx="1"/>
            <a:endCxn id="36" idx="3"/>
          </p:cNvCxnSpPr>
          <p:nvPr/>
        </p:nvCxnSpPr>
        <p:spPr>
          <a:xfrm>
            <a:off x="301625" y="3444875"/>
            <a:ext cx="46291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190A901-6EF1-41A5-A97B-E1CC057890A3}"/>
              </a:ext>
            </a:extLst>
          </p:cNvPr>
          <p:cNvCxnSpPr/>
          <p:nvPr/>
        </p:nvCxnSpPr>
        <p:spPr>
          <a:xfrm>
            <a:off x="1828800" y="1676400"/>
            <a:ext cx="0" cy="3505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232" name="TextBox 46">
            <a:extLst>
              <a:ext uri="{FF2B5EF4-FFF2-40B4-BE49-F238E27FC236}">
                <a16:creationId xmlns:a16="http://schemas.microsoft.com/office/drawing/2014/main" id="{DAFD87F2-4ACC-44FF-99BF-FDE4E6A40147}"/>
              </a:ext>
            </a:extLst>
          </p:cNvPr>
          <p:cNvSpPr txBox="1">
            <a:spLocks noChangeArrowheads="1"/>
          </p:cNvSpPr>
          <p:nvPr/>
        </p:nvSpPr>
        <p:spPr bwMode="auto">
          <a:xfrm>
            <a:off x="2209800" y="1752600"/>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dirty="0">
                <a:latin typeface="Calibri" panose="020F0502020204030204" pitchFamily="34" charset="0"/>
              </a:rPr>
              <a:t>Section 5</a:t>
            </a:r>
          </a:p>
        </p:txBody>
      </p:sp>
      <p:sp>
        <p:nvSpPr>
          <p:cNvPr id="52233" name="TextBox 45">
            <a:extLst>
              <a:ext uri="{FF2B5EF4-FFF2-40B4-BE49-F238E27FC236}">
                <a16:creationId xmlns:a16="http://schemas.microsoft.com/office/drawing/2014/main" id="{F3E4A0DA-14A8-40F9-A9D4-135CF4C666FC}"/>
              </a:ext>
            </a:extLst>
          </p:cNvPr>
          <p:cNvSpPr txBox="1">
            <a:spLocks noChangeArrowheads="1"/>
          </p:cNvSpPr>
          <p:nvPr/>
        </p:nvSpPr>
        <p:spPr bwMode="auto">
          <a:xfrm>
            <a:off x="457200" y="2428875"/>
            <a:ext cx="83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dirty="0">
                <a:latin typeface="Calibri" panose="020F0502020204030204" pitchFamily="34" charset="0"/>
              </a:rPr>
              <a:t>Section 6SS</a:t>
            </a:r>
          </a:p>
        </p:txBody>
      </p:sp>
      <p:sp>
        <p:nvSpPr>
          <p:cNvPr id="52234" name="TextBox 47">
            <a:extLst>
              <a:ext uri="{FF2B5EF4-FFF2-40B4-BE49-F238E27FC236}">
                <a16:creationId xmlns:a16="http://schemas.microsoft.com/office/drawing/2014/main" id="{668DB580-C9D9-4104-B8F5-99C686389754}"/>
              </a:ext>
            </a:extLst>
          </p:cNvPr>
          <p:cNvSpPr txBox="1">
            <a:spLocks noChangeArrowheads="1"/>
          </p:cNvSpPr>
          <p:nvPr/>
        </p:nvSpPr>
        <p:spPr bwMode="auto">
          <a:xfrm>
            <a:off x="457200" y="3505200"/>
            <a:ext cx="1066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dirty="0">
                <a:latin typeface="Calibri" panose="020F0502020204030204" pitchFamily="34" charset="0"/>
              </a:rPr>
              <a:t>Section 7</a:t>
            </a:r>
          </a:p>
        </p:txBody>
      </p:sp>
      <p:sp>
        <p:nvSpPr>
          <p:cNvPr id="52235" name="TextBox 48">
            <a:extLst>
              <a:ext uri="{FF2B5EF4-FFF2-40B4-BE49-F238E27FC236}">
                <a16:creationId xmlns:a16="http://schemas.microsoft.com/office/drawing/2014/main" id="{585860D4-9273-407D-824E-B027873B1F2B}"/>
              </a:ext>
            </a:extLst>
          </p:cNvPr>
          <p:cNvSpPr txBox="1">
            <a:spLocks noChangeArrowheads="1"/>
          </p:cNvSpPr>
          <p:nvPr/>
        </p:nvSpPr>
        <p:spPr bwMode="auto">
          <a:xfrm>
            <a:off x="2362200" y="3505200"/>
            <a:ext cx="990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dirty="0">
                <a:latin typeface="Calibri" panose="020F0502020204030204" pitchFamily="34" charset="0"/>
              </a:rPr>
              <a:t>Section 8</a:t>
            </a:r>
          </a:p>
        </p:txBody>
      </p:sp>
      <p:cxnSp>
        <p:nvCxnSpPr>
          <p:cNvPr id="73" name="Straight Connector 72">
            <a:extLst>
              <a:ext uri="{FF2B5EF4-FFF2-40B4-BE49-F238E27FC236}">
                <a16:creationId xmlns:a16="http://schemas.microsoft.com/office/drawing/2014/main" id="{FFD3455E-D58F-42C4-BF82-2484722C32F4}"/>
              </a:ext>
            </a:extLst>
          </p:cNvPr>
          <p:cNvCxnSpPr/>
          <p:nvPr/>
        </p:nvCxnSpPr>
        <p:spPr>
          <a:xfrm>
            <a:off x="3276600" y="1676400"/>
            <a:ext cx="0" cy="3578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237" name="TextBox 79">
            <a:extLst>
              <a:ext uri="{FF2B5EF4-FFF2-40B4-BE49-F238E27FC236}">
                <a16:creationId xmlns:a16="http://schemas.microsoft.com/office/drawing/2014/main" id="{0D2FBCCB-4FB2-40F9-A56B-CFA7BCBC604B}"/>
              </a:ext>
            </a:extLst>
          </p:cNvPr>
          <p:cNvSpPr txBox="1">
            <a:spLocks noChangeArrowheads="1"/>
          </p:cNvSpPr>
          <p:nvPr/>
        </p:nvSpPr>
        <p:spPr bwMode="auto">
          <a:xfrm>
            <a:off x="3657600" y="1752600"/>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dirty="0">
                <a:latin typeface="Calibri" panose="020F0502020204030204" pitchFamily="34" charset="0"/>
              </a:rPr>
              <a:t>Section 4</a:t>
            </a:r>
          </a:p>
        </p:txBody>
      </p:sp>
      <p:sp>
        <p:nvSpPr>
          <p:cNvPr id="52238" name="TextBox 80">
            <a:extLst>
              <a:ext uri="{FF2B5EF4-FFF2-40B4-BE49-F238E27FC236}">
                <a16:creationId xmlns:a16="http://schemas.microsoft.com/office/drawing/2014/main" id="{F41F6EE8-4921-41E1-9899-8A0C56C18933}"/>
              </a:ext>
            </a:extLst>
          </p:cNvPr>
          <p:cNvSpPr txBox="1">
            <a:spLocks noChangeArrowheads="1"/>
          </p:cNvSpPr>
          <p:nvPr/>
        </p:nvSpPr>
        <p:spPr bwMode="auto">
          <a:xfrm>
            <a:off x="3581400" y="3505200"/>
            <a:ext cx="9144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dirty="0">
                <a:latin typeface="Calibri" panose="020F0502020204030204" pitchFamily="34" charset="0"/>
              </a:rPr>
              <a:t>Section 9</a:t>
            </a:r>
          </a:p>
        </p:txBody>
      </p:sp>
      <p:sp>
        <p:nvSpPr>
          <p:cNvPr id="86" name="Rectangle 85">
            <a:extLst>
              <a:ext uri="{FF2B5EF4-FFF2-40B4-BE49-F238E27FC236}">
                <a16:creationId xmlns:a16="http://schemas.microsoft.com/office/drawing/2014/main" id="{3F1A7D66-7094-4A2A-9F7C-59E98022E08F}"/>
              </a:ext>
            </a:extLst>
          </p:cNvPr>
          <p:cNvSpPr/>
          <p:nvPr/>
        </p:nvSpPr>
        <p:spPr>
          <a:xfrm>
            <a:off x="304800" y="1676400"/>
            <a:ext cx="1600200" cy="1768475"/>
          </a:xfrm>
          <a:prstGeom prst="rect">
            <a:avLst/>
          </a:prstGeom>
          <a:solidFill>
            <a:srgbClr val="99FF3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84" name="Rectangle 83">
            <a:extLst>
              <a:ext uri="{FF2B5EF4-FFF2-40B4-BE49-F238E27FC236}">
                <a16:creationId xmlns:a16="http://schemas.microsoft.com/office/drawing/2014/main" id="{C1B068E0-AD3F-4341-B0F9-69F2916B21B3}"/>
              </a:ext>
            </a:extLst>
          </p:cNvPr>
          <p:cNvSpPr/>
          <p:nvPr/>
        </p:nvSpPr>
        <p:spPr>
          <a:xfrm>
            <a:off x="1828800" y="2655888"/>
            <a:ext cx="917575" cy="781050"/>
          </a:xfrm>
          <a:custGeom>
            <a:avLst/>
            <a:gdLst>
              <a:gd name="connsiteX0" fmla="*/ 0 w 914400"/>
              <a:gd name="connsiteY0" fmla="*/ 0 h 762000"/>
              <a:gd name="connsiteX1" fmla="*/ 914400 w 914400"/>
              <a:gd name="connsiteY1" fmla="*/ 0 h 762000"/>
              <a:gd name="connsiteX2" fmla="*/ 914400 w 914400"/>
              <a:gd name="connsiteY2" fmla="*/ 762000 h 762000"/>
              <a:gd name="connsiteX3" fmla="*/ 0 w 914400"/>
              <a:gd name="connsiteY3" fmla="*/ 762000 h 762000"/>
              <a:gd name="connsiteX4" fmla="*/ 0 w 914400"/>
              <a:gd name="connsiteY4" fmla="*/ 0 h 762000"/>
              <a:gd name="connsiteX0" fmla="*/ 0 w 914400"/>
              <a:gd name="connsiteY0" fmla="*/ 11836 h 773836"/>
              <a:gd name="connsiteX1" fmla="*/ 914400 w 914400"/>
              <a:gd name="connsiteY1" fmla="*/ 11836 h 773836"/>
              <a:gd name="connsiteX2" fmla="*/ 914400 w 914400"/>
              <a:gd name="connsiteY2" fmla="*/ 773836 h 773836"/>
              <a:gd name="connsiteX3" fmla="*/ 0 w 914400"/>
              <a:gd name="connsiteY3" fmla="*/ 773836 h 773836"/>
              <a:gd name="connsiteX4" fmla="*/ 0 w 914400"/>
              <a:gd name="connsiteY4" fmla="*/ 11836 h 773836"/>
              <a:gd name="connsiteX0" fmla="*/ 0 w 918345"/>
              <a:gd name="connsiteY0" fmla="*/ 11836 h 773836"/>
              <a:gd name="connsiteX1" fmla="*/ 914400 w 918345"/>
              <a:gd name="connsiteY1" fmla="*/ 11836 h 773836"/>
              <a:gd name="connsiteX2" fmla="*/ 914400 w 918345"/>
              <a:gd name="connsiteY2" fmla="*/ 773836 h 773836"/>
              <a:gd name="connsiteX3" fmla="*/ 0 w 918345"/>
              <a:gd name="connsiteY3" fmla="*/ 773836 h 773836"/>
              <a:gd name="connsiteX4" fmla="*/ 0 w 918345"/>
              <a:gd name="connsiteY4" fmla="*/ 11836 h 773836"/>
              <a:gd name="connsiteX0" fmla="*/ 0 w 918345"/>
              <a:gd name="connsiteY0" fmla="*/ 11836 h 781727"/>
              <a:gd name="connsiteX1" fmla="*/ 914400 w 918345"/>
              <a:gd name="connsiteY1" fmla="*/ 11836 h 781727"/>
              <a:gd name="connsiteX2" fmla="*/ 914400 w 918345"/>
              <a:gd name="connsiteY2" fmla="*/ 773836 h 781727"/>
              <a:gd name="connsiteX3" fmla="*/ 0 w 918345"/>
              <a:gd name="connsiteY3" fmla="*/ 773836 h 781727"/>
              <a:gd name="connsiteX4" fmla="*/ 0 w 918345"/>
              <a:gd name="connsiteY4" fmla="*/ 11836 h 781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345" h="781727">
                <a:moveTo>
                  <a:pt x="0" y="11836"/>
                </a:moveTo>
                <a:cubicBezTo>
                  <a:pt x="304800" y="11836"/>
                  <a:pt x="103573" y="-14797"/>
                  <a:pt x="914400" y="11836"/>
                </a:cubicBezTo>
                <a:cubicBezTo>
                  <a:pt x="923278" y="789619"/>
                  <a:pt x="914400" y="519836"/>
                  <a:pt x="914400" y="773836"/>
                </a:cubicBezTo>
                <a:cubicBezTo>
                  <a:pt x="609600" y="773836"/>
                  <a:pt x="20715" y="791591"/>
                  <a:pt x="0" y="773836"/>
                </a:cubicBezTo>
                <a:lnTo>
                  <a:pt x="0" y="11836"/>
                </a:lnTo>
                <a:close/>
              </a:path>
            </a:pathLst>
          </a:custGeom>
          <a:solidFill>
            <a:srgbClr val="99F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52241" name="TextBox 86">
            <a:extLst>
              <a:ext uri="{FF2B5EF4-FFF2-40B4-BE49-F238E27FC236}">
                <a16:creationId xmlns:a16="http://schemas.microsoft.com/office/drawing/2014/main" id="{37D1FA7E-EE43-42F5-9EAE-504DE3F8A098}"/>
              </a:ext>
            </a:extLst>
          </p:cNvPr>
          <p:cNvSpPr txBox="1">
            <a:spLocks noChangeArrowheads="1"/>
          </p:cNvSpPr>
          <p:nvPr/>
        </p:nvSpPr>
        <p:spPr bwMode="auto">
          <a:xfrm>
            <a:off x="381000" y="2362200"/>
            <a:ext cx="13906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latin typeface="Calibri" panose="020F0502020204030204" pitchFamily="34" charset="0"/>
              </a:rPr>
              <a:t>Joe 100%</a:t>
            </a:r>
          </a:p>
          <a:p>
            <a:pPr eaLnBrk="1" hangingPunct="1"/>
            <a:r>
              <a:rPr lang="en-US" altLang="en-US" dirty="0">
                <a:latin typeface="Calibri" panose="020F0502020204030204" pitchFamily="34" charset="0"/>
              </a:rPr>
              <a:t>corn</a:t>
            </a:r>
          </a:p>
        </p:txBody>
      </p:sp>
      <p:sp>
        <p:nvSpPr>
          <p:cNvPr id="52242" name="TextBox 87">
            <a:extLst>
              <a:ext uri="{FF2B5EF4-FFF2-40B4-BE49-F238E27FC236}">
                <a16:creationId xmlns:a16="http://schemas.microsoft.com/office/drawing/2014/main" id="{A139643B-C623-4D42-9289-72A0E81257FB}"/>
              </a:ext>
            </a:extLst>
          </p:cNvPr>
          <p:cNvSpPr txBox="1">
            <a:spLocks noChangeArrowheads="1"/>
          </p:cNvSpPr>
          <p:nvPr/>
        </p:nvSpPr>
        <p:spPr bwMode="auto">
          <a:xfrm>
            <a:off x="533400" y="1752600"/>
            <a:ext cx="952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dirty="0">
                <a:latin typeface="Calibri" panose="020F0502020204030204" pitchFamily="34" charset="0"/>
              </a:rPr>
              <a:t>Section 6</a:t>
            </a:r>
          </a:p>
        </p:txBody>
      </p:sp>
      <p:sp>
        <p:nvSpPr>
          <p:cNvPr id="89" name="Rectangle 88">
            <a:extLst>
              <a:ext uri="{FF2B5EF4-FFF2-40B4-BE49-F238E27FC236}">
                <a16:creationId xmlns:a16="http://schemas.microsoft.com/office/drawing/2014/main" id="{AAC0EEFD-8682-4A70-B995-F206C76BDBEF}"/>
              </a:ext>
            </a:extLst>
          </p:cNvPr>
          <p:cNvSpPr/>
          <p:nvPr/>
        </p:nvSpPr>
        <p:spPr>
          <a:xfrm>
            <a:off x="3276600" y="2590800"/>
            <a:ext cx="1654175" cy="838200"/>
          </a:xfrm>
          <a:prstGeom prst="rect">
            <a:avLst/>
          </a:prstGeom>
          <a:solidFill>
            <a:srgbClr val="99FF3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latin typeface="Calibri" pitchFamily="34" charset="0"/>
                <a:cs typeface="Calibri" pitchFamily="34" charset="0"/>
              </a:rPr>
              <a:t>Joe 100%</a:t>
            </a:r>
          </a:p>
          <a:p>
            <a:pPr algn="ctr">
              <a:defRPr/>
            </a:pPr>
            <a:r>
              <a:rPr lang="en-US" dirty="0">
                <a:solidFill>
                  <a:schemeClr val="tx1"/>
                </a:solidFill>
                <a:latin typeface="Calibri" pitchFamily="34" charset="0"/>
                <a:cs typeface="Calibri" pitchFamily="34" charset="0"/>
              </a:rPr>
              <a:t>corn</a:t>
            </a:r>
          </a:p>
        </p:txBody>
      </p:sp>
      <p:sp>
        <p:nvSpPr>
          <p:cNvPr id="90" name="Rectangle 89">
            <a:extLst>
              <a:ext uri="{FF2B5EF4-FFF2-40B4-BE49-F238E27FC236}">
                <a16:creationId xmlns:a16="http://schemas.microsoft.com/office/drawing/2014/main" id="{F0A56A5E-7484-4E91-A3FB-4595ADA364DE}"/>
              </a:ext>
            </a:extLst>
          </p:cNvPr>
          <p:cNvSpPr/>
          <p:nvPr/>
        </p:nvSpPr>
        <p:spPr>
          <a:xfrm>
            <a:off x="3276600" y="3965575"/>
            <a:ext cx="1654175" cy="1250950"/>
          </a:xfrm>
          <a:prstGeom prst="rect">
            <a:avLst/>
          </a:prstGeom>
          <a:solidFill>
            <a:srgbClr val="99FF3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latin typeface="Calibri" pitchFamily="34" charset="0"/>
                <a:cs typeface="Calibri" pitchFamily="34" charset="0"/>
              </a:rPr>
              <a:t>Joe  50%</a:t>
            </a:r>
          </a:p>
          <a:p>
            <a:pPr algn="ctr">
              <a:defRPr/>
            </a:pPr>
            <a:r>
              <a:rPr lang="en-US" dirty="0">
                <a:solidFill>
                  <a:schemeClr val="tx1"/>
                </a:solidFill>
                <a:latin typeface="Calibri" pitchFamily="34" charset="0"/>
                <a:cs typeface="Calibri" pitchFamily="34" charset="0"/>
              </a:rPr>
              <a:t>Bob 50%</a:t>
            </a:r>
          </a:p>
          <a:p>
            <a:pPr algn="ctr">
              <a:defRPr/>
            </a:pPr>
            <a:r>
              <a:rPr lang="en-US" dirty="0">
                <a:solidFill>
                  <a:schemeClr val="tx1"/>
                </a:solidFill>
                <a:latin typeface="Calibri" pitchFamily="34" charset="0"/>
                <a:cs typeface="Calibri" pitchFamily="34" charset="0"/>
              </a:rPr>
              <a:t>corn</a:t>
            </a:r>
          </a:p>
        </p:txBody>
      </p:sp>
      <p:sp>
        <p:nvSpPr>
          <p:cNvPr id="91" name="Rectangle 90">
            <a:extLst>
              <a:ext uri="{FF2B5EF4-FFF2-40B4-BE49-F238E27FC236}">
                <a16:creationId xmlns:a16="http://schemas.microsoft.com/office/drawing/2014/main" id="{EFC440DA-DE7D-4967-BF02-70499ACCAC36}"/>
              </a:ext>
            </a:extLst>
          </p:cNvPr>
          <p:cNvSpPr/>
          <p:nvPr/>
        </p:nvSpPr>
        <p:spPr>
          <a:xfrm>
            <a:off x="1828800" y="3838575"/>
            <a:ext cx="730250" cy="1374775"/>
          </a:xfrm>
          <a:prstGeom prst="rect">
            <a:avLst/>
          </a:prstGeom>
          <a:solidFill>
            <a:srgbClr val="99FF3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Joe 100%</a:t>
            </a:r>
          </a:p>
          <a:p>
            <a:pPr algn="ctr">
              <a:defRPr/>
            </a:pPr>
            <a:r>
              <a:rPr lang="en-US" sz="1200" dirty="0">
                <a:solidFill>
                  <a:schemeClr val="tx1"/>
                </a:solidFill>
              </a:rPr>
              <a:t>sbeans</a:t>
            </a:r>
          </a:p>
        </p:txBody>
      </p:sp>
      <p:sp>
        <p:nvSpPr>
          <p:cNvPr id="93" name="Rectangle 92">
            <a:extLst>
              <a:ext uri="{FF2B5EF4-FFF2-40B4-BE49-F238E27FC236}">
                <a16:creationId xmlns:a16="http://schemas.microsoft.com/office/drawing/2014/main" id="{F4D52522-F648-485A-BA8F-943F85CE5B46}"/>
              </a:ext>
            </a:extLst>
          </p:cNvPr>
          <p:cNvSpPr/>
          <p:nvPr/>
        </p:nvSpPr>
        <p:spPr>
          <a:xfrm>
            <a:off x="304800" y="4267200"/>
            <a:ext cx="1524000" cy="946150"/>
          </a:xfrm>
          <a:prstGeom prst="rect">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latin typeface="Calibri" pitchFamily="34" charset="0"/>
                <a:cs typeface="Calibri" pitchFamily="34" charset="0"/>
              </a:rPr>
              <a:t>Joe 50%</a:t>
            </a:r>
          </a:p>
          <a:p>
            <a:pPr algn="ctr">
              <a:defRPr/>
            </a:pPr>
            <a:r>
              <a:rPr lang="en-US" sz="1600" dirty="0">
                <a:solidFill>
                  <a:schemeClr val="tx1"/>
                </a:solidFill>
                <a:latin typeface="Calibri" pitchFamily="34" charset="0"/>
                <a:cs typeface="Calibri" pitchFamily="34" charset="0"/>
              </a:rPr>
              <a:t>Bob 50%</a:t>
            </a:r>
          </a:p>
          <a:p>
            <a:pPr algn="ctr">
              <a:defRPr/>
            </a:pPr>
            <a:r>
              <a:rPr lang="en-US" sz="1600" dirty="0">
                <a:solidFill>
                  <a:schemeClr val="tx1"/>
                </a:solidFill>
                <a:latin typeface="Calibri" pitchFamily="34" charset="0"/>
                <a:cs typeface="Calibri" pitchFamily="34" charset="0"/>
              </a:rPr>
              <a:t>soybeans</a:t>
            </a:r>
          </a:p>
        </p:txBody>
      </p:sp>
      <p:cxnSp>
        <p:nvCxnSpPr>
          <p:cNvPr id="14" name="Straight Connector 13">
            <a:extLst>
              <a:ext uri="{FF2B5EF4-FFF2-40B4-BE49-F238E27FC236}">
                <a16:creationId xmlns:a16="http://schemas.microsoft.com/office/drawing/2014/main" id="{174708C1-BC18-4224-8FAD-4F45F721D26A}"/>
              </a:ext>
            </a:extLst>
          </p:cNvPr>
          <p:cNvCxnSpPr/>
          <p:nvPr/>
        </p:nvCxnSpPr>
        <p:spPr>
          <a:xfrm>
            <a:off x="1905000" y="2667000"/>
            <a:ext cx="8382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DC68413-BD08-4BD8-8455-C3C6DACF147F}"/>
              </a:ext>
            </a:extLst>
          </p:cNvPr>
          <p:cNvCxnSpPr>
            <a:stCxn id="84" idx="1"/>
            <a:endCxn id="84" idx="2"/>
          </p:cNvCxnSpPr>
          <p:nvPr/>
        </p:nvCxnSpPr>
        <p:spPr>
          <a:xfrm>
            <a:off x="2743200" y="2667000"/>
            <a:ext cx="0" cy="7620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876D89E-972D-45FB-8486-A5E9109E8BF7}"/>
              </a:ext>
            </a:extLst>
          </p:cNvPr>
          <p:cNvCxnSpPr/>
          <p:nvPr/>
        </p:nvCxnSpPr>
        <p:spPr>
          <a:xfrm flipH="1">
            <a:off x="304800" y="3429000"/>
            <a:ext cx="24384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5D30FA41-20FF-4296-9E18-18B25B0D6FCB}"/>
              </a:ext>
            </a:extLst>
          </p:cNvPr>
          <p:cNvSpPr>
            <a:spLocks noGrp="1"/>
          </p:cNvSpPr>
          <p:nvPr>
            <p:ph type="sldNum" sz="quarter" idx="10"/>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89D06CD-77A2-4E86-B975-8D8C3F8E87A9}" type="slidenum">
              <a:rPr lang="en-US" altLang="en-US"/>
              <a:pPr eaLnBrk="1" hangingPunct="1"/>
              <a:t>29</a:t>
            </a:fld>
            <a:endParaRPr lang="en-US" altLang="en-US" dirty="0"/>
          </a:p>
        </p:txBody>
      </p:sp>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1F84DD1-FAF8-4924-843F-A0AE79017B02}"/>
              </a:ext>
            </a:extLst>
          </p:cNvPr>
          <p:cNvSpPr>
            <a:spLocks noGrp="1"/>
          </p:cNvSpPr>
          <p:nvPr>
            <p:ph type="sldNum" sz="quarter" idx="10"/>
          </p:nvPr>
        </p:nvSpPr>
        <p:spPr/>
        <p:txBody>
          <a:bodyPr/>
          <a:lstStyle/>
          <a:p>
            <a:fld id="{022D9AA5-2803-42EE-A4B0-8C19C7753870}" type="slidenum">
              <a:rPr lang="en-US" altLang="en-US" smtClean="0"/>
              <a:pPr/>
              <a:t>30</a:t>
            </a:fld>
            <a:endParaRPr lang="en-US" altLang="en-US" dirty="0"/>
          </a:p>
        </p:txBody>
      </p:sp>
      <p:pic>
        <p:nvPicPr>
          <p:cNvPr id="5" name="Picture 4">
            <a:extLst>
              <a:ext uri="{FF2B5EF4-FFF2-40B4-BE49-F238E27FC236}">
                <a16:creationId xmlns:a16="http://schemas.microsoft.com/office/drawing/2014/main" id="{15D6304F-77F2-4C52-905C-3D6F5870347B}"/>
              </a:ext>
            </a:extLst>
          </p:cNvPr>
          <p:cNvPicPr>
            <a:picLocks noChangeAspect="1"/>
          </p:cNvPicPr>
          <p:nvPr/>
        </p:nvPicPr>
        <p:blipFill>
          <a:blip r:embed="rId2"/>
          <a:stretch>
            <a:fillRect/>
          </a:stretch>
        </p:blipFill>
        <p:spPr>
          <a:xfrm>
            <a:off x="0" y="37137"/>
            <a:ext cx="9144000" cy="6783726"/>
          </a:xfrm>
          <a:prstGeom prst="rect">
            <a:avLst/>
          </a:prstGeom>
        </p:spPr>
      </p:pic>
    </p:spTree>
    <p:extLst>
      <p:ext uri="{BB962C8B-B14F-4D97-AF65-F5344CB8AC3E}">
        <p14:creationId xmlns:p14="http://schemas.microsoft.com/office/powerpoint/2010/main" val="90823588"/>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2383F58-40E1-42CE-9334-1D0FFA420C6B}"/>
              </a:ext>
            </a:extLst>
          </p:cNvPr>
          <p:cNvSpPr>
            <a:spLocks noGrp="1"/>
          </p:cNvSpPr>
          <p:nvPr>
            <p:ph type="sldNum" sz="quarter" idx="10"/>
          </p:nvPr>
        </p:nvSpPr>
        <p:spPr/>
        <p:txBody>
          <a:bodyPr/>
          <a:lstStyle/>
          <a:p>
            <a:fld id="{022D9AA5-2803-42EE-A4B0-8C19C7753870}" type="slidenum">
              <a:rPr lang="en-US" altLang="en-US" smtClean="0"/>
              <a:pPr/>
              <a:t>31</a:t>
            </a:fld>
            <a:endParaRPr lang="en-US" altLang="en-US" dirty="0"/>
          </a:p>
        </p:txBody>
      </p:sp>
      <p:pic>
        <p:nvPicPr>
          <p:cNvPr id="5" name="Picture 4">
            <a:extLst>
              <a:ext uri="{FF2B5EF4-FFF2-40B4-BE49-F238E27FC236}">
                <a16:creationId xmlns:a16="http://schemas.microsoft.com/office/drawing/2014/main" id="{1805C638-F9AA-4F9C-8106-57C4CCA4DFA7}"/>
              </a:ext>
            </a:extLst>
          </p:cNvPr>
          <p:cNvPicPr>
            <a:picLocks noChangeAspect="1"/>
          </p:cNvPicPr>
          <p:nvPr/>
        </p:nvPicPr>
        <p:blipFill>
          <a:blip r:embed="rId2"/>
          <a:stretch>
            <a:fillRect/>
          </a:stretch>
        </p:blipFill>
        <p:spPr>
          <a:xfrm>
            <a:off x="42649" y="0"/>
            <a:ext cx="9058701" cy="6858000"/>
          </a:xfrm>
          <a:prstGeom prst="rect">
            <a:avLst/>
          </a:prstGeom>
        </p:spPr>
      </p:pic>
    </p:spTree>
    <p:extLst>
      <p:ext uri="{BB962C8B-B14F-4D97-AF65-F5344CB8AC3E}">
        <p14:creationId xmlns:p14="http://schemas.microsoft.com/office/powerpoint/2010/main" val="3749506741"/>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4F2A0-D2E3-4CE8-809D-17591107F927}"/>
              </a:ext>
            </a:extLst>
          </p:cNvPr>
          <p:cNvSpPr>
            <a:spLocks noGrp="1"/>
          </p:cNvSpPr>
          <p:nvPr>
            <p:ph type="title"/>
          </p:nvPr>
        </p:nvSpPr>
        <p:spPr/>
        <p:txBody>
          <a:bodyPr/>
          <a:lstStyle/>
          <a:p>
            <a:r>
              <a:rPr lang="en-US" dirty="0"/>
              <a:t>Options</a:t>
            </a:r>
          </a:p>
        </p:txBody>
      </p:sp>
      <p:sp>
        <p:nvSpPr>
          <p:cNvPr id="3" name="Content Placeholder 2">
            <a:extLst>
              <a:ext uri="{FF2B5EF4-FFF2-40B4-BE49-F238E27FC236}">
                <a16:creationId xmlns:a16="http://schemas.microsoft.com/office/drawing/2014/main" id="{2E52B3D6-270B-424A-8E6A-7305245CA162}"/>
              </a:ext>
            </a:extLst>
          </p:cNvPr>
          <p:cNvSpPr>
            <a:spLocks noGrp="1"/>
          </p:cNvSpPr>
          <p:nvPr>
            <p:ph idx="1"/>
          </p:nvPr>
        </p:nvSpPr>
        <p:spPr/>
        <p:txBody>
          <a:bodyPr/>
          <a:lstStyle/>
          <a:p>
            <a:pPr eaLnBrk="1" hangingPunct="1"/>
            <a:r>
              <a:rPr lang="en-US" altLang="en-US" sz="1600" dirty="0"/>
              <a:t>YA – in loss plugs in 60% of County T-yield instead of actual yield to protect APH </a:t>
            </a:r>
          </a:p>
          <a:p>
            <a:pPr eaLnBrk="1" hangingPunct="1"/>
            <a:r>
              <a:rPr lang="en-US" altLang="en-US" sz="1600" dirty="0"/>
              <a:t>YC – Yield Cup – average yield cannot drop more than 10% per year.</a:t>
            </a:r>
          </a:p>
          <a:p>
            <a:pPr eaLnBrk="1" hangingPunct="1"/>
            <a:r>
              <a:rPr lang="en-US" altLang="en-US" sz="1600" dirty="0"/>
              <a:t>TA – Based upon county factors can increase APH (must have planted a crop in 1 of last 4 year to be eligible.) check for availability on crops in area</a:t>
            </a:r>
          </a:p>
          <a:p>
            <a:pPr eaLnBrk="1" hangingPunct="1"/>
            <a:r>
              <a:rPr lang="en-US" altLang="en-US" sz="1600" dirty="0"/>
              <a:t>YE – Allows for the exclusion of an actual yield for any crop year where RMA determines the county average is less than 50% below Simple Average</a:t>
            </a:r>
          </a:p>
          <a:p>
            <a:pPr eaLnBrk="1" hangingPunct="1"/>
            <a:r>
              <a:rPr lang="en-US" altLang="en-US" sz="1600" dirty="0"/>
              <a:t>LP – Level by practice (Irrigated / Non-irrigated)</a:t>
            </a:r>
          </a:p>
          <a:p>
            <a:pPr eaLnBrk="1" hangingPunct="1"/>
            <a:r>
              <a:rPr lang="en-US" altLang="en-US" sz="1600" dirty="0"/>
              <a:t>MC – Multi county Enterprise unit (EU)</a:t>
            </a:r>
          </a:p>
          <a:p>
            <a:pPr eaLnBrk="1" hangingPunct="1"/>
            <a:r>
              <a:rPr lang="en-US" altLang="en-US" sz="1600" dirty="0"/>
              <a:t>UUF – Unavoidable Uninsured Fire  and third party damage</a:t>
            </a:r>
          </a:p>
          <a:p>
            <a:pPr eaLnBrk="1" hangingPunct="1"/>
            <a:r>
              <a:rPr lang="en-US" altLang="en-US" sz="1600" dirty="0">
                <a:solidFill>
                  <a:srgbClr val="FF0000"/>
                </a:solidFill>
              </a:rPr>
              <a:t>Using a combination of these options can increase your coverage.   Make sure your agent is giving you the best combination of options</a:t>
            </a:r>
          </a:p>
          <a:p>
            <a:endParaRPr lang="en-US" dirty="0"/>
          </a:p>
        </p:txBody>
      </p:sp>
      <p:sp>
        <p:nvSpPr>
          <p:cNvPr id="4" name="Slide Number Placeholder 3">
            <a:extLst>
              <a:ext uri="{FF2B5EF4-FFF2-40B4-BE49-F238E27FC236}">
                <a16:creationId xmlns:a16="http://schemas.microsoft.com/office/drawing/2014/main" id="{4A92C8D3-1EBF-47F2-8252-4997B54AF9E4}"/>
              </a:ext>
            </a:extLst>
          </p:cNvPr>
          <p:cNvSpPr>
            <a:spLocks noGrp="1"/>
          </p:cNvSpPr>
          <p:nvPr>
            <p:ph type="sldNum" sz="quarter" idx="10"/>
          </p:nvPr>
        </p:nvSpPr>
        <p:spPr/>
        <p:txBody>
          <a:bodyPr/>
          <a:lstStyle/>
          <a:p>
            <a:fld id="{022D9AA5-2803-42EE-A4B0-8C19C7753870}" type="slidenum">
              <a:rPr lang="en-US" altLang="en-US" smtClean="0"/>
              <a:pPr/>
              <a:t>32</a:t>
            </a:fld>
            <a:endParaRPr lang="en-US" altLang="en-US" dirty="0"/>
          </a:p>
        </p:txBody>
      </p:sp>
    </p:spTree>
    <p:extLst>
      <p:ext uri="{BB962C8B-B14F-4D97-AF65-F5344CB8AC3E}">
        <p14:creationId xmlns:p14="http://schemas.microsoft.com/office/powerpoint/2010/main" val="812638640"/>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B73D3-1F63-4D49-809E-9E4B23995B82}"/>
              </a:ext>
            </a:extLst>
          </p:cNvPr>
          <p:cNvSpPr>
            <a:spLocks noGrp="1"/>
          </p:cNvSpPr>
          <p:nvPr>
            <p:ph type="title"/>
          </p:nvPr>
        </p:nvSpPr>
        <p:spPr/>
        <p:txBody>
          <a:bodyPr/>
          <a:lstStyle/>
          <a:p>
            <a:r>
              <a:rPr lang="en-US" dirty="0"/>
              <a:t>Different Coverage Levels by Practice</a:t>
            </a:r>
          </a:p>
        </p:txBody>
      </p:sp>
      <p:sp>
        <p:nvSpPr>
          <p:cNvPr id="3" name="Content Placeholder 2">
            <a:extLst>
              <a:ext uri="{FF2B5EF4-FFF2-40B4-BE49-F238E27FC236}">
                <a16:creationId xmlns:a16="http://schemas.microsoft.com/office/drawing/2014/main" id="{244D98F7-3D79-45BB-83BF-4A95476ECD50}"/>
              </a:ext>
            </a:extLst>
          </p:cNvPr>
          <p:cNvSpPr>
            <a:spLocks noGrp="1"/>
          </p:cNvSpPr>
          <p:nvPr>
            <p:ph idx="1"/>
          </p:nvPr>
        </p:nvSpPr>
        <p:spPr>
          <a:xfrm>
            <a:off x="762000" y="1600200"/>
            <a:ext cx="7086600" cy="4876800"/>
          </a:xfrm>
        </p:spPr>
        <p:txBody>
          <a:bodyPr/>
          <a:lstStyle/>
          <a:p>
            <a:r>
              <a:rPr lang="en-US" dirty="0"/>
              <a:t>Have the option of choosing a different converge level for each practice for all crops</a:t>
            </a:r>
          </a:p>
          <a:p>
            <a:r>
              <a:rPr lang="en-US" dirty="0"/>
              <a:t>Cannot have a CAT as one of the levels</a:t>
            </a:r>
          </a:p>
          <a:p>
            <a:r>
              <a:rPr lang="en-US" dirty="0"/>
              <a:t>One administrative fee per crop/county</a:t>
            </a:r>
          </a:p>
          <a:p>
            <a:r>
              <a:rPr lang="en-US" dirty="0"/>
              <a:t>Must elect by sales closing date</a:t>
            </a:r>
          </a:p>
          <a:p>
            <a:endParaRPr lang="en-US" dirty="0"/>
          </a:p>
        </p:txBody>
      </p:sp>
      <p:sp>
        <p:nvSpPr>
          <p:cNvPr id="4" name="Slide Number Placeholder 3">
            <a:extLst>
              <a:ext uri="{FF2B5EF4-FFF2-40B4-BE49-F238E27FC236}">
                <a16:creationId xmlns:a16="http://schemas.microsoft.com/office/drawing/2014/main" id="{2FF2DDE7-7A2A-4BB1-A79B-59365D8B4887}"/>
              </a:ext>
            </a:extLst>
          </p:cNvPr>
          <p:cNvSpPr>
            <a:spLocks noGrp="1"/>
          </p:cNvSpPr>
          <p:nvPr>
            <p:ph type="sldNum" sz="quarter" idx="10"/>
          </p:nvPr>
        </p:nvSpPr>
        <p:spPr/>
        <p:txBody>
          <a:bodyPr/>
          <a:lstStyle/>
          <a:p>
            <a:fld id="{022D9AA5-2803-42EE-A4B0-8C19C7753870}" type="slidenum">
              <a:rPr lang="en-US" altLang="en-US" smtClean="0"/>
              <a:pPr/>
              <a:t>33</a:t>
            </a:fld>
            <a:endParaRPr lang="en-US" altLang="en-US" dirty="0"/>
          </a:p>
        </p:txBody>
      </p:sp>
    </p:spTree>
    <p:extLst>
      <p:ext uri="{BB962C8B-B14F-4D97-AF65-F5344CB8AC3E}">
        <p14:creationId xmlns:p14="http://schemas.microsoft.com/office/powerpoint/2010/main" val="1204340840"/>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A8682-D041-41C7-969D-DAFB68BF8202}"/>
              </a:ext>
            </a:extLst>
          </p:cNvPr>
          <p:cNvSpPr>
            <a:spLocks noGrp="1"/>
          </p:cNvSpPr>
          <p:nvPr>
            <p:ph type="title"/>
          </p:nvPr>
        </p:nvSpPr>
        <p:spPr/>
        <p:txBody>
          <a:bodyPr/>
          <a:lstStyle/>
          <a:p>
            <a:r>
              <a:rPr lang="en-US" dirty="0"/>
              <a:t>Yield exclusions (YE)</a:t>
            </a:r>
          </a:p>
        </p:txBody>
      </p:sp>
      <p:sp>
        <p:nvSpPr>
          <p:cNvPr id="3" name="Content Placeholder 2">
            <a:extLst>
              <a:ext uri="{FF2B5EF4-FFF2-40B4-BE49-F238E27FC236}">
                <a16:creationId xmlns:a16="http://schemas.microsoft.com/office/drawing/2014/main" id="{845CC9E9-E85C-413C-BC53-EEF7AA8B5DD5}"/>
              </a:ext>
            </a:extLst>
          </p:cNvPr>
          <p:cNvSpPr>
            <a:spLocks noGrp="1"/>
          </p:cNvSpPr>
          <p:nvPr>
            <p:ph idx="1"/>
          </p:nvPr>
        </p:nvSpPr>
        <p:spPr/>
        <p:txBody>
          <a:bodyPr/>
          <a:lstStyle/>
          <a:p>
            <a:r>
              <a:rPr lang="en-US" dirty="0"/>
              <a:t>Eligibility for the Yield Exclusions is based on county yield being at least 50% below the average county yield of the previous 10 consecutive crop years</a:t>
            </a:r>
          </a:p>
          <a:p>
            <a:r>
              <a:rPr lang="en-US" dirty="0"/>
              <a:t>Case by Case basis</a:t>
            </a:r>
          </a:p>
          <a:p>
            <a:r>
              <a:rPr lang="en-US" dirty="0"/>
              <a:t>Election must be made by Sales closing date</a:t>
            </a:r>
          </a:p>
          <a:p>
            <a:r>
              <a:rPr lang="en-US" dirty="0"/>
              <a:t>May affect your trend adjustment yield cups or floors</a:t>
            </a:r>
          </a:p>
        </p:txBody>
      </p:sp>
      <p:sp>
        <p:nvSpPr>
          <p:cNvPr id="4" name="Slide Number Placeholder 3">
            <a:extLst>
              <a:ext uri="{FF2B5EF4-FFF2-40B4-BE49-F238E27FC236}">
                <a16:creationId xmlns:a16="http://schemas.microsoft.com/office/drawing/2014/main" id="{7935112E-6C39-49D5-8BB2-8ED4DEC548B2}"/>
              </a:ext>
            </a:extLst>
          </p:cNvPr>
          <p:cNvSpPr>
            <a:spLocks noGrp="1"/>
          </p:cNvSpPr>
          <p:nvPr>
            <p:ph type="sldNum" sz="quarter" idx="10"/>
          </p:nvPr>
        </p:nvSpPr>
        <p:spPr/>
        <p:txBody>
          <a:bodyPr/>
          <a:lstStyle/>
          <a:p>
            <a:fld id="{022D9AA5-2803-42EE-A4B0-8C19C7753870}" type="slidenum">
              <a:rPr lang="en-US" altLang="en-US" smtClean="0"/>
              <a:pPr/>
              <a:t>34</a:t>
            </a:fld>
            <a:endParaRPr lang="en-US" altLang="en-US" dirty="0"/>
          </a:p>
        </p:txBody>
      </p:sp>
    </p:spTree>
    <p:extLst>
      <p:ext uri="{BB962C8B-B14F-4D97-AF65-F5344CB8AC3E}">
        <p14:creationId xmlns:p14="http://schemas.microsoft.com/office/powerpoint/2010/main" val="107207879"/>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537A738-CFC8-476B-8748-D8857CA97FA0}"/>
              </a:ext>
            </a:extLst>
          </p:cNvPr>
          <p:cNvSpPr>
            <a:spLocks noGrp="1"/>
          </p:cNvSpPr>
          <p:nvPr>
            <p:ph type="sldNum" sz="quarter" idx="10"/>
          </p:nvPr>
        </p:nvSpPr>
        <p:spPr/>
        <p:txBody>
          <a:bodyPr/>
          <a:lstStyle/>
          <a:p>
            <a:fld id="{022D9AA5-2803-42EE-A4B0-8C19C7753870}" type="slidenum">
              <a:rPr lang="en-US" altLang="en-US" smtClean="0"/>
              <a:pPr/>
              <a:t>35</a:t>
            </a:fld>
            <a:endParaRPr lang="en-US" altLang="en-US" dirty="0"/>
          </a:p>
        </p:txBody>
      </p:sp>
      <p:pic>
        <p:nvPicPr>
          <p:cNvPr id="5" name="Picture 4">
            <a:extLst>
              <a:ext uri="{FF2B5EF4-FFF2-40B4-BE49-F238E27FC236}">
                <a16:creationId xmlns:a16="http://schemas.microsoft.com/office/drawing/2014/main" id="{F86D3E40-C729-4186-A0EE-B14BACE0DE77}"/>
              </a:ext>
            </a:extLst>
          </p:cNvPr>
          <p:cNvPicPr>
            <a:picLocks noChangeAspect="1"/>
          </p:cNvPicPr>
          <p:nvPr/>
        </p:nvPicPr>
        <p:blipFill>
          <a:blip r:embed="rId2"/>
          <a:stretch>
            <a:fillRect/>
          </a:stretch>
        </p:blipFill>
        <p:spPr>
          <a:xfrm>
            <a:off x="0" y="41715"/>
            <a:ext cx="9144000" cy="6774569"/>
          </a:xfrm>
          <a:prstGeom prst="rect">
            <a:avLst/>
          </a:prstGeom>
        </p:spPr>
      </p:pic>
      <p:pic>
        <p:nvPicPr>
          <p:cNvPr id="6" name="Picture 5">
            <a:extLst>
              <a:ext uri="{FF2B5EF4-FFF2-40B4-BE49-F238E27FC236}">
                <a16:creationId xmlns:a16="http://schemas.microsoft.com/office/drawing/2014/main" id="{3C662370-1F5D-4E77-A669-A5C6473544EB}"/>
              </a:ext>
            </a:extLst>
          </p:cNvPr>
          <p:cNvPicPr>
            <a:picLocks noChangeAspect="1"/>
          </p:cNvPicPr>
          <p:nvPr/>
        </p:nvPicPr>
        <p:blipFill>
          <a:blip r:embed="rId3"/>
          <a:stretch>
            <a:fillRect/>
          </a:stretch>
        </p:blipFill>
        <p:spPr>
          <a:xfrm>
            <a:off x="104670" y="0"/>
            <a:ext cx="8934659" cy="6858000"/>
          </a:xfrm>
          <a:prstGeom prst="rect">
            <a:avLst/>
          </a:prstGeom>
        </p:spPr>
      </p:pic>
    </p:spTree>
    <p:extLst>
      <p:ext uri="{BB962C8B-B14F-4D97-AF65-F5344CB8AC3E}">
        <p14:creationId xmlns:p14="http://schemas.microsoft.com/office/powerpoint/2010/main" val="2619334368"/>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D14A6-3F90-4779-9A75-7C25C4AB28B4}"/>
              </a:ext>
            </a:extLst>
          </p:cNvPr>
          <p:cNvSpPr>
            <a:spLocks noGrp="1"/>
          </p:cNvSpPr>
          <p:nvPr>
            <p:ph type="title"/>
          </p:nvPr>
        </p:nvSpPr>
        <p:spPr/>
        <p:txBody>
          <a:bodyPr/>
          <a:lstStyle/>
          <a:p>
            <a:pPr algn="ctr"/>
            <a:r>
              <a:rPr lang="en-US" dirty="0"/>
              <a:t>Yield Descriptors</a:t>
            </a:r>
          </a:p>
        </p:txBody>
      </p:sp>
      <p:pic>
        <p:nvPicPr>
          <p:cNvPr id="5" name="Content Placeholder 4">
            <a:extLst>
              <a:ext uri="{FF2B5EF4-FFF2-40B4-BE49-F238E27FC236}">
                <a16:creationId xmlns:a16="http://schemas.microsoft.com/office/drawing/2014/main" id="{22C1E6BF-363C-439C-8ECA-1600B8AA00CC}"/>
              </a:ext>
            </a:extLst>
          </p:cNvPr>
          <p:cNvPicPr>
            <a:picLocks noGrp="1" noChangeAspect="1"/>
          </p:cNvPicPr>
          <p:nvPr>
            <p:ph idx="1"/>
          </p:nvPr>
        </p:nvPicPr>
        <p:blipFill>
          <a:blip r:embed="rId2"/>
          <a:stretch>
            <a:fillRect/>
          </a:stretch>
        </p:blipFill>
        <p:spPr>
          <a:xfrm>
            <a:off x="3357562" y="2290762"/>
            <a:ext cx="2352675" cy="3495675"/>
          </a:xfrm>
          <a:prstGeom prst="rect">
            <a:avLst/>
          </a:prstGeom>
        </p:spPr>
      </p:pic>
      <p:sp>
        <p:nvSpPr>
          <p:cNvPr id="4" name="Slide Number Placeholder 3">
            <a:extLst>
              <a:ext uri="{FF2B5EF4-FFF2-40B4-BE49-F238E27FC236}">
                <a16:creationId xmlns:a16="http://schemas.microsoft.com/office/drawing/2014/main" id="{1B96920F-0951-4211-BB00-655ADA1E554D}"/>
              </a:ext>
            </a:extLst>
          </p:cNvPr>
          <p:cNvSpPr>
            <a:spLocks noGrp="1"/>
          </p:cNvSpPr>
          <p:nvPr>
            <p:ph type="sldNum" sz="quarter" idx="10"/>
          </p:nvPr>
        </p:nvSpPr>
        <p:spPr/>
        <p:txBody>
          <a:bodyPr/>
          <a:lstStyle/>
          <a:p>
            <a:fld id="{022D9AA5-2803-42EE-A4B0-8C19C7753870}" type="slidenum">
              <a:rPr lang="en-US" altLang="en-US" smtClean="0"/>
              <a:pPr/>
              <a:t>36</a:t>
            </a:fld>
            <a:endParaRPr lang="en-US" altLang="en-US" dirty="0"/>
          </a:p>
        </p:txBody>
      </p:sp>
    </p:spTree>
    <p:extLst>
      <p:ext uri="{BB962C8B-B14F-4D97-AF65-F5344CB8AC3E}">
        <p14:creationId xmlns:p14="http://schemas.microsoft.com/office/powerpoint/2010/main" val="4151785399"/>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152400" y="152400"/>
            <a:ext cx="7239000" cy="1143000"/>
          </a:xfrm>
        </p:spPr>
        <p:txBody>
          <a:bodyPr/>
          <a:lstStyle/>
          <a:p>
            <a:r>
              <a:rPr lang="en-US" altLang="en-US" dirty="0"/>
              <a:t>Trend Adjustment (TA)</a:t>
            </a:r>
          </a:p>
        </p:txBody>
      </p:sp>
      <p:sp>
        <p:nvSpPr>
          <p:cNvPr id="47107" name="Content Placeholder 2"/>
          <p:cNvSpPr>
            <a:spLocks noGrp="1"/>
          </p:cNvSpPr>
          <p:nvPr>
            <p:ph idx="1"/>
          </p:nvPr>
        </p:nvSpPr>
        <p:spPr/>
        <p:txBody>
          <a:bodyPr/>
          <a:lstStyle/>
          <a:p>
            <a:pPr eaLnBrk="1" hangingPunct="1">
              <a:lnSpc>
                <a:spcPct val="150000"/>
              </a:lnSpc>
              <a:spcBef>
                <a:spcPct val="0"/>
              </a:spcBef>
            </a:pPr>
            <a:r>
              <a:rPr lang="en-US" altLang="en-US" dirty="0">
                <a:solidFill>
                  <a:schemeClr val="accent2">
                    <a:lumMod val="50000"/>
                  </a:schemeClr>
                </a:solidFill>
                <a:ea typeface="MS PGothic" pitchFamily="34" charset="-128"/>
                <a:cs typeface="Arial" pitchFamily="34" charset="0"/>
              </a:rPr>
              <a:t>Improve accuracy of prior yields due to advances in seed and technology</a:t>
            </a:r>
          </a:p>
          <a:p>
            <a:pPr eaLnBrk="1" hangingPunct="1">
              <a:lnSpc>
                <a:spcPct val="150000"/>
              </a:lnSpc>
              <a:spcBef>
                <a:spcPct val="0"/>
              </a:spcBef>
            </a:pPr>
            <a:r>
              <a:rPr lang="en-US" altLang="en-US" dirty="0">
                <a:solidFill>
                  <a:schemeClr val="accent2">
                    <a:lumMod val="50000"/>
                  </a:schemeClr>
                </a:solidFill>
                <a:ea typeface="MS PGothic" pitchFamily="34" charset="-128"/>
                <a:cs typeface="Arial" pitchFamily="34" charset="0"/>
              </a:rPr>
              <a:t>Can affect history on added land when removed.</a:t>
            </a:r>
          </a:p>
          <a:p>
            <a:pPr eaLnBrk="1" hangingPunct="1">
              <a:lnSpc>
                <a:spcPct val="150000"/>
              </a:lnSpc>
              <a:spcBef>
                <a:spcPct val="0"/>
              </a:spcBef>
            </a:pPr>
            <a:r>
              <a:rPr lang="en-US" altLang="en-US" dirty="0">
                <a:solidFill>
                  <a:schemeClr val="accent2">
                    <a:lumMod val="50000"/>
                  </a:schemeClr>
                </a:solidFill>
                <a:ea typeface="MS PGothic" pitchFamily="34" charset="-128"/>
                <a:cs typeface="Arial" pitchFamily="34" charset="0"/>
              </a:rPr>
              <a:t>Must be elected by Sales Closing deadline.</a:t>
            </a:r>
          </a:p>
          <a:p>
            <a:pPr eaLnBrk="1" hangingPunct="1">
              <a:lnSpc>
                <a:spcPct val="150000"/>
              </a:lnSpc>
              <a:spcBef>
                <a:spcPct val="0"/>
              </a:spcBef>
            </a:pPr>
            <a:r>
              <a:rPr lang="en-US" altLang="en-US" dirty="0">
                <a:solidFill>
                  <a:schemeClr val="accent2">
                    <a:lumMod val="50000"/>
                  </a:schemeClr>
                </a:solidFill>
                <a:ea typeface="MS PGothic" pitchFamily="34" charset="-128"/>
                <a:cs typeface="Arial" pitchFamily="34" charset="0"/>
              </a:rPr>
              <a:t>Note: Yield limitations (cups and floors) do not apply if the TA Option is selected.</a:t>
            </a:r>
          </a:p>
          <a:p>
            <a:pPr eaLnBrk="1" hangingPunct="1">
              <a:lnSpc>
                <a:spcPct val="150000"/>
              </a:lnSpc>
              <a:spcBef>
                <a:spcPct val="0"/>
              </a:spcBef>
            </a:pPr>
            <a:r>
              <a:rPr lang="en-US" altLang="en-US" dirty="0">
                <a:solidFill>
                  <a:schemeClr val="accent2">
                    <a:lumMod val="50000"/>
                  </a:schemeClr>
                </a:solidFill>
                <a:ea typeface="MS PGothic" pitchFamily="34" charset="-128"/>
                <a:cs typeface="Arial" pitchFamily="34" charset="0"/>
              </a:rPr>
              <a:t>Factors differ per county</a:t>
            </a:r>
          </a:p>
          <a:p>
            <a:pPr eaLnBrk="1" hangingPunct="1">
              <a:lnSpc>
                <a:spcPct val="150000"/>
              </a:lnSpc>
              <a:spcBef>
                <a:spcPct val="0"/>
              </a:spcBef>
            </a:pPr>
            <a:r>
              <a:rPr lang="en-US" altLang="en-US" dirty="0">
                <a:solidFill>
                  <a:schemeClr val="accent2">
                    <a:lumMod val="50000"/>
                  </a:schemeClr>
                </a:solidFill>
                <a:ea typeface="MS PGothic" pitchFamily="34" charset="-128"/>
                <a:cs typeface="Arial" pitchFamily="34" charset="0"/>
              </a:rPr>
              <a:t>Crops available differs per county</a:t>
            </a:r>
          </a:p>
          <a:p>
            <a:endParaRPr lang="en-US" altLang="en-US" sz="3200" dirty="0">
              <a:ea typeface="MS PGothic" pitchFamily="34" charset="-128"/>
              <a:cs typeface="Arial" pitchFamily="34" charset="0"/>
            </a:endParaRPr>
          </a:p>
        </p:txBody>
      </p:sp>
      <p:sp>
        <p:nvSpPr>
          <p:cNvPr id="4" name="Slide Number Placeholder 3"/>
          <p:cNvSpPr>
            <a:spLocks noGrp="1"/>
          </p:cNvSpPr>
          <p:nvPr>
            <p:ph type="sldNum" sz="quarter" idx="10"/>
          </p:nvPr>
        </p:nvSpPr>
        <p:spPr/>
        <p:txBody>
          <a:bodyPr/>
          <a:lstStyle/>
          <a:p>
            <a:pPr>
              <a:defRPr/>
            </a:pPr>
            <a:fld id="{B9A62971-EB08-4DEC-BF89-E0298D47E5A4}" type="slidenum">
              <a:rPr lang="en-US" smtClean="0"/>
              <a:pPr>
                <a:defRPr/>
              </a:pPr>
              <a:t>37</a:t>
            </a:fld>
            <a:endParaRPr lang="en-US" dirty="0"/>
          </a:p>
        </p:txBody>
      </p:sp>
    </p:spTree>
    <p:extLst>
      <p:ext uri="{BB962C8B-B14F-4D97-AF65-F5344CB8AC3E}">
        <p14:creationId xmlns:p14="http://schemas.microsoft.com/office/powerpoint/2010/main" val="1919489142"/>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dirty="0"/>
              <a:t>TA Example for Corn</a:t>
            </a:r>
          </a:p>
        </p:txBody>
      </p:sp>
      <p:sp>
        <p:nvSpPr>
          <p:cNvPr id="5" name="Slide Number Placeholder 4"/>
          <p:cNvSpPr>
            <a:spLocks noGrp="1"/>
          </p:cNvSpPr>
          <p:nvPr>
            <p:ph type="sldNum" sz="quarter" idx="10"/>
          </p:nvPr>
        </p:nvSpPr>
        <p:spPr/>
        <p:txBody>
          <a:bodyPr/>
          <a:lstStyle/>
          <a:p>
            <a:pPr>
              <a:defRPr/>
            </a:pPr>
            <a:fld id="{B1244C87-6785-41A5-9E0D-464F38025F2C}" type="slidenum">
              <a:rPr lang="en-US" smtClean="0"/>
              <a:pPr>
                <a:defRPr/>
              </a:pPr>
              <a:t>38</a:t>
            </a:fld>
            <a:endParaRPr lang="en-US" dirty="0"/>
          </a:p>
        </p:txBody>
      </p:sp>
      <p:graphicFrame>
        <p:nvGraphicFramePr>
          <p:cNvPr id="9" name="Table 8">
            <a:extLst>
              <a:ext uri="{FF2B5EF4-FFF2-40B4-BE49-F238E27FC236}">
                <a16:creationId xmlns:a16="http://schemas.microsoft.com/office/drawing/2014/main" id="{A4B64063-AD0C-4F00-8DD6-DE67415319F1}"/>
              </a:ext>
            </a:extLst>
          </p:cNvPr>
          <p:cNvGraphicFramePr>
            <a:graphicFrameLocks noGrp="1"/>
          </p:cNvGraphicFramePr>
          <p:nvPr>
            <p:extLst/>
          </p:nvPr>
        </p:nvGraphicFramePr>
        <p:xfrm>
          <a:off x="761998" y="1666399"/>
          <a:ext cx="5181602" cy="2123440"/>
        </p:xfrm>
        <a:graphic>
          <a:graphicData uri="http://schemas.openxmlformats.org/drawingml/2006/table">
            <a:tbl>
              <a:tblPr firstRow="1" bandRow="1">
                <a:tableStyleId>{5C22544A-7EE6-4342-B048-85BDC9FD1C3A}</a:tableStyleId>
              </a:tblPr>
              <a:tblGrid>
                <a:gridCol w="729044">
                  <a:extLst>
                    <a:ext uri="{9D8B030D-6E8A-4147-A177-3AD203B41FA5}">
                      <a16:colId xmlns:a16="http://schemas.microsoft.com/office/drawing/2014/main" val="242623275"/>
                    </a:ext>
                  </a:extLst>
                </a:gridCol>
                <a:gridCol w="1452880">
                  <a:extLst>
                    <a:ext uri="{9D8B030D-6E8A-4147-A177-3AD203B41FA5}">
                      <a16:colId xmlns:a16="http://schemas.microsoft.com/office/drawing/2014/main" val="978210466"/>
                    </a:ext>
                  </a:extLst>
                </a:gridCol>
                <a:gridCol w="881380">
                  <a:extLst>
                    <a:ext uri="{9D8B030D-6E8A-4147-A177-3AD203B41FA5}">
                      <a16:colId xmlns:a16="http://schemas.microsoft.com/office/drawing/2014/main" val="2150274627"/>
                    </a:ext>
                  </a:extLst>
                </a:gridCol>
                <a:gridCol w="1356296">
                  <a:extLst>
                    <a:ext uri="{9D8B030D-6E8A-4147-A177-3AD203B41FA5}">
                      <a16:colId xmlns:a16="http://schemas.microsoft.com/office/drawing/2014/main" val="2436034526"/>
                    </a:ext>
                  </a:extLst>
                </a:gridCol>
                <a:gridCol w="762002">
                  <a:extLst>
                    <a:ext uri="{9D8B030D-6E8A-4147-A177-3AD203B41FA5}">
                      <a16:colId xmlns:a16="http://schemas.microsoft.com/office/drawing/2014/main" val="3779159077"/>
                    </a:ext>
                  </a:extLst>
                </a:gridCol>
              </a:tblGrid>
              <a:tr h="370840">
                <a:tc>
                  <a:txBody>
                    <a:bodyPr/>
                    <a:lstStyle/>
                    <a:p>
                      <a:pPr algn="ctr"/>
                      <a:r>
                        <a:rPr lang="en-US" dirty="0"/>
                        <a:t>Year</a:t>
                      </a:r>
                    </a:p>
                  </a:txBody>
                  <a:tcPr/>
                </a:tc>
                <a:tc>
                  <a:txBody>
                    <a:bodyPr/>
                    <a:lstStyle/>
                    <a:p>
                      <a:pPr algn="ctr"/>
                      <a:r>
                        <a:rPr lang="en-US" dirty="0"/>
                        <a:t>Production</a:t>
                      </a:r>
                    </a:p>
                  </a:txBody>
                  <a:tcPr/>
                </a:tc>
                <a:tc>
                  <a:txBody>
                    <a:bodyPr/>
                    <a:lstStyle/>
                    <a:p>
                      <a:pPr algn="ctr"/>
                      <a:r>
                        <a:rPr lang="en-US" dirty="0"/>
                        <a:t>Acres</a:t>
                      </a:r>
                    </a:p>
                  </a:txBody>
                  <a:tcPr/>
                </a:tc>
                <a:tc>
                  <a:txBody>
                    <a:bodyPr/>
                    <a:lstStyle/>
                    <a:p>
                      <a:pPr algn="ctr"/>
                      <a:r>
                        <a:rPr lang="en-US" dirty="0"/>
                        <a:t>Yield Descriptor</a:t>
                      </a:r>
                    </a:p>
                  </a:txBody>
                  <a:tcPr/>
                </a:tc>
                <a:tc>
                  <a:txBody>
                    <a:bodyPr/>
                    <a:lstStyle/>
                    <a:p>
                      <a:pPr algn="ctr"/>
                      <a:r>
                        <a:rPr lang="en-US" dirty="0"/>
                        <a:t>Yield</a:t>
                      </a:r>
                    </a:p>
                  </a:txBody>
                  <a:tcPr/>
                </a:tc>
                <a:extLst>
                  <a:ext uri="{0D108BD9-81ED-4DB2-BD59-A6C34878D82A}">
                    <a16:rowId xmlns:a16="http://schemas.microsoft.com/office/drawing/2014/main" val="4179765723"/>
                  </a:ext>
                </a:extLst>
              </a:tr>
              <a:tr h="370840">
                <a:tc>
                  <a:txBody>
                    <a:bodyPr/>
                    <a:lstStyle/>
                    <a:p>
                      <a:pPr algn="ctr"/>
                      <a:r>
                        <a:rPr lang="en-US" dirty="0"/>
                        <a:t>2015</a:t>
                      </a:r>
                    </a:p>
                  </a:txBody>
                  <a:tcPr/>
                </a:tc>
                <a:tc>
                  <a:txBody>
                    <a:bodyPr/>
                    <a:lstStyle/>
                    <a:p>
                      <a:pPr algn="ctr"/>
                      <a:r>
                        <a:rPr lang="en-US" dirty="0"/>
                        <a:t>22,500</a:t>
                      </a:r>
                    </a:p>
                  </a:txBody>
                  <a:tcPr/>
                </a:tc>
                <a:tc>
                  <a:txBody>
                    <a:bodyPr/>
                    <a:lstStyle/>
                    <a:p>
                      <a:pPr algn="ctr"/>
                      <a:r>
                        <a:rPr lang="en-US" dirty="0"/>
                        <a:t>150</a:t>
                      </a:r>
                    </a:p>
                  </a:txBody>
                  <a:tcPr/>
                </a:tc>
                <a:tc>
                  <a:txBody>
                    <a:bodyPr/>
                    <a:lstStyle/>
                    <a:p>
                      <a:pPr algn="ctr"/>
                      <a:r>
                        <a:rPr lang="en-US" dirty="0"/>
                        <a:t>A</a:t>
                      </a:r>
                    </a:p>
                  </a:txBody>
                  <a:tcPr/>
                </a:tc>
                <a:tc>
                  <a:txBody>
                    <a:bodyPr/>
                    <a:lstStyle/>
                    <a:p>
                      <a:pPr algn="ctr"/>
                      <a:r>
                        <a:rPr lang="en-US" dirty="0"/>
                        <a:t>150</a:t>
                      </a:r>
                    </a:p>
                  </a:txBody>
                  <a:tcPr/>
                </a:tc>
                <a:extLst>
                  <a:ext uri="{0D108BD9-81ED-4DB2-BD59-A6C34878D82A}">
                    <a16:rowId xmlns:a16="http://schemas.microsoft.com/office/drawing/2014/main" val="3281522931"/>
                  </a:ext>
                </a:extLst>
              </a:tr>
              <a:tr h="370840">
                <a:tc>
                  <a:txBody>
                    <a:bodyPr/>
                    <a:lstStyle/>
                    <a:p>
                      <a:pPr algn="ctr"/>
                      <a:r>
                        <a:rPr lang="en-US" dirty="0"/>
                        <a:t>2016</a:t>
                      </a:r>
                    </a:p>
                  </a:txBody>
                  <a:tcPr/>
                </a:tc>
                <a:tc>
                  <a:txBody>
                    <a:bodyPr/>
                    <a:lstStyle/>
                    <a:p>
                      <a:pPr algn="ctr"/>
                      <a:r>
                        <a:rPr lang="en-US" dirty="0"/>
                        <a:t>19,300</a:t>
                      </a:r>
                    </a:p>
                  </a:txBody>
                  <a:tcPr/>
                </a:tc>
                <a:tc>
                  <a:txBody>
                    <a:bodyPr/>
                    <a:lstStyle/>
                    <a:p>
                      <a:pPr algn="ctr"/>
                      <a:r>
                        <a:rPr lang="en-US" dirty="0"/>
                        <a:t>100</a:t>
                      </a:r>
                    </a:p>
                  </a:txBody>
                  <a:tcPr/>
                </a:tc>
                <a:tc>
                  <a:txBody>
                    <a:bodyPr/>
                    <a:lstStyle/>
                    <a:p>
                      <a:pPr algn="ctr"/>
                      <a:r>
                        <a:rPr lang="en-US" dirty="0"/>
                        <a:t>A</a:t>
                      </a:r>
                    </a:p>
                  </a:txBody>
                  <a:tcPr/>
                </a:tc>
                <a:tc>
                  <a:txBody>
                    <a:bodyPr/>
                    <a:lstStyle/>
                    <a:p>
                      <a:pPr algn="ctr"/>
                      <a:r>
                        <a:rPr lang="en-US" dirty="0"/>
                        <a:t>193</a:t>
                      </a:r>
                    </a:p>
                  </a:txBody>
                  <a:tcPr/>
                </a:tc>
                <a:extLst>
                  <a:ext uri="{0D108BD9-81ED-4DB2-BD59-A6C34878D82A}">
                    <a16:rowId xmlns:a16="http://schemas.microsoft.com/office/drawing/2014/main" val="3416055170"/>
                  </a:ext>
                </a:extLst>
              </a:tr>
              <a:tr h="370840">
                <a:tc>
                  <a:txBody>
                    <a:bodyPr/>
                    <a:lstStyle/>
                    <a:p>
                      <a:pPr algn="ctr"/>
                      <a:r>
                        <a:rPr lang="en-US" dirty="0"/>
                        <a:t>2017</a:t>
                      </a:r>
                    </a:p>
                  </a:txBody>
                  <a:tcPr/>
                </a:tc>
                <a:tc>
                  <a:txBody>
                    <a:bodyPr/>
                    <a:lstStyle/>
                    <a:p>
                      <a:pPr algn="ctr"/>
                      <a:r>
                        <a:rPr lang="en-US" dirty="0"/>
                        <a:t>26,400</a:t>
                      </a:r>
                    </a:p>
                  </a:txBody>
                  <a:tcPr/>
                </a:tc>
                <a:tc>
                  <a:txBody>
                    <a:bodyPr/>
                    <a:lstStyle/>
                    <a:p>
                      <a:pPr algn="ctr"/>
                      <a:r>
                        <a:rPr lang="en-US" dirty="0"/>
                        <a:t>150</a:t>
                      </a:r>
                    </a:p>
                  </a:txBody>
                  <a:tcPr/>
                </a:tc>
                <a:tc>
                  <a:txBody>
                    <a:bodyPr/>
                    <a:lstStyle/>
                    <a:p>
                      <a:pPr algn="ctr"/>
                      <a:r>
                        <a:rPr lang="en-US" dirty="0"/>
                        <a:t>A</a:t>
                      </a:r>
                    </a:p>
                  </a:txBody>
                  <a:tcPr/>
                </a:tc>
                <a:tc>
                  <a:txBody>
                    <a:bodyPr/>
                    <a:lstStyle/>
                    <a:p>
                      <a:pPr algn="ctr"/>
                      <a:r>
                        <a:rPr lang="en-US" dirty="0"/>
                        <a:t>176</a:t>
                      </a:r>
                    </a:p>
                  </a:txBody>
                  <a:tcPr/>
                </a:tc>
                <a:extLst>
                  <a:ext uri="{0D108BD9-81ED-4DB2-BD59-A6C34878D82A}">
                    <a16:rowId xmlns:a16="http://schemas.microsoft.com/office/drawing/2014/main" val="2009497560"/>
                  </a:ext>
                </a:extLst>
              </a:tr>
              <a:tr h="370840">
                <a:tc>
                  <a:txBody>
                    <a:bodyPr/>
                    <a:lstStyle/>
                    <a:p>
                      <a:pPr algn="ctr"/>
                      <a:r>
                        <a:rPr lang="en-US" dirty="0"/>
                        <a:t>2018</a:t>
                      </a:r>
                    </a:p>
                  </a:txBody>
                  <a:tcPr/>
                </a:tc>
                <a:tc>
                  <a:txBody>
                    <a:bodyPr/>
                    <a:lstStyle/>
                    <a:p>
                      <a:pPr algn="ctr"/>
                      <a:r>
                        <a:rPr lang="en-US" dirty="0"/>
                        <a:t>19,700</a:t>
                      </a:r>
                    </a:p>
                  </a:txBody>
                  <a:tcPr/>
                </a:tc>
                <a:tc>
                  <a:txBody>
                    <a:bodyPr/>
                    <a:lstStyle/>
                    <a:p>
                      <a:pPr algn="ctr"/>
                      <a:r>
                        <a:rPr lang="en-US" dirty="0"/>
                        <a:t>100</a:t>
                      </a:r>
                    </a:p>
                  </a:txBody>
                  <a:tcPr/>
                </a:tc>
                <a:tc>
                  <a:txBody>
                    <a:bodyPr/>
                    <a:lstStyle/>
                    <a:p>
                      <a:pPr algn="ctr"/>
                      <a:r>
                        <a:rPr lang="en-US" dirty="0"/>
                        <a:t>A</a:t>
                      </a:r>
                    </a:p>
                  </a:txBody>
                  <a:tcPr/>
                </a:tc>
                <a:tc>
                  <a:txBody>
                    <a:bodyPr/>
                    <a:lstStyle/>
                    <a:p>
                      <a:pPr algn="ctr"/>
                      <a:r>
                        <a:rPr lang="en-US" dirty="0"/>
                        <a:t>197</a:t>
                      </a:r>
                    </a:p>
                  </a:txBody>
                  <a:tcPr/>
                </a:tc>
                <a:extLst>
                  <a:ext uri="{0D108BD9-81ED-4DB2-BD59-A6C34878D82A}">
                    <a16:rowId xmlns:a16="http://schemas.microsoft.com/office/drawing/2014/main" val="2313674562"/>
                  </a:ext>
                </a:extLst>
              </a:tr>
            </a:tbl>
          </a:graphicData>
        </a:graphic>
      </p:graphicFrame>
      <p:graphicFrame>
        <p:nvGraphicFramePr>
          <p:cNvPr id="14" name="Table 13">
            <a:extLst>
              <a:ext uri="{FF2B5EF4-FFF2-40B4-BE49-F238E27FC236}">
                <a16:creationId xmlns:a16="http://schemas.microsoft.com/office/drawing/2014/main" id="{4F491849-A0D2-4315-8321-F95966D06A9D}"/>
              </a:ext>
            </a:extLst>
          </p:cNvPr>
          <p:cNvGraphicFramePr>
            <a:graphicFrameLocks noGrp="1"/>
          </p:cNvGraphicFramePr>
          <p:nvPr>
            <p:extLst/>
          </p:nvPr>
        </p:nvGraphicFramePr>
        <p:xfrm>
          <a:off x="228600" y="4038600"/>
          <a:ext cx="6356773" cy="2123440"/>
        </p:xfrm>
        <a:graphic>
          <a:graphicData uri="http://schemas.openxmlformats.org/drawingml/2006/table">
            <a:tbl>
              <a:tblPr firstRow="1" bandRow="1">
                <a:tableStyleId>{5C22544A-7EE6-4342-B048-85BDC9FD1C3A}</a:tableStyleId>
              </a:tblPr>
              <a:tblGrid>
                <a:gridCol w="754380">
                  <a:extLst>
                    <a:ext uri="{9D8B030D-6E8A-4147-A177-3AD203B41FA5}">
                      <a16:colId xmlns:a16="http://schemas.microsoft.com/office/drawing/2014/main" val="242623275"/>
                    </a:ext>
                  </a:extLst>
                </a:gridCol>
                <a:gridCol w="1452880">
                  <a:extLst>
                    <a:ext uri="{9D8B030D-6E8A-4147-A177-3AD203B41FA5}">
                      <a16:colId xmlns:a16="http://schemas.microsoft.com/office/drawing/2014/main" val="978210466"/>
                    </a:ext>
                  </a:extLst>
                </a:gridCol>
                <a:gridCol w="881380">
                  <a:extLst>
                    <a:ext uri="{9D8B030D-6E8A-4147-A177-3AD203B41FA5}">
                      <a16:colId xmlns:a16="http://schemas.microsoft.com/office/drawing/2014/main" val="2150274627"/>
                    </a:ext>
                  </a:extLst>
                </a:gridCol>
                <a:gridCol w="1330961">
                  <a:extLst>
                    <a:ext uri="{9D8B030D-6E8A-4147-A177-3AD203B41FA5}">
                      <a16:colId xmlns:a16="http://schemas.microsoft.com/office/drawing/2014/main" val="2436034526"/>
                    </a:ext>
                  </a:extLst>
                </a:gridCol>
                <a:gridCol w="783971">
                  <a:extLst>
                    <a:ext uri="{9D8B030D-6E8A-4147-A177-3AD203B41FA5}">
                      <a16:colId xmlns:a16="http://schemas.microsoft.com/office/drawing/2014/main" val="3779159077"/>
                    </a:ext>
                  </a:extLst>
                </a:gridCol>
                <a:gridCol w="1153201">
                  <a:extLst>
                    <a:ext uri="{9D8B030D-6E8A-4147-A177-3AD203B41FA5}">
                      <a16:colId xmlns:a16="http://schemas.microsoft.com/office/drawing/2014/main" val="1010063229"/>
                    </a:ext>
                  </a:extLst>
                </a:gridCol>
              </a:tblGrid>
              <a:tr h="370840">
                <a:tc>
                  <a:txBody>
                    <a:bodyPr/>
                    <a:lstStyle/>
                    <a:p>
                      <a:pPr algn="ctr"/>
                      <a:r>
                        <a:rPr lang="en-US" dirty="0"/>
                        <a:t>Year</a:t>
                      </a:r>
                    </a:p>
                  </a:txBody>
                  <a:tcPr/>
                </a:tc>
                <a:tc>
                  <a:txBody>
                    <a:bodyPr/>
                    <a:lstStyle/>
                    <a:p>
                      <a:pPr algn="ctr"/>
                      <a:r>
                        <a:rPr lang="en-US" dirty="0"/>
                        <a:t>Production</a:t>
                      </a:r>
                    </a:p>
                  </a:txBody>
                  <a:tcPr/>
                </a:tc>
                <a:tc>
                  <a:txBody>
                    <a:bodyPr/>
                    <a:lstStyle/>
                    <a:p>
                      <a:pPr algn="ctr"/>
                      <a:r>
                        <a:rPr lang="en-US" dirty="0"/>
                        <a:t>Acres</a:t>
                      </a:r>
                    </a:p>
                  </a:txBody>
                  <a:tcPr/>
                </a:tc>
                <a:tc>
                  <a:txBody>
                    <a:bodyPr/>
                    <a:lstStyle/>
                    <a:p>
                      <a:pPr algn="ctr"/>
                      <a:r>
                        <a:rPr lang="en-US" dirty="0"/>
                        <a:t>Yield Descriptor</a:t>
                      </a:r>
                    </a:p>
                  </a:txBody>
                  <a:tcPr/>
                </a:tc>
                <a:tc>
                  <a:txBody>
                    <a:bodyPr/>
                    <a:lstStyle/>
                    <a:p>
                      <a:pPr algn="ctr"/>
                      <a:r>
                        <a:rPr lang="en-US" dirty="0"/>
                        <a:t>Yield</a:t>
                      </a:r>
                    </a:p>
                  </a:txBody>
                  <a:tcPr/>
                </a:tc>
                <a:tc>
                  <a:txBody>
                    <a:bodyPr/>
                    <a:lstStyle/>
                    <a:p>
                      <a:pPr algn="ctr"/>
                      <a:r>
                        <a:rPr lang="en-US" dirty="0"/>
                        <a:t>TA Yield</a:t>
                      </a:r>
                    </a:p>
                    <a:p>
                      <a:pPr algn="ctr"/>
                      <a:r>
                        <a:rPr lang="en-US" sz="1200" dirty="0"/>
                        <a:t>(TA Factor=2)</a:t>
                      </a:r>
                    </a:p>
                  </a:txBody>
                  <a:tcPr/>
                </a:tc>
                <a:extLst>
                  <a:ext uri="{0D108BD9-81ED-4DB2-BD59-A6C34878D82A}">
                    <a16:rowId xmlns:a16="http://schemas.microsoft.com/office/drawing/2014/main" val="4179765723"/>
                  </a:ext>
                </a:extLst>
              </a:tr>
              <a:tr h="370840">
                <a:tc>
                  <a:txBody>
                    <a:bodyPr/>
                    <a:lstStyle/>
                    <a:p>
                      <a:pPr algn="ctr"/>
                      <a:r>
                        <a:rPr lang="en-US" dirty="0"/>
                        <a:t>2015</a:t>
                      </a:r>
                    </a:p>
                  </a:txBody>
                  <a:tcPr/>
                </a:tc>
                <a:tc>
                  <a:txBody>
                    <a:bodyPr/>
                    <a:lstStyle/>
                    <a:p>
                      <a:pPr algn="ctr"/>
                      <a:r>
                        <a:rPr lang="en-US" dirty="0"/>
                        <a:t>22,500</a:t>
                      </a:r>
                    </a:p>
                  </a:txBody>
                  <a:tcPr/>
                </a:tc>
                <a:tc>
                  <a:txBody>
                    <a:bodyPr/>
                    <a:lstStyle/>
                    <a:p>
                      <a:pPr algn="ctr"/>
                      <a:r>
                        <a:rPr lang="en-US" dirty="0"/>
                        <a:t>150</a:t>
                      </a:r>
                    </a:p>
                  </a:txBody>
                  <a:tcPr/>
                </a:tc>
                <a:tc>
                  <a:txBody>
                    <a:bodyPr/>
                    <a:lstStyle/>
                    <a:p>
                      <a:pPr algn="ctr"/>
                      <a:r>
                        <a:rPr lang="en-US" dirty="0"/>
                        <a:t>A</a:t>
                      </a:r>
                    </a:p>
                  </a:txBody>
                  <a:tcPr/>
                </a:tc>
                <a:tc>
                  <a:txBody>
                    <a:bodyPr/>
                    <a:lstStyle/>
                    <a:p>
                      <a:pPr algn="ctr"/>
                      <a:r>
                        <a:rPr lang="en-US" dirty="0"/>
                        <a:t>150</a:t>
                      </a:r>
                    </a:p>
                  </a:txBody>
                  <a:tcPr/>
                </a:tc>
                <a:tc>
                  <a:txBody>
                    <a:bodyPr/>
                    <a:lstStyle/>
                    <a:p>
                      <a:pPr algn="ctr"/>
                      <a:r>
                        <a:rPr lang="en-US" dirty="0"/>
                        <a:t>158</a:t>
                      </a:r>
                    </a:p>
                  </a:txBody>
                  <a:tcPr/>
                </a:tc>
                <a:extLst>
                  <a:ext uri="{0D108BD9-81ED-4DB2-BD59-A6C34878D82A}">
                    <a16:rowId xmlns:a16="http://schemas.microsoft.com/office/drawing/2014/main" val="3281522931"/>
                  </a:ext>
                </a:extLst>
              </a:tr>
              <a:tr h="370840">
                <a:tc>
                  <a:txBody>
                    <a:bodyPr/>
                    <a:lstStyle/>
                    <a:p>
                      <a:pPr algn="ctr"/>
                      <a:r>
                        <a:rPr lang="en-US" dirty="0"/>
                        <a:t>2016</a:t>
                      </a:r>
                    </a:p>
                  </a:txBody>
                  <a:tcPr/>
                </a:tc>
                <a:tc>
                  <a:txBody>
                    <a:bodyPr/>
                    <a:lstStyle/>
                    <a:p>
                      <a:pPr algn="ctr"/>
                      <a:r>
                        <a:rPr lang="en-US" dirty="0"/>
                        <a:t>19,300</a:t>
                      </a:r>
                    </a:p>
                  </a:txBody>
                  <a:tcPr/>
                </a:tc>
                <a:tc>
                  <a:txBody>
                    <a:bodyPr/>
                    <a:lstStyle/>
                    <a:p>
                      <a:pPr algn="ctr"/>
                      <a:r>
                        <a:rPr lang="en-US" dirty="0"/>
                        <a:t>100</a:t>
                      </a:r>
                    </a:p>
                  </a:txBody>
                  <a:tcPr/>
                </a:tc>
                <a:tc>
                  <a:txBody>
                    <a:bodyPr/>
                    <a:lstStyle/>
                    <a:p>
                      <a:pPr algn="ctr"/>
                      <a:r>
                        <a:rPr lang="en-US" dirty="0"/>
                        <a:t>A</a:t>
                      </a:r>
                    </a:p>
                  </a:txBody>
                  <a:tcPr/>
                </a:tc>
                <a:tc>
                  <a:txBody>
                    <a:bodyPr/>
                    <a:lstStyle/>
                    <a:p>
                      <a:pPr algn="ctr"/>
                      <a:r>
                        <a:rPr lang="en-US" dirty="0"/>
                        <a:t>193</a:t>
                      </a:r>
                    </a:p>
                  </a:txBody>
                  <a:tcPr/>
                </a:tc>
                <a:tc>
                  <a:txBody>
                    <a:bodyPr/>
                    <a:lstStyle/>
                    <a:p>
                      <a:pPr algn="ctr"/>
                      <a:r>
                        <a:rPr lang="en-US" dirty="0"/>
                        <a:t>199</a:t>
                      </a:r>
                    </a:p>
                  </a:txBody>
                  <a:tcPr/>
                </a:tc>
                <a:extLst>
                  <a:ext uri="{0D108BD9-81ED-4DB2-BD59-A6C34878D82A}">
                    <a16:rowId xmlns:a16="http://schemas.microsoft.com/office/drawing/2014/main" val="3416055170"/>
                  </a:ext>
                </a:extLst>
              </a:tr>
              <a:tr h="370840">
                <a:tc>
                  <a:txBody>
                    <a:bodyPr/>
                    <a:lstStyle/>
                    <a:p>
                      <a:pPr algn="ctr"/>
                      <a:r>
                        <a:rPr lang="en-US" dirty="0"/>
                        <a:t>2017</a:t>
                      </a:r>
                    </a:p>
                  </a:txBody>
                  <a:tcPr/>
                </a:tc>
                <a:tc>
                  <a:txBody>
                    <a:bodyPr/>
                    <a:lstStyle/>
                    <a:p>
                      <a:pPr algn="ctr"/>
                      <a:r>
                        <a:rPr lang="en-US" dirty="0"/>
                        <a:t>26,400</a:t>
                      </a:r>
                    </a:p>
                  </a:txBody>
                  <a:tcPr/>
                </a:tc>
                <a:tc>
                  <a:txBody>
                    <a:bodyPr/>
                    <a:lstStyle/>
                    <a:p>
                      <a:pPr algn="ctr"/>
                      <a:r>
                        <a:rPr lang="en-US" dirty="0"/>
                        <a:t>150</a:t>
                      </a:r>
                    </a:p>
                  </a:txBody>
                  <a:tcPr/>
                </a:tc>
                <a:tc>
                  <a:txBody>
                    <a:bodyPr/>
                    <a:lstStyle/>
                    <a:p>
                      <a:pPr algn="ctr"/>
                      <a:r>
                        <a:rPr lang="en-US" dirty="0"/>
                        <a:t>A</a:t>
                      </a:r>
                    </a:p>
                  </a:txBody>
                  <a:tcPr/>
                </a:tc>
                <a:tc>
                  <a:txBody>
                    <a:bodyPr/>
                    <a:lstStyle/>
                    <a:p>
                      <a:pPr algn="ctr"/>
                      <a:r>
                        <a:rPr lang="en-US" dirty="0"/>
                        <a:t>176</a:t>
                      </a:r>
                    </a:p>
                  </a:txBody>
                  <a:tcPr/>
                </a:tc>
                <a:tc>
                  <a:txBody>
                    <a:bodyPr/>
                    <a:lstStyle/>
                    <a:p>
                      <a:pPr algn="ctr"/>
                      <a:r>
                        <a:rPr lang="en-US" dirty="0"/>
                        <a:t>180</a:t>
                      </a:r>
                    </a:p>
                  </a:txBody>
                  <a:tcPr/>
                </a:tc>
                <a:extLst>
                  <a:ext uri="{0D108BD9-81ED-4DB2-BD59-A6C34878D82A}">
                    <a16:rowId xmlns:a16="http://schemas.microsoft.com/office/drawing/2014/main" val="2009497560"/>
                  </a:ext>
                </a:extLst>
              </a:tr>
              <a:tr h="370840">
                <a:tc>
                  <a:txBody>
                    <a:bodyPr/>
                    <a:lstStyle/>
                    <a:p>
                      <a:pPr algn="ctr"/>
                      <a:r>
                        <a:rPr lang="en-US" dirty="0"/>
                        <a:t>2018</a:t>
                      </a:r>
                    </a:p>
                  </a:txBody>
                  <a:tcPr/>
                </a:tc>
                <a:tc>
                  <a:txBody>
                    <a:bodyPr/>
                    <a:lstStyle/>
                    <a:p>
                      <a:pPr algn="ctr"/>
                      <a:r>
                        <a:rPr lang="en-US" dirty="0"/>
                        <a:t>19,700</a:t>
                      </a:r>
                    </a:p>
                  </a:txBody>
                  <a:tcPr/>
                </a:tc>
                <a:tc>
                  <a:txBody>
                    <a:bodyPr/>
                    <a:lstStyle/>
                    <a:p>
                      <a:pPr algn="ctr"/>
                      <a:r>
                        <a:rPr lang="en-US" dirty="0"/>
                        <a:t>100</a:t>
                      </a:r>
                    </a:p>
                  </a:txBody>
                  <a:tcPr/>
                </a:tc>
                <a:tc>
                  <a:txBody>
                    <a:bodyPr/>
                    <a:lstStyle/>
                    <a:p>
                      <a:pPr algn="ctr"/>
                      <a:r>
                        <a:rPr lang="en-US" dirty="0"/>
                        <a:t>A</a:t>
                      </a:r>
                    </a:p>
                  </a:txBody>
                  <a:tcPr/>
                </a:tc>
                <a:tc>
                  <a:txBody>
                    <a:bodyPr/>
                    <a:lstStyle/>
                    <a:p>
                      <a:pPr algn="ctr"/>
                      <a:r>
                        <a:rPr lang="en-US" dirty="0"/>
                        <a:t>197</a:t>
                      </a:r>
                    </a:p>
                  </a:txBody>
                  <a:tcPr/>
                </a:tc>
                <a:tc>
                  <a:txBody>
                    <a:bodyPr/>
                    <a:lstStyle/>
                    <a:p>
                      <a:pPr algn="ctr"/>
                      <a:r>
                        <a:rPr lang="en-US" dirty="0"/>
                        <a:t>199</a:t>
                      </a:r>
                    </a:p>
                  </a:txBody>
                  <a:tcPr/>
                </a:tc>
                <a:extLst>
                  <a:ext uri="{0D108BD9-81ED-4DB2-BD59-A6C34878D82A}">
                    <a16:rowId xmlns:a16="http://schemas.microsoft.com/office/drawing/2014/main" val="2313674562"/>
                  </a:ext>
                </a:extLst>
              </a:tr>
            </a:tbl>
          </a:graphicData>
        </a:graphic>
      </p:graphicFrame>
      <p:sp>
        <p:nvSpPr>
          <p:cNvPr id="11" name="Rectangle 10">
            <a:extLst>
              <a:ext uri="{FF2B5EF4-FFF2-40B4-BE49-F238E27FC236}">
                <a16:creationId xmlns:a16="http://schemas.microsoft.com/office/drawing/2014/main" id="{9460CA7A-E415-45D7-BD66-96AA6C761BD2}"/>
              </a:ext>
            </a:extLst>
          </p:cNvPr>
          <p:cNvSpPr/>
          <p:nvPr/>
        </p:nvSpPr>
        <p:spPr>
          <a:xfrm>
            <a:off x="6051972" y="1666399"/>
            <a:ext cx="2330028" cy="923330"/>
          </a:xfrm>
          <a:prstGeom prst="rect">
            <a:avLst/>
          </a:prstGeom>
        </p:spPr>
        <p:txBody>
          <a:bodyPr wrap="square">
            <a:spAutoFit/>
          </a:bodyPr>
          <a:lstStyle/>
          <a:p>
            <a:r>
              <a:rPr lang="en-US" b="1" u="sng" dirty="0"/>
              <a:t>Original Database</a:t>
            </a:r>
          </a:p>
          <a:p>
            <a:r>
              <a:rPr lang="en-US" dirty="0"/>
              <a:t>Approved APH: 179</a:t>
            </a:r>
          </a:p>
          <a:p>
            <a:r>
              <a:rPr lang="en-US" dirty="0"/>
              <a:t>Average Yield: 179</a:t>
            </a:r>
          </a:p>
        </p:txBody>
      </p:sp>
      <p:sp>
        <p:nvSpPr>
          <p:cNvPr id="18" name="Rectangle 17">
            <a:extLst>
              <a:ext uri="{FF2B5EF4-FFF2-40B4-BE49-F238E27FC236}">
                <a16:creationId xmlns:a16="http://schemas.microsoft.com/office/drawing/2014/main" id="{715B2566-BE36-4DC1-846C-B1E558E21C53}"/>
              </a:ext>
            </a:extLst>
          </p:cNvPr>
          <p:cNvSpPr/>
          <p:nvPr/>
        </p:nvSpPr>
        <p:spPr>
          <a:xfrm>
            <a:off x="6732973" y="4032682"/>
            <a:ext cx="2209800" cy="923330"/>
          </a:xfrm>
          <a:prstGeom prst="rect">
            <a:avLst/>
          </a:prstGeom>
        </p:spPr>
        <p:txBody>
          <a:bodyPr wrap="square">
            <a:spAutoFit/>
          </a:bodyPr>
          <a:lstStyle/>
          <a:p>
            <a:r>
              <a:rPr lang="en-US" b="1" u="sng" dirty="0"/>
              <a:t>TA Database</a:t>
            </a:r>
          </a:p>
          <a:p>
            <a:r>
              <a:rPr lang="en-US" dirty="0"/>
              <a:t>Approved APH: 184</a:t>
            </a:r>
          </a:p>
          <a:p>
            <a:r>
              <a:rPr lang="en-US" dirty="0"/>
              <a:t>Average Yield: 179</a:t>
            </a:r>
          </a:p>
        </p:txBody>
      </p:sp>
    </p:spTree>
    <p:extLst>
      <p:ext uri="{BB962C8B-B14F-4D97-AF65-F5344CB8AC3E}">
        <p14:creationId xmlns:p14="http://schemas.microsoft.com/office/powerpoint/2010/main" val="1809141486"/>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0A0DB2-4600-4478-8245-63A3228805E0}"/>
              </a:ext>
            </a:extLst>
          </p:cNvPr>
          <p:cNvSpPr>
            <a:spLocks noGrp="1"/>
          </p:cNvSpPr>
          <p:nvPr>
            <p:ph type="sldNum" sz="quarter" idx="10"/>
          </p:nvPr>
        </p:nvSpPr>
        <p:spPr/>
        <p:txBody>
          <a:bodyPr/>
          <a:lstStyle/>
          <a:p>
            <a:fld id="{EC1578F1-51FE-45EB-BE85-D0246F44A77D}" type="slidenum">
              <a:rPr lang="en-US" altLang="en-US" smtClean="0"/>
              <a:pPr/>
              <a:t>3</a:t>
            </a:fld>
            <a:endParaRPr lang="en-US" altLang="en-US" dirty="0"/>
          </a:p>
        </p:txBody>
      </p:sp>
      <p:pic>
        <p:nvPicPr>
          <p:cNvPr id="5" name="Picture 4">
            <a:extLst>
              <a:ext uri="{FF2B5EF4-FFF2-40B4-BE49-F238E27FC236}">
                <a16:creationId xmlns:a16="http://schemas.microsoft.com/office/drawing/2014/main" id="{8EF47AD9-8FB7-42E2-B884-151953324FE9}"/>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019211203"/>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Beginning Farmers and Ranchers (BFR)</a:t>
            </a:r>
          </a:p>
        </p:txBody>
      </p:sp>
      <p:sp>
        <p:nvSpPr>
          <p:cNvPr id="3" name="Content Placeholder 2"/>
          <p:cNvSpPr>
            <a:spLocks noGrp="1"/>
          </p:cNvSpPr>
          <p:nvPr>
            <p:ph idx="1"/>
          </p:nvPr>
        </p:nvSpPr>
        <p:spPr/>
        <p:txBody>
          <a:bodyPr/>
          <a:lstStyle/>
          <a:p>
            <a:r>
              <a:rPr lang="en-US" dirty="0">
                <a:solidFill>
                  <a:schemeClr val="accent2">
                    <a:lumMod val="50000"/>
                  </a:schemeClr>
                </a:solidFill>
              </a:rPr>
              <a:t>Eligible for certain benefits designed to help start operations</a:t>
            </a:r>
          </a:p>
          <a:p>
            <a:pPr lvl="1"/>
            <a:r>
              <a:rPr lang="en-US" sz="2400" dirty="0">
                <a:solidFill>
                  <a:schemeClr val="accent2">
                    <a:lumMod val="50000"/>
                  </a:schemeClr>
                </a:solidFill>
              </a:rPr>
              <a:t>BFR benefits may be available for up to 5 years</a:t>
            </a:r>
          </a:p>
          <a:p>
            <a:pPr lvl="1"/>
            <a:r>
              <a:rPr lang="en-US" sz="2400" dirty="0">
                <a:solidFill>
                  <a:schemeClr val="accent2">
                    <a:lumMod val="50000"/>
                  </a:schemeClr>
                </a:solidFill>
              </a:rPr>
              <a:t>Available for most crops, except annual forage and nursery</a:t>
            </a:r>
          </a:p>
          <a:p>
            <a:pPr lvl="1"/>
            <a:r>
              <a:rPr lang="en-US" sz="2400" dirty="0">
                <a:solidFill>
                  <a:schemeClr val="accent2">
                    <a:lumMod val="50000"/>
                  </a:schemeClr>
                </a:solidFill>
              </a:rPr>
              <a:t>Administrative fees are waived</a:t>
            </a:r>
          </a:p>
          <a:p>
            <a:pPr lvl="1"/>
            <a:r>
              <a:rPr lang="en-US" sz="2400" dirty="0">
                <a:solidFill>
                  <a:schemeClr val="accent2">
                    <a:lumMod val="50000"/>
                  </a:schemeClr>
                </a:solidFill>
              </a:rPr>
              <a:t>Premium subsidy increased by 10 percentage points</a:t>
            </a:r>
          </a:p>
          <a:p>
            <a:pPr lvl="1"/>
            <a:r>
              <a:rPr lang="en-US" sz="2400" dirty="0">
                <a:solidFill>
                  <a:schemeClr val="accent2">
                    <a:lumMod val="50000"/>
                  </a:schemeClr>
                </a:solidFill>
              </a:rPr>
              <a:t>Yields qualifying for Yield Adjustment (YA) will be replaced with 80% of applicable yield</a:t>
            </a:r>
          </a:p>
          <a:p>
            <a:pPr lvl="1"/>
            <a:r>
              <a:rPr lang="en-US" sz="2400" dirty="0">
                <a:solidFill>
                  <a:schemeClr val="accent2">
                    <a:lumMod val="50000"/>
                  </a:schemeClr>
                </a:solidFill>
              </a:rPr>
              <a:t>May be eligible to use production history from other farming operations where insured was previously involved in decision-making or physical activities</a:t>
            </a:r>
          </a:p>
          <a:p>
            <a:pPr lvl="1"/>
            <a:r>
              <a:rPr lang="en-US" sz="2400" dirty="0">
                <a:solidFill>
                  <a:schemeClr val="accent2">
                    <a:lumMod val="50000"/>
                  </a:schemeClr>
                </a:solidFill>
              </a:rPr>
              <a:t>Application deadline is Sales Closing Date</a:t>
            </a:r>
          </a:p>
        </p:txBody>
      </p:sp>
      <p:sp>
        <p:nvSpPr>
          <p:cNvPr id="4" name="Slide Number Placeholder 3"/>
          <p:cNvSpPr>
            <a:spLocks noGrp="1"/>
          </p:cNvSpPr>
          <p:nvPr>
            <p:ph type="sldNum" sz="quarter" idx="10"/>
          </p:nvPr>
        </p:nvSpPr>
        <p:spPr/>
        <p:txBody>
          <a:bodyPr/>
          <a:lstStyle/>
          <a:p>
            <a:pPr>
              <a:defRPr/>
            </a:pPr>
            <a:fld id="{555B6B00-FD6D-429F-8DDF-DFFBFB31B4B0}" type="slidenum">
              <a:rPr lang="en-US" smtClean="0">
                <a:solidFill>
                  <a:srgbClr val="AF2626"/>
                </a:solidFill>
              </a:rPr>
              <a:pPr>
                <a:defRPr/>
              </a:pPr>
              <a:t>39</a:t>
            </a:fld>
            <a:endParaRPr lang="en-US" dirty="0">
              <a:solidFill>
                <a:srgbClr val="AF2626"/>
              </a:solidFill>
            </a:endParaRPr>
          </a:p>
        </p:txBody>
      </p:sp>
    </p:spTree>
    <p:extLst>
      <p:ext uri="{BB962C8B-B14F-4D97-AF65-F5344CB8AC3E}">
        <p14:creationId xmlns:p14="http://schemas.microsoft.com/office/powerpoint/2010/main" val="1240829731"/>
      </p:ext>
    </p:ext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0" y="0"/>
            <a:ext cx="9144000" cy="6858000"/>
          </a:xfrm>
          <a:prstGeom prst="rect">
            <a:avLst/>
          </a:prstGeom>
          <a:solidFill>
            <a:srgbClr val="FEFAF2"/>
          </a:solidFill>
          <a:ln w="0" cmpd="sng">
            <a:noFill/>
            <a:prstDash val="solid"/>
          </a:ln>
        </p:spPr>
        <p:txBody>
          <a:bodyPr vert="horz" lIns="0" tIns="0" rIns="0" bIns="0" anchor="t"/>
          <a:lstStyle/>
          <a:p>
            <a:endParaRPr dirty="0"/>
          </a:p>
        </p:txBody>
      </p:sp>
      <p:pic>
        <p:nvPicPr>
          <p:cNvPr id="4" name="Picture 3"/>
          <p:cNvPicPr/>
          <p:nvPr/>
        </p:nvPicPr>
        <p:blipFill>
          <a:blip r:embed="rId2"/>
          <a:stretch>
            <a:fillRect/>
          </a:stretch>
        </p:blipFill>
        <p:spPr>
          <a:xfrm>
            <a:off x="0" y="0"/>
            <a:ext cx="9144000" cy="6858000"/>
          </a:xfrm>
          <a:prstGeom prst="rect">
            <a:avLst/>
          </a:prstGeom>
        </p:spPr>
      </p:pic>
      <p:sp>
        <p:nvSpPr>
          <p:cNvPr id="5" name="Text Placeholder 4"/>
          <p:cNvSpPr>
            <a:spLocks noGrp="1"/>
          </p:cNvSpPr>
          <p:nvPr>
            <p:ph type="body" idx="10"/>
          </p:nvPr>
        </p:nvSpPr>
        <p:spPr>
          <a:xfrm>
            <a:off x="417830" y="477520"/>
            <a:ext cx="2931795" cy="607060"/>
          </a:xfrm>
          <a:prstGeom prst="rect">
            <a:avLst/>
          </a:prstGeom>
          <a:noFill/>
          <a:ln w="0" cmpd="sng">
            <a:noFill/>
            <a:prstDash val="solid"/>
          </a:ln>
        </p:spPr>
        <p:txBody>
          <a:bodyPr vert="horz" lIns="0" tIns="18415" rIns="0" bIns="0" anchor="t">
            <a:normAutofit fontScale="95000"/>
          </a:bodyPr>
          <a:lstStyle/>
          <a:p>
            <a:pPr marL="0" marR="0" indent="0" algn="l">
              <a:lnSpc>
                <a:spcPts val="4600"/>
              </a:lnSpc>
              <a:spcAft>
                <a:spcPts val="0"/>
              </a:spcAft>
            </a:pPr>
            <a:r>
              <a:rPr lang="en-US" sz="4000" b="1" spc="-100" dirty="0">
                <a:solidFill>
                  <a:srgbClr val="4B280E"/>
                </a:solidFill>
                <a:latin typeface="Arial" panose="02020603050405020304" pitchFamily="2"/>
              </a:rPr>
              <a:t>BFR </a:t>
            </a:r>
            <a:r>
              <a:rPr lang="en-US" sz="4100" b="1" spc="-100" dirty="0">
                <a:solidFill>
                  <a:srgbClr val="4B280E"/>
                </a:solidFill>
                <a:latin typeface="Arial" panose="02020603050405020304" pitchFamily="2"/>
              </a:rPr>
              <a:t>– </a:t>
            </a:r>
            <a:r>
              <a:rPr lang="en-US" sz="4000" b="1" spc="-100" dirty="0">
                <a:solidFill>
                  <a:srgbClr val="4B280E"/>
                </a:solidFill>
                <a:latin typeface="Arial" panose="02020603050405020304" pitchFamily="2"/>
              </a:rPr>
              <a:t>Rules </a:t>
            </a:r>
          </a:p>
        </p:txBody>
      </p:sp>
      <p:sp>
        <p:nvSpPr>
          <p:cNvPr id="6" name="Text Placeholder 5"/>
          <p:cNvSpPr>
            <a:spLocks noGrp="1"/>
          </p:cNvSpPr>
          <p:nvPr>
            <p:ph type="body" idx="10"/>
          </p:nvPr>
        </p:nvSpPr>
        <p:spPr>
          <a:xfrm>
            <a:off x="164465" y="1605278"/>
            <a:ext cx="8583295" cy="4748532"/>
          </a:xfrm>
          <a:prstGeom prst="rect">
            <a:avLst/>
          </a:prstGeom>
          <a:noFill/>
          <a:ln w="0" cmpd="sng">
            <a:noFill/>
            <a:prstDash val="solid"/>
          </a:ln>
        </p:spPr>
        <p:txBody>
          <a:bodyPr vert="horz" lIns="0" tIns="0" rIns="0" bIns="0" anchor="t">
            <a:normAutofit/>
          </a:bodyPr>
          <a:lstStyle/>
          <a:p>
            <a:pPr marL="228600" indent="228600">
              <a:lnSpc>
                <a:spcPts val="2400"/>
              </a:lnSpc>
              <a:spcAft>
                <a:spcPts val="0"/>
              </a:spcAft>
              <a:buFont typeface="Symbol"/>
              <a:buChar char="·"/>
            </a:pPr>
            <a:r>
              <a:rPr lang="en-US" sz="2000" spc="0" dirty="0">
                <a:solidFill>
                  <a:srgbClr val="64471E"/>
                </a:solidFill>
                <a:latin typeface="Arial" panose="02020603050405020304" pitchFamily="2"/>
              </a:rPr>
              <a:t>Uninsurable crop count for the year they would have been harvested, even if they did not grow </a:t>
            </a:r>
          </a:p>
          <a:p>
            <a:pPr marL="228600" indent="228600">
              <a:lnSpc>
                <a:spcPts val="2400"/>
              </a:lnSpc>
              <a:spcAft>
                <a:spcPts val="0"/>
              </a:spcAft>
              <a:buFont typeface="Symbol"/>
              <a:buChar char="·"/>
            </a:pPr>
            <a:r>
              <a:rPr lang="en-US" sz="2000" spc="-50" dirty="0">
                <a:solidFill>
                  <a:srgbClr val="64471E"/>
                </a:solidFill>
                <a:latin typeface="Arial" panose="02020603050405020304" pitchFamily="2"/>
              </a:rPr>
              <a:t>Uninsurable livestock-crop year is July – June using the ending calendar year</a:t>
            </a:r>
          </a:p>
          <a:p>
            <a:pPr marL="228600" indent="228600">
              <a:lnSpc>
                <a:spcPts val="2400"/>
              </a:lnSpc>
              <a:spcAft>
                <a:spcPts val="0"/>
              </a:spcAft>
              <a:buFont typeface="Symbol"/>
              <a:buChar char="·"/>
            </a:pPr>
            <a:r>
              <a:rPr lang="en-US" sz="2000" spc="-20" dirty="0">
                <a:solidFill>
                  <a:srgbClr val="64471E"/>
                </a:solidFill>
                <a:latin typeface="Arial" panose="02020603050405020304" pitchFamily="2"/>
              </a:rPr>
              <a:t>Don’t count anything the year that they turn age 18</a:t>
            </a:r>
          </a:p>
          <a:p>
            <a:pPr marL="228600" indent="228600">
              <a:lnSpc>
                <a:spcPts val="2400"/>
              </a:lnSpc>
              <a:spcAft>
                <a:spcPts val="0"/>
              </a:spcAft>
              <a:buFont typeface="Symbol"/>
              <a:buChar char="·"/>
            </a:pPr>
            <a:r>
              <a:rPr lang="en-US" sz="2000" spc="-20" dirty="0">
                <a:solidFill>
                  <a:srgbClr val="64471E"/>
                </a:solidFill>
                <a:latin typeface="Arial" panose="02020603050405020304" pitchFamily="2"/>
              </a:rPr>
              <a:t> </a:t>
            </a:r>
            <a:r>
              <a:rPr lang="en-US" sz="2000" spc="-10" dirty="0">
                <a:solidFill>
                  <a:srgbClr val="64471E"/>
                </a:solidFill>
                <a:latin typeface="Arial" panose="02020603050405020304" pitchFamily="2"/>
              </a:rPr>
              <a:t>College exclusion means they must have been enrolled for at least on semester (not to exceed 5 years)</a:t>
            </a:r>
          </a:p>
          <a:p>
            <a:pPr marL="228600" indent="228600">
              <a:lnSpc>
                <a:spcPts val="2400"/>
              </a:lnSpc>
              <a:spcAft>
                <a:spcPts val="0"/>
              </a:spcAft>
              <a:buFont typeface="Symbol"/>
              <a:buChar char="·"/>
            </a:pPr>
            <a:r>
              <a:rPr lang="en-US" sz="2000" spc="-25" dirty="0">
                <a:solidFill>
                  <a:srgbClr val="64471E"/>
                </a:solidFill>
                <a:latin typeface="Arial" panose="02020603050405020304" pitchFamily="2"/>
              </a:rPr>
              <a:t>It is a continuous endorsement </a:t>
            </a:r>
          </a:p>
          <a:p>
            <a:pPr marL="228600" indent="228600">
              <a:lnSpc>
                <a:spcPts val="2400"/>
              </a:lnSpc>
              <a:spcAft>
                <a:spcPts val="0"/>
              </a:spcAft>
              <a:buFont typeface="Symbol"/>
              <a:buChar char="·"/>
            </a:pPr>
            <a:r>
              <a:rPr lang="en-US" sz="2000" dirty="0">
                <a:solidFill>
                  <a:srgbClr val="64471E"/>
                </a:solidFill>
                <a:latin typeface="Arial" panose="02020603050405020304" pitchFamily="2"/>
              </a:rPr>
              <a:t>If a business all individuals must qualify for BFR and use the individual with fewest remaining years. </a:t>
            </a:r>
          </a:p>
          <a:p>
            <a:pPr marL="228600" indent="228600">
              <a:lnSpc>
                <a:spcPts val="2400"/>
              </a:lnSpc>
              <a:spcAft>
                <a:spcPts val="0"/>
              </a:spcAft>
              <a:buFont typeface="Symbol"/>
              <a:buChar char="·"/>
            </a:pPr>
            <a:endParaRPr lang="en-US" sz="2000" spc="-25" dirty="0">
              <a:solidFill>
                <a:srgbClr val="64471E"/>
              </a:solidFill>
              <a:latin typeface="Arial" panose="02020603050405020304" pitchFamily="2"/>
            </a:endParaRPr>
          </a:p>
          <a:p>
            <a:pPr marL="228600" indent="228600">
              <a:lnSpc>
                <a:spcPts val="2400"/>
              </a:lnSpc>
              <a:spcAft>
                <a:spcPts val="0"/>
              </a:spcAft>
              <a:buFont typeface="Symbol"/>
              <a:buChar char="·"/>
            </a:pPr>
            <a:endParaRPr lang="en-US" sz="2000" spc="-10" dirty="0">
              <a:solidFill>
                <a:srgbClr val="64471E"/>
              </a:solidFill>
              <a:latin typeface="Arial" panose="02020603050405020304" pitchFamily="2"/>
            </a:endParaRPr>
          </a:p>
          <a:p>
            <a:pPr marL="228600" indent="228600">
              <a:lnSpc>
                <a:spcPts val="2400"/>
              </a:lnSpc>
              <a:spcAft>
                <a:spcPts val="0"/>
              </a:spcAft>
              <a:buFont typeface="Symbol"/>
              <a:buChar char="·"/>
            </a:pPr>
            <a:endParaRPr lang="en-US" sz="2000" spc="-20" dirty="0">
              <a:solidFill>
                <a:srgbClr val="64471E"/>
              </a:solidFill>
              <a:latin typeface="Arial" panose="02020603050405020304" pitchFamily="2"/>
            </a:endParaRPr>
          </a:p>
          <a:p>
            <a:pPr marL="228600" marR="0" indent="228600" algn="l">
              <a:lnSpc>
                <a:spcPts val="2400"/>
              </a:lnSpc>
              <a:spcAft>
                <a:spcPts val="0"/>
              </a:spcAft>
              <a:buFont typeface="Symbol"/>
              <a:buChar char="·"/>
            </a:pPr>
            <a:endParaRPr lang="en-US" sz="2000" spc="0" dirty="0">
              <a:solidFill>
                <a:srgbClr val="64471E"/>
              </a:solidFill>
              <a:latin typeface="Arial" panose="02020603050405020304" pitchFamily="2"/>
            </a:endParaRPr>
          </a:p>
        </p:txBody>
      </p:sp>
      <p:sp>
        <p:nvSpPr>
          <p:cNvPr id="14" name="Text Placeholder 13"/>
          <p:cNvSpPr>
            <a:spLocks noGrp="1"/>
          </p:cNvSpPr>
          <p:nvPr>
            <p:ph type="body" idx="10"/>
          </p:nvPr>
        </p:nvSpPr>
        <p:spPr>
          <a:xfrm>
            <a:off x="8721725" y="6532880"/>
            <a:ext cx="256540" cy="146050"/>
          </a:xfrm>
          <a:prstGeom prst="rect">
            <a:avLst/>
          </a:prstGeom>
          <a:noFill/>
          <a:ln w="0" cmpd="sng">
            <a:noFill/>
            <a:prstDash val="solid"/>
          </a:ln>
        </p:spPr>
        <p:txBody>
          <a:bodyPr vert="horz" lIns="0" tIns="635" rIns="0" bIns="0" anchor="t"/>
          <a:lstStyle/>
          <a:p>
            <a:pPr marL="0" marR="0" indent="0" algn="l">
              <a:lnSpc>
                <a:spcPts val="1100"/>
              </a:lnSpc>
              <a:spcAft>
                <a:spcPts val="0"/>
              </a:spcAft>
            </a:pPr>
            <a:r>
              <a:rPr lang="en-US" sz="1000" b="1" spc="105" dirty="0">
                <a:solidFill>
                  <a:srgbClr val="AE2525"/>
                </a:solidFill>
                <a:latin typeface="Arial" panose="02020603050405020304" pitchFamily="2"/>
              </a:rPr>
              <a:t>18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2FFBB904-F044-4DDF-A7C5-A70ADE0D4164}"/>
              </a:ext>
            </a:extLst>
          </p:cNvPr>
          <p:cNvSpPr>
            <a:spLocks noGrp="1"/>
          </p:cNvSpPr>
          <p:nvPr>
            <p:ph type="title"/>
          </p:nvPr>
        </p:nvSpPr>
        <p:spPr/>
        <p:txBody>
          <a:bodyPr/>
          <a:lstStyle/>
          <a:p>
            <a:pPr eaLnBrk="1" hangingPunct="1"/>
            <a:r>
              <a:rPr lang="en-US" altLang="en-US" dirty="0">
                <a:solidFill>
                  <a:schemeClr val="accent4"/>
                </a:solidFill>
              </a:rPr>
              <a:t>Schedule of Insurance</a:t>
            </a:r>
          </a:p>
        </p:txBody>
      </p:sp>
      <p:sp>
        <p:nvSpPr>
          <p:cNvPr id="57347" name="Content Placeholder 2">
            <a:extLst>
              <a:ext uri="{FF2B5EF4-FFF2-40B4-BE49-F238E27FC236}">
                <a16:creationId xmlns:a16="http://schemas.microsoft.com/office/drawing/2014/main" id="{37DF8C7C-8D0F-4F3A-9854-223BDBAD64FE}"/>
              </a:ext>
            </a:extLst>
          </p:cNvPr>
          <p:cNvSpPr>
            <a:spLocks noGrp="1"/>
          </p:cNvSpPr>
          <p:nvPr>
            <p:ph sz="quarter" idx="1"/>
          </p:nvPr>
        </p:nvSpPr>
        <p:spPr>
          <a:xfrm>
            <a:off x="301625" y="1527175"/>
            <a:ext cx="8504238" cy="4572000"/>
          </a:xfrm>
        </p:spPr>
        <p:txBody>
          <a:bodyPr/>
          <a:lstStyle/>
          <a:p>
            <a:pPr marL="0" indent="0" eaLnBrk="1" hangingPunct="1">
              <a:buFont typeface="Arial" charset="0"/>
              <a:buNone/>
              <a:defRPr/>
            </a:pPr>
            <a:r>
              <a:rPr lang="en-US" dirty="0"/>
              <a:t>Once acres are processed, a Schedule of insurance (SOI)* will generate and be mailed. Please review the following to make sure they are correct:</a:t>
            </a:r>
          </a:p>
          <a:p>
            <a:pPr marL="282575" lvl="1" indent="0" eaLnBrk="1" hangingPunct="1">
              <a:buFont typeface="Arial" charset="0"/>
              <a:buNone/>
              <a:defRPr/>
            </a:pPr>
            <a:r>
              <a:rPr lang="en-US" dirty="0">
                <a:solidFill>
                  <a:schemeClr val="tx2"/>
                </a:solidFill>
              </a:rPr>
              <a:t> </a:t>
            </a:r>
          </a:p>
          <a:p>
            <a:pPr lvl="2" eaLnBrk="1" hangingPunct="1">
              <a:buFont typeface="Arial" charset="0"/>
              <a:buChar char="•"/>
              <a:defRPr/>
            </a:pPr>
            <a:r>
              <a:rPr lang="en-US" sz="1800" dirty="0">
                <a:solidFill>
                  <a:schemeClr val="tx2"/>
                </a:solidFill>
              </a:rPr>
              <a:t> </a:t>
            </a:r>
            <a:r>
              <a:rPr lang="en-US" sz="1800" dirty="0">
                <a:solidFill>
                  <a:schemeClr val="accent1">
                    <a:lumMod val="50000"/>
                  </a:schemeClr>
                </a:solidFill>
              </a:rPr>
              <a:t>Planted Acres/Plant Date</a:t>
            </a:r>
          </a:p>
          <a:p>
            <a:pPr lvl="2" eaLnBrk="1" hangingPunct="1">
              <a:buFont typeface="Arial" charset="0"/>
              <a:buChar char="•"/>
              <a:defRPr/>
            </a:pPr>
            <a:r>
              <a:rPr lang="en-US" sz="1800" dirty="0">
                <a:solidFill>
                  <a:schemeClr val="accent1">
                    <a:lumMod val="50000"/>
                  </a:schemeClr>
                </a:solidFill>
              </a:rPr>
              <a:t> Prevented Planting Acres</a:t>
            </a:r>
          </a:p>
          <a:p>
            <a:pPr lvl="2" eaLnBrk="1" hangingPunct="1">
              <a:buFont typeface="Arial" charset="0"/>
              <a:buChar char="•"/>
              <a:defRPr/>
            </a:pPr>
            <a:r>
              <a:rPr lang="en-US" sz="1800" dirty="0">
                <a:solidFill>
                  <a:schemeClr val="accent1">
                    <a:lumMod val="50000"/>
                  </a:schemeClr>
                </a:solidFill>
              </a:rPr>
              <a:t> Uninsured Acreage</a:t>
            </a:r>
          </a:p>
          <a:p>
            <a:pPr lvl="2" eaLnBrk="1" hangingPunct="1">
              <a:buFont typeface="Arial" charset="0"/>
              <a:buChar char="•"/>
              <a:defRPr/>
            </a:pPr>
            <a:r>
              <a:rPr lang="en-US" sz="1800" dirty="0">
                <a:solidFill>
                  <a:schemeClr val="accent1">
                    <a:lumMod val="50000"/>
                  </a:schemeClr>
                </a:solidFill>
              </a:rPr>
              <a:t> Legal Description</a:t>
            </a:r>
          </a:p>
          <a:p>
            <a:pPr lvl="2" eaLnBrk="1" hangingPunct="1">
              <a:buFont typeface="Arial" charset="0"/>
              <a:buChar char="•"/>
              <a:defRPr/>
            </a:pPr>
            <a:r>
              <a:rPr lang="en-US" sz="1800" dirty="0">
                <a:solidFill>
                  <a:schemeClr val="accent1">
                    <a:lumMod val="50000"/>
                  </a:schemeClr>
                </a:solidFill>
              </a:rPr>
              <a:t> Added Land Units	</a:t>
            </a:r>
          </a:p>
          <a:p>
            <a:pPr lvl="2" eaLnBrk="1" hangingPunct="1">
              <a:buFont typeface="Arial" charset="0"/>
              <a:buChar char="•"/>
              <a:defRPr/>
            </a:pPr>
            <a:r>
              <a:rPr lang="en-US" sz="1800" dirty="0">
                <a:solidFill>
                  <a:schemeClr val="accent1">
                    <a:lumMod val="50000"/>
                  </a:schemeClr>
                </a:solidFill>
              </a:rPr>
              <a:t> </a:t>
            </a:r>
            <a:r>
              <a:rPr lang="en-US" sz="1800" dirty="0">
                <a:solidFill>
                  <a:srgbClr val="FF0000"/>
                </a:solidFill>
              </a:rPr>
              <a:t>Risk Area</a:t>
            </a:r>
          </a:p>
          <a:p>
            <a:pPr lvl="2" eaLnBrk="1" hangingPunct="1">
              <a:buFont typeface="Arial" charset="0"/>
              <a:buChar char="•"/>
              <a:defRPr/>
            </a:pPr>
            <a:r>
              <a:rPr lang="en-US" sz="1800" dirty="0">
                <a:solidFill>
                  <a:schemeClr val="accent1">
                    <a:lumMod val="50000"/>
                  </a:schemeClr>
                </a:solidFill>
              </a:rPr>
              <a:t> Share Percent</a:t>
            </a:r>
          </a:p>
          <a:p>
            <a:pPr lvl="1" eaLnBrk="1" hangingPunct="1">
              <a:buFont typeface="Arial" charset="0"/>
              <a:buChar char="•"/>
              <a:defRPr/>
            </a:pPr>
            <a:endParaRPr lang="en-US" sz="1800" dirty="0">
              <a:solidFill>
                <a:schemeClr val="accent1">
                  <a:lumMod val="50000"/>
                </a:schemeClr>
              </a:solidFill>
            </a:endParaRPr>
          </a:p>
          <a:p>
            <a:pPr marL="282575" lvl="1" indent="0" eaLnBrk="1" hangingPunct="1">
              <a:buFont typeface="Arial" charset="0"/>
              <a:buNone/>
              <a:defRPr/>
            </a:pPr>
            <a:r>
              <a:rPr lang="en-US" sz="1800" dirty="0">
                <a:solidFill>
                  <a:schemeClr val="accent1">
                    <a:lumMod val="50000"/>
                  </a:schemeClr>
                </a:solidFill>
              </a:rPr>
              <a:t>* </a:t>
            </a:r>
            <a:r>
              <a:rPr lang="en-US" sz="1600" b="1" i="1" dirty="0">
                <a:solidFill>
                  <a:schemeClr val="accent1">
                    <a:lumMod val="50000"/>
                  </a:schemeClr>
                </a:solidFill>
              </a:rPr>
              <a:t>A Schedule of Insurance may also be known as Summary of Coverage (SOC</a:t>
            </a:r>
            <a:r>
              <a:rPr lang="en-US" sz="1800" b="1" i="1" dirty="0">
                <a:solidFill>
                  <a:schemeClr val="accent1">
                    <a:lumMod val="50000"/>
                  </a:schemeClr>
                </a:solidFill>
              </a:rPr>
              <a:t>)</a:t>
            </a:r>
          </a:p>
        </p:txBody>
      </p:sp>
      <p:sp>
        <p:nvSpPr>
          <p:cNvPr id="2" name="Slide Number Placeholder 1">
            <a:extLst>
              <a:ext uri="{FF2B5EF4-FFF2-40B4-BE49-F238E27FC236}">
                <a16:creationId xmlns:a16="http://schemas.microsoft.com/office/drawing/2014/main" id="{B55E2C3E-B02B-4EC1-8510-763946516078}"/>
              </a:ext>
            </a:extLst>
          </p:cNvPr>
          <p:cNvSpPr>
            <a:spLocks noGrp="1"/>
          </p:cNvSpPr>
          <p:nvPr>
            <p:ph type="sldNum" sz="quarter" idx="10"/>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FA48960-8BE5-4EC8-85BF-C64305553C31}" type="slidenum">
              <a:rPr lang="en-US" altLang="en-US"/>
              <a:pPr eaLnBrk="1" hangingPunct="1"/>
              <a:t>41</a:t>
            </a:fld>
            <a:endParaRPr lang="en-US" altLang="en-US" dirty="0"/>
          </a:p>
        </p:txBody>
      </p:sp>
    </p:spTree>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4FE0B9-76AF-49F9-AB5E-337B78703223}"/>
              </a:ext>
            </a:extLst>
          </p:cNvPr>
          <p:cNvSpPr>
            <a:spLocks noGrp="1"/>
          </p:cNvSpPr>
          <p:nvPr>
            <p:ph type="sldNum" sz="quarter" idx="10"/>
          </p:nvPr>
        </p:nvSpPr>
        <p:spPr/>
        <p:txBody>
          <a:bodyPr/>
          <a:lstStyle/>
          <a:p>
            <a:fld id="{022D9AA5-2803-42EE-A4B0-8C19C7753870}" type="slidenum">
              <a:rPr lang="en-US" altLang="en-US" smtClean="0"/>
              <a:pPr/>
              <a:t>42</a:t>
            </a:fld>
            <a:endParaRPr lang="en-US" altLang="en-US" dirty="0"/>
          </a:p>
        </p:txBody>
      </p:sp>
      <p:pic>
        <p:nvPicPr>
          <p:cNvPr id="5" name="Picture 4">
            <a:extLst>
              <a:ext uri="{FF2B5EF4-FFF2-40B4-BE49-F238E27FC236}">
                <a16:creationId xmlns:a16="http://schemas.microsoft.com/office/drawing/2014/main" id="{357EF12B-CF1D-42C0-8160-D3C66FE86030}"/>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462735734"/>
      </p:ext>
    </p:extLst>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C557CF2-F2E6-4E44-A95E-CB2383B2B8F6}"/>
              </a:ext>
            </a:extLst>
          </p:cNvPr>
          <p:cNvSpPr>
            <a:spLocks noGrp="1"/>
          </p:cNvSpPr>
          <p:nvPr>
            <p:ph type="sldNum" sz="quarter" idx="10"/>
          </p:nvPr>
        </p:nvSpPr>
        <p:spPr/>
        <p:txBody>
          <a:bodyPr/>
          <a:lstStyle/>
          <a:p>
            <a:fld id="{022D9AA5-2803-42EE-A4B0-8C19C7753870}" type="slidenum">
              <a:rPr lang="en-US" altLang="en-US" smtClean="0"/>
              <a:pPr/>
              <a:t>43</a:t>
            </a:fld>
            <a:endParaRPr lang="en-US" altLang="en-US" dirty="0"/>
          </a:p>
        </p:txBody>
      </p:sp>
      <p:pic>
        <p:nvPicPr>
          <p:cNvPr id="5" name="Picture 4">
            <a:extLst>
              <a:ext uri="{FF2B5EF4-FFF2-40B4-BE49-F238E27FC236}">
                <a16:creationId xmlns:a16="http://schemas.microsoft.com/office/drawing/2014/main" id="{F7428241-F4CD-43A6-A382-AE3A31449974}"/>
              </a:ext>
            </a:extLst>
          </p:cNvPr>
          <p:cNvPicPr>
            <a:picLocks noChangeAspect="1"/>
          </p:cNvPicPr>
          <p:nvPr/>
        </p:nvPicPr>
        <p:blipFill>
          <a:blip r:embed="rId2"/>
          <a:stretch>
            <a:fillRect/>
          </a:stretch>
        </p:blipFill>
        <p:spPr>
          <a:xfrm>
            <a:off x="37681" y="0"/>
            <a:ext cx="9068637" cy="6858000"/>
          </a:xfrm>
          <a:prstGeom prst="rect">
            <a:avLst/>
          </a:prstGeom>
        </p:spPr>
      </p:pic>
    </p:spTree>
    <p:extLst>
      <p:ext uri="{BB962C8B-B14F-4D97-AF65-F5344CB8AC3E}">
        <p14:creationId xmlns:p14="http://schemas.microsoft.com/office/powerpoint/2010/main" val="27125342"/>
      </p:ext>
    </p:extLst>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FEBEBD-4F40-4FF8-A6B5-5AA36D510712}"/>
              </a:ext>
            </a:extLst>
          </p:cNvPr>
          <p:cNvSpPr>
            <a:spLocks noGrp="1"/>
          </p:cNvSpPr>
          <p:nvPr>
            <p:ph type="sldNum" sz="quarter" idx="10"/>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EA58E85-F8A7-426F-8E9A-E90745F4EDD5}" type="slidenum">
              <a:rPr lang="en-US" altLang="en-US"/>
              <a:pPr eaLnBrk="1" hangingPunct="1"/>
              <a:t>44</a:t>
            </a:fld>
            <a:endParaRPr lang="en-US" altLang="en-US" dirty="0"/>
          </a:p>
        </p:txBody>
      </p:sp>
      <p:sp>
        <p:nvSpPr>
          <p:cNvPr id="62467" name="Title 1">
            <a:extLst>
              <a:ext uri="{FF2B5EF4-FFF2-40B4-BE49-F238E27FC236}">
                <a16:creationId xmlns:a16="http://schemas.microsoft.com/office/drawing/2014/main" id="{9CBFA2FE-50AF-4533-9B35-CD0782ADA8E0}"/>
              </a:ext>
            </a:extLst>
          </p:cNvPr>
          <p:cNvSpPr>
            <a:spLocks noGrp="1"/>
          </p:cNvSpPr>
          <p:nvPr>
            <p:ph type="title" idx="4294967295"/>
          </p:nvPr>
        </p:nvSpPr>
        <p:spPr>
          <a:xfrm>
            <a:off x="152400" y="152400"/>
            <a:ext cx="5410200" cy="808038"/>
          </a:xfrm>
        </p:spPr>
        <p:txBody>
          <a:bodyPr/>
          <a:lstStyle/>
          <a:p>
            <a:pPr eaLnBrk="1" hangingPunct="1"/>
            <a:r>
              <a:rPr lang="en-US" altLang="en-US" dirty="0">
                <a:solidFill>
                  <a:schemeClr val="accent4"/>
                </a:solidFill>
              </a:rPr>
              <a:t>Important Dates</a:t>
            </a:r>
          </a:p>
        </p:txBody>
      </p:sp>
      <p:sp>
        <p:nvSpPr>
          <p:cNvPr id="24579" name="Content Placeholder 2">
            <a:extLst>
              <a:ext uri="{FF2B5EF4-FFF2-40B4-BE49-F238E27FC236}">
                <a16:creationId xmlns:a16="http://schemas.microsoft.com/office/drawing/2014/main" id="{56BDF3BE-42C3-4327-A387-0AF2F10290AB}"/>
              </a:ext>
            </a:extLst>
          </p:cNvPr>
          <p:cNvSpPr>
            <a:spLocks noGrp="1"/>
          </p:cNvSpPr>
          <p:nvPr>
            <p:ph sz="quarter" idx="4294967295"/>
          </p:nvPr>
        </p:nvSpPr>
        <p:spPr>
          <a:xfrm>
            <a:off x="244475" y="1109663"/>
            <a:ext cx="8747125" cy="5976937"/>
          </a:xfrm>
        </p:spPr>
        <p:txBody>
          <a:bodyPr/>
          <a:lstStyle/>
          <a:p>
            <a:pPr lvl="1" eaLnBrk="1" hangingPunct="1">
              <a:buFont typeface="Arial" charset="0"/>
              <a:buChar char="•"/>
              <a:defRPr/>
            </a:pPr>
            <a:r>
              <a:rPr lang="en-US" sz="2400" dirty="0"/>
              <a:t>Sales closing </a:t>
            </a:r>
          </a:p>
          <a:p>
            <a:pPr lvl="2" eaLnBrk="1" hangingPunct="1">
              <a:buFont typeface="Arial" charset="0"/>
              <a:buChar char="‾"/>
              <a:defRPr/>
            </a:pPr>
            <a:r>
              <a:rPr lang="en-US" sz="1800" dirty="0">
                <a:solidFill>
                  <a:schemeClr val="tx1"/>
                </a:solidFill>
              </a:rPr>
              <a:t>Fall- September 30</a:t>
            </a:r>
          </a:p>
          <a:p>
            <a:pPr lvl="2" eaLnBrk="1" hangingPunct="1">
              <a:buFont typeface="Arial" charset="0"/>
              <a:buChar char="‾"/>
              <a:defRPr/>
            </a:pPr>
            <a:r>
              <a:rPr lang="en-US" sz="1800" dirty="0">
                <a:solidFill>
                  <a:schemeClr val="tx1"/>
                </a:solidFill>
              </a:rPr>
              <a:t>Spring- March 15</a:t>
            </a:r>
          </a:p>
          <a:p>
            <a:pPr lvl="1" eaLnBrk="1" hangingPunct="1">
              <a:buFont typeface="Arial" charset="0"/>
              <a:buChar char="•"/>
              <a:defRPr/>
            </a:pPr>
            <a:r>
              <a:rPr lang="en-US" sz="2400" dirty="0"/>
              <a:t>Production reporting</a:t>
            </a:r>
          </a:p>
          <a:p>
            <a:pPr lvl="2" eaLnBrk="1" hangingPunct="1">
              <a:buFont typeface="Arial" charset="0"/>
              <a:buChar char="‾"/>
              <a:defRPr/>
            </a:pPr>
            <a:r>
              <a:rPr lang="en-US" sz="1800" dirty="0">
                <a:solidFill>
                  <a:schemeClr val="tx1"/>
                </a:solidFill>
              </a:rPr>
              <a:t>Fall- November 14</a:t>
            </a:r>
          </a:p>
          <a:p>
            <a:pPr lvl="2" eaLnBrk="1" hangingPunct="1">
              <a:buFont typeface="Arial" charset="0"/>
              <a:buChar char="‾"/>
              <a:defRPr/>
            </a:pPr>
            <a:r>
              <a:rPr lang="en-US" sz="1800" dirty="0">
                <a:solidFill>
                  <a:schemeClr val="tx1"/>
                </a:solidFill>
              </a:rPr>
              <a:t>Spring- April 29</a:t>
            </a:r>
          </a:p>
          <a:p>
            <a:pPr lvl="1" eaLnBrk="1" hangingPunct="1">
              <a:buFont typeface="Arial" charset="0"/>
              <a:buChar char="•"/>
              <a:defRPr/>
            </a:pPr>
            <a:r>
              <a:rPr lang="en-US" sz="2400" dirty="0"/>
              <a:t>Acreage reporting</a:t>
            </a:r>
          </a:p>
          <a:p>
            <a:pPr lvl="2" eaLnBrk="1" hangingPunct="1">
              <a:buFont typeface="Arial" charset="0"/>
              <a:buChar char="‾"/>
              <a:defRPr/>
            </a:pPr>
            <a:r>
              <a:rPr lang="en-US" sz="1800" dirty="0">
                <a:solidFill>
                  <a:schemeClr val="tx1"/>
                </a:solidFill>
              </a:rPr>
              <a:t>Fall- November 15</a:t>
            </a:r>
          </a:p>
          <a:p>
            <a:pPr lvl="2" eaLnBrk="1" hangingPunct="1">
              <a:buFont typeface="Arial" charset="0"/>
              <a:buChar char="‾"/>
              <a:defRPr/>
            </a:pPr>
            <a:r>
              <a:rPr lang="en-US" sz="1800" dirty="0">
                <a:solidFill>
                  <a:schemeClr val="tx1"/>
                </a:solidFill>
              </a:rPr>
              <a:t>Spring- July 15</a:t>
            </a:r>
          </a:p>
          <a:p>
            <a:pPr lvl="1" eaLnBrk="1" hangingPunct="1">
              <a:buFont typeface="Arial" charset="0"/>
              <a:buChar char="•"/>
              <a:defRPr/>
            </a:pPr>
            <a:r>
              <a:rPr lang="en-US" sz="2400" dirty="0"/>
              <a:t>Premium billing date</a:t>
            </a:r>
          </a:p>
          <a:p>
            <a:pPr lvl="2" eaLnBrk="1" hangingPunct="1">
              <a:buFont typeface="Arial" charset="0"/>
              <a:buChar char="‾"/>
              <a:defRPr/>
            </a:pPr>
            <a:r>
              <a:rPr lang="en-US" sz="1800" dirty="0">
                <a:solidFill>
                  <a:schemeClr val="tx1"/>
                </a:solidFill>
              </a:rPr>
              <a:t>Premium is earned and due when coverage attaches</a:t>
            </a:r>
          </a:p>
          <a:p>
            <a:pPr lvl="2" eaLnBrk="1" hangingPunct="1">
              <a:buFont typeface="Arial" charset="0"/>
              <a:buChar char="‾"/>
              <a:defRPr/>
            </a:pPr>
            <a:r>
              <a:rPr lang="en-US" sz="1800" dirty="0">
                <a:solidFill>
                  <a:schemeClr val="tx1"/>
                </a:solidFill>
              </a:rPr>
              <a:t>Billing Date will not be earlier than August 15 for most crops</a:t>
            </a:r>
          </a:p>
          <a:p>
            <a:pPr lvl="2" eaLnBrk="1" hangingPunct="1">
              <a:buFont typeface="Arial" charset="0"/>
              <a:buChar char="‾"/>
              <a:defRPr/>
            </a:pPr>
            <a:r>
              <a:rPr lang="en-US" sz="1800" dirty="0">
                <a:solidFill>
                  <a:schemeClr val="tx1"/>
                </a:solidFill>
              </a:rPr>
              <a:t>Billing Date for wheat is July 1</a:t>
            </a:r>
          </a:p>
          <a:p>
            <a:pPr lvl="2" eaLnBrk="1" hangingPunct="1">
              <a:buFont typeface="Arial" charset="0"/>
              <a:buChar char="‾"/>
              <a:defRPr/>
            </a:pPr>
            <a:r>
              <a:rPr lang="en-US" sz="1800" dirty="0">
                <a:solidFill>
                  <a:schemeClr val="tx1"/>
                </a:solidFill>
              </a:rPr>
              <a:t>Check with your agent to be sure of the dates in your county</a:t>
            </a:r>
          </a:p>
          <a:p>
            <a:pPr marL="66675" indent="0" eaLnBrk="1" hangingPunct="1">
              <a:buFont typeface="Arial" charset="0"/>
              <a:buNone/>
              <a:defRPr/>
            </a:pPr>
            <a:r>
              <a:rPr lang="en-US" sz="1600" dirty="0">
                <a:solidFill>
                  <a:schemeClr val="bg1">
                    <a:lumMod val="10000"/>
                  </a:schemeClr>
                </a:solidFill>
              </a:rPr>
              <a:t>Deadlines that fall on weekends or Federal holidays are extended to the next business day.</a:t>
            </a:r>
          </a:p>
        </p:txBody>
      </p:sp>
      <p:sp>
        <p:nvSpPr>
          <p:cNvPr id="3" name="TextBox 2">
            <a:extLst>
              <a:ext uri="{FF2B5EF4-FFF2-40B4-BE49-F238E27FC236}">
                <a16:creationId xmlns:a16="http://schemas.microsoft.com/office/drawing/2014/main" id="{821A99C9-649D-4636-8D2C-44E61C959891}"/>
              </a:ext>
            </a:extLst>
          </p:cNvPr>
          <p:cNvSpPr txBox="1"/>
          <p:nvPr/>
        </p:nvSpPr>
        <p:spPr>
          <a:xfrm>
            <a:off x="4191000" y="1447800"/>
            <a:ext cx="4191000" cy="2246769"/>
          </a:xfrm>
          <a:prstGeom prst="rect">
            <a:avLst/>
          </a:prstGeom>
          <a:noFill/>
          <a:ln>
            <a:solidFill>
              <a:srgbClr val="FF0000"/>
            </a:solidFill>
          </a:ln>
        </p:spPr>
        <p:txBody>
          <a:bodyPr wrap="square" rtlCol="0">
            <a:spAutoFit/>
          </a:bodyPr>
          <a:lstStyle/>
          <a:p>
            <a:r>
              <a:rPr lang="en-US" sz="2000" dirty="0"/>
              <a:t>Premiums </a:t>
            </a:r>
            <a:r>
              <a:rPr lang="en-US" sz="2000" dirty="0">
                <a:solidFill>
                  <a:schemeClr val="accent3">
                    <a:lumMod val="50000"/>
                  </a:schemeClr>
                </a:solidFill>
              </a:rPr>
              <a:t>must be paid in full, by </a:t>
            </a:r>
            <a:r>
              <a:rPr lang="en-US" sz="2000" dirty="0"/>
              <a:t>September 30</a:t>
            </a:r>
            <a:r>
              <a:rPr lang="en-US" sz="2000" baseline="30000" dirty="0"/>
              <a:t>th</a:t>
            </a:r>
            <a:r>
              <a:rPr lang="en-US" sz="2000" dirty="0"/>
              <a:t> for fall crops and March 15</a:t>
            </a:r>
            <a:r>
              <a:rPr lang="en-US" sz="2000" baseline="30000" dirty="0"/>
              <a:t>th</a:t>
            </a:r>
            <a:r>
              <a:rPr lang="en-US" sz="2000" dirty="0"/>
              <a:t> for spring crops.  </a:t>
            </a:r>
            <a:r>
              <a:rPr lang="en-US" sz="2000" dirty="0">
                <a:solidFill>
                  <a:schemeClr val="accent3">
                    <a:lumMod val="50000"/>
                  </a:schemeClr>
                </a:solidFill>
              </a:rPr>
              <a:t>If premiums are not paid by these dates your policy will be cancelled, for the next crop year.  Not many exceptions!</a:t>
            </a:r>
          </a:p>
        </p:txBody>
      </p:sp>
    </p:spTree>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1EEDB70-CA85-413C-865D-A5FE3123FBF9}"/>
              </a:ext>
            </a:extLst>
          </p:cNvPr>
          <p:cNvSpPr>
            <a:spLocks noGrp="1"/>
          </p:cNvSpPr>
          <p:nvPr>
            <p:ph type="sldNum" sz="quarter" idx="10"/>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0540B98-133A-4E73-B06A-4A86D0A65ABB}" type="slidenum">
              <a:rPr lang="en-US" altLang="en-US"/>
              <a:pPr eaLnBrk="1" hangingPunct="1"/>
              <a:t>45</a:t>
            </a:fld>
            <a:endParaRPr lang="en-US" altLang="en-US" dirty="0"/>
          </a:p>
        </p:txBody>
      </p:sp>
      <p:sp>
        <p:nvSpPr>
          <p:cNvPr id="63491" name="Title 1">
            <a:extLst>
              <a:ext uri="{FF2B5EF4-FFF2-40B4-BE49-F238E27FC236}">
                <a16:creationId xmlns:a16="http://schemas.microsoft.com/office/drawing/2014/main" id="{818DB7BC-A2D1-4B1F-8ABF-65176A4D553E}"/>
              </a:ext>
            </a:extLst>
          </p:cNvPr>
          <p:cNvSpPr>
            <a:spLocks noGrp="1"/>
          </p:cNvSpPr>
          <p:nvPr>
            <p:ph type="title" idx="4294967295"/>
          </p:nvPr>
        </p:nvSpPr>
        <p:spPr>
          <a:xfrm>
            <a:off x="228600" y="304800"/>
            <a:ext cx="7239000" cy="960438"/>
          </a:xfrm>
        </p:spPr>
        <p:txBody>
          <a:bodyPr/>
          <a:lstStyle/>
          <a:p>
            <a:br>
              <a:rPr lang="en-US" altLang="en-US" dirty="0"/>
            </a:br>
            <a:r>
              <a:rPr lang="en-US" altLang="en-US" dirty="0">
                <a:solidFill>
                  <a:schemeClr val="accent4"/>
                </a:solidFill>
              </a:rPr>
              <a:t>Written Agreements</a:t>
            </a:r>
            <a:r>
              <a:rPr lang="en-US" altLang="en-US" dirty="0"/>
              <a:t>	</a:t>
            </a:r>
          </a:p>
        </p:txBody>
      </p:sp>
      <p:sp>
        <p:nvSpPr>
          <p:cNvPr id="3" name="Content Placeholder 2">
            <a:extLst>
              <a:ext uri="{FF2B5EF4-FFF2-40B4-BE49-F238E27FC236}">
                <a16:creationId xmlns:a16="http://schemas.microsoft.com/office/drawing/2014/main" id="{16806F7F-03AD-40E1-B809-85E6229E8159}"/>
              </a:ext>
            </a:extLst>
          </p:cNvPr>
          <p:cNvSpPr>
            <a:spLocks noGrp="1"/>
          </p:cNvSpPr>
          <p:nvPr>
            <p:ph idx="4294967295"/>
          </p:nvPr>
        </p:nvSpPr>
        <p:spPr>
          <a:xfrm>
            <a:off x="152400" y="1447800"/>
            <a:ext cx="8763000" cy="5181600"/>
          </a:xfrm>
        </p:spPr>
        <p:txBody>
          <a:bodyPr/>
          <a:lstStyle/>
          <a:p>
            <a:pPr marL="0" indent="0">
              <a:buFont typeface="Arial" charset="0"/>
              <a:buNone/>
              <a:defRPr/>
            </a:pPr>
            <a:r>
              <a:rPr lang="en-US" dirty="0"/>
              <a:t>If a crop/practice is considered uninsurable we can submit a Written Agreement to the RMA to request coverage. Deadlines may vary. Examples of this are:</a:t>
            </a:r>
          </a:p>
          <a:p>
            <a:pPr>
              <a:buFont typeface="Arial" charset="0"/>
              <a:buChar char="•"/>
              <a:defRPr/>
            </a:pPr>
            <a:r>
              <a:rPr lang="en-US" dirty="0"/>
              <a:t>Uninsurable crop such as popcorn, amylose corn</a:t>
            </a:r>
          </a:p>
          <a:p>
            <a:pPr lvl="1">
              <a:buFont typeface="Arial" charset="0"/>
              <a:buChar char="–"/>
              <a:defRPr/>
            </a:pPr>
            <a:r>
              <a:rPr lang="en-US" dirty="0"/>
              <a:t>Need to provide any past production</a:t>
            </a:r>
          </a:p>
          <a:p>
            <a:pPr lvl="1">
              <a:buFont typeface="Arial" charset="0"/>
              <a:buChar char="–"/>
              <a:defRPr/>
            </a:pPr>
            <a:r>
              <a:rPr lang="en-US" dirty="0"/>
              <a:t>University Data</a:t>
            </a:r>
          </a:p>
          <a:p>
            <a:pPr lvl="1">
              <a:buFont typeface="Arial" charset="0"/>
              <a:buChar char="–"/>
              <a:defRPr/>
            </a:pPr>
            <a:r>
              <a:rPr lang="en-US" dirty="0"/>
              <a:t>Where you will market the crop or contracts</a:t>
            </a:r>
          </a:p>
          <a:p>
            <a:pPr lvl="1">
              <a:buFont typeface="Arial" charset="0"/>
              <a:buChar char="–"/>
              <a:defRPr/>
            </a:pPr>
            <a:r>
              <a:rPr lang="en-US" dirty="0"/>
              <a:t>Any other information</a:t>
            </a:r>
          </a:p>
          <a:p>
            <a:pPr>
              <a:buFont typeface="Arial" charset="0"/>
              <a:buChar char="•"/>
              <a:defRPr/>
            </a:pPr>
            <a:r>
              <a:rPr lang="en-US" dirty="0"/>
              <a:t>Newly Broke ground-pasture, grass</a:t>
            </a:r>
          </a:p>
          <a:p>
            <a:pPr>
              <a:buFont typeface="Arial" charset="0"/>
              <a:buChar char="•"/>
              <a:defRPr/>
            </a:pPr>
            <a:r>
              <a:rPr lang="en-US" dirty="0"/>
              <a:t>Re-Rate high risk ground</a:t>
            </a:r>
          </a:p>
          <a:p>
            <a:pPr lvl="1">
              <a:buFont typeface="Arial" charset="0"/>
              <a:buChar char="–"/>
              <a:defRPr/>
            </a:pPr>
            <a:endParaRPr lang="en-US" dirty="0"/>
          </a:p>
          <a:p>
            <a:pPr lvl="1">
              <a:buFont typeface="Arial" charset="0"/>
              <a:buChar char="–"/>
              <a:defRPr/>
            </a:pPr>
            <a:endParaRPr lang="en-US" dirty="0"/>
          </a:p>
          <a:p>
            <a:pPr lvl="1">
              <a:buFont typeface="Arial" charset="0"/>
              <a:buChar char="–"/>
              <a:defRPr/>
            </a:pPr>
            <a:endParaRPr lang="en-US" dirty="0"/>
          </a:p>
        </p:txBody>
      </p:sp>
    </p:spTree>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A3B7A4-81C9-4EA5-947F-7C9252BE432C}"/>
              </a:ext>
            </a:extLst>
          </p:cNvPr>
          <p:cNvSpPr>
            <a:spLocks noGrp="1"/>
          </p:cNvSpPr>
          <p:nvPr>
            <p:ph type="sldNum" sz="quarter" idx="10"/>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99D93F8-FD04-4C05-874E-B39C65DA1994}" type="slidenum">
              <a:rPr lang="en-US" altLang="en-US"/>
              <a:pPr eaLnBrk="1" hangingPunct="1"/>
              <a:t>46</a:t>
            </a:fld>
            <a:endParaRPr lang="en-US" altLang="en-US" dirty="0"/>
          </a:p>
        </p:txBody>
      </p:sp>
      <p:sp>
        <p:nvSpPr>
          <p:cNvPr id="65539" name="Title 1">
            <a:extLst>
              <a:ext uri="{FF2B5EF4-FFF2-40B4-BE49-F238E27FC236}">
                <a16:creationId xmlns:a16="http://schemas.microsoft.com/office/drawing/2014/main" id="{2DC2EAB8-CAC3-49F0-AC4B-44268B26255E}"/>
              </a:ext>
            </a:extLst>
          </p:cNvPr>
          <p:cNvSpPr>
            <a:spLocks noGrp="1"/>
          </p:cNvSpPr>
          <p:nvPr>
            <p:ph type="title" idx="4294967295"/>
          </p:nvPr>
        </p:nvSpPr>
        <p:spPr>
          <a:xfrm>
            <a:off x="228600" y="457200"/>
            <a:ext cx="7024688" cy="609600"/>
          </a:xfrm>
        </p:spPr>
        <p:txBody>
          <a:bodyPr/>
          <a:lstStyle/>
          <a:p>
            <a:pPr eaLnBrk="1" hangingPunct="1"/>
            <a:r>
              <a:rPr lang="en-US" altLang="en-US" dirty="0">
                <a:solidFill>
                  <a:schemeClr val="accent4"/>
                </a:solidFill>
              </a:rPr>
              <a:t>Causes of Loss</a:t>
            </a:r>
          </a:p>
        </p:txBody>
      </p:sp>
      <p:sp>
        <p:nvSpPr>
          <p:cNvPr id="62467" name="Content Placeholder 2">
            <a:extLst>
              <a:ext uri="{FF2B5EF4-FFF2-40B4-BE49-F238E27FC236}">
                <a16:creationId xmlns:a16="http://schemas.microsoft.com/office/drawing/2014/main" id="{35847121-AF66-4678-AC0D-140C080D5B1D}"/>
              </a:ext>
            </a:extLst>
          </p:cNvPr>
          <p:cNvSpPr>
            <a:spLocks noGrp="1"/>
          </p:cNvSpPr>
          <p:nvPr>
            <p:ph sz="quarter" idx="4294967295"/>
          </p:nvPr>
        </p:nvSpPr>
        <p:spPr>
          <a:xfrm>
            <a:off x="381000" y="1371600"/>
            <a:ext cx="8686800" cy="4800600"/>
          </a:xfrm>
        </p:spPr>
        <p:txBody>
          <a:bodyPr/>
          <a:lstStyle/>
          <a:p>
            <a:pPr marL="273050" indent="-273050" eaLnBrk="1" hangingPunct="1">
              <a:spcBef>
                <a:spcPts val="900"/>
              </a:spcBef>
              <a:buFont typeface="Wingdings 2" pitchFamily="18" charset="2"/>
              <a:buChar char=""/>
              <a:defRPr/>
            </a:pPr>
            <a:r>
              <a:rPr lang="en-US" sz="1600" dirty="0"/>
              <a:t>Adverse Weather</a:t>
            </a:r>
          </a:p>
          <a:p>
            <a:pPr marL="273050" indent="-273050" eaLnBrk="1" hangingPunct="1">
              <a:spcBef>
                <a:spcPts val="900"/>
              </a:spcBef>
              <a:buFont typeface="Wingdings 2" pitchFamily="18" charset="2"/>
              <a:buChar char=""/>
              <a:defRPr/>
            </a:pPr>
            <a:r>
              <a:rPr lang="en-US" sz="1600" dirty="0"/>
              <a:t>Fire (due to natural causes)</a:t>
            </a:r>
          </a:p>
          <a:p>
            <a:pPr marL="273050" indent="-273050" eaLnBrk="1" hangingPunct="1">
              <a:spcBef>
                <a:spcPts val="900"/>
              </a:spcBef>
              <a:buFont typeface="Wingdings 2" pitchFamily="18" charset="2"/>
              <a:buChar char=""/>
              <a:defRPr/>
            </a:pPr>
            <a:r>
              <a:rPr lang="en-US" sz="1600" dirty="0"/>
              <a:t>Insects, but not damage due to insufficient or improper application of pest control</a:t>
            </a:r>
          </a:p>
          <a:p>
            <a:pPr marL="273050" indent="-273050" eaLnBrk="1" hangingPunct="1">
              <a:spcBef>
                <a:spcPts val="900"/>
              </a:spcBef>
              <a:buFont typeface="Wingdings 2" pitchFamily="18" charset="2"/>
              <a:buChar char=""/>
              <a:defRPr/>
            </a:pPr>
            <a:r>
              <a:rPr lang="en-US" sz="1600" dirty="0"/>
              <a:t>Plant disease, but not damage due to insufficient or improper application of disease control measures</a:t>
            </a:r>
          </a:p>
          <a:p>
            <a:pPr marL="273050" indent="-273050" eaLnBrk="1" hangingPunct="1">
              <a:spcBef>
                <a:spcPts val="900"/>
              </a:spcBef>
              <a:buFont typeface="Wingdings 2" pitchFamily="18" charset="2"/>
              <a:buChar char=""/>
              <a:defRPr/>
            </a:pPr>
            <a:r>
              <a:rPr lang="en-US" sz="1600" dirty="0"/>
              <a:t>Wildlife</a:t>
            </a:r>
          </a:p>
          <a:p>
            <a:pPr marL="273050" indent="-273050" eaLnBrk="1" hangingPunct="1">
              <a:spcBef>
                <a:spcPts val="900"/>
              </a:spcBef>
              <a:buFont typeface="Wingdings 2" pitchFamily="18" charset="2"/>
              <a:buChar char=""/>
              <a:defRPr/>
            </a:pPr>
            <a:r>
              <a:rPr lang="en-US" sz="1600" dirty="0"/>
              <a:t>Earthquake</a:t>
            </a:r>
          </a:p>
          <a:p>
            <a:pPr marL="273050" indent="-273050" eaLnBrk="1" hangingPunct="1">
              <a:spcBef>
                <a:spcPts val="900"/>
              </a:spcBef>
              <a:buFont typeface="Wingdings 2" pitchFamily="18" charset="2"/>
              <a:buChar char=""/>
              <a:defRPr/>
            </a:pPr>
            <a:r>
              <a:rPr lang="en-US" sz="1600" dirty="0"/>
              <a:t>Volcanic eruption</a:t>
            </a:r>
          </a:p>
          <a:p>
            <a:pPr marL="273050" indent="-273050" eaLnBrk="1" hangingPunct="1">
              <a:spcBef>
                <a:spcPts val="900"/>
              </a:spcBef>
              <a:buFont typeface="Wingdings 2" pitchFamily="18" charset="2"/>
              <a:buChar char=""/>
              <a:defRPr/>
            </a:pPr>
            <a:r>
              <a:rPr lang="en-US" sz="1600" dirty="0"/>
              <a:t>Failure of the irrigation water supply</a:t>
            </a:r>
          </a:p>
          <a:p>
            <a:pPr marL="273050" indent="-273050" eaLnBrk="1" hangingPunct="1">
              <a:spcBef>
                <a:spcPts val="900"/>
              </a:spcBef>
              <a:buFont typeface="Wingdings 2" pitchFamily="18" charset="2"/>
              <a:buChar char=""/>
              <a:defRPr/>
            </a:pPr>
            <a:r>
              <a:rPr lang="en-US" sz="1600" dirty="0">
                <a:solidFill>
                  <a:srgbClr val="FF0000"/>
                </a:solidFill>
              </a:rPr>
              <a:t>Failure of irrigation equipment or facilities, due to an insured cause of loss</a:t>
            </a:r>
          </a:p>
          <a:p>
            <a:pPr marL="273050" indent="-273050" eaLnBrk="1" hangingPunct="1">
              <a:spcBef>
                <a:spcPts val="900"/>
              </a:spcBef>
              <a:buFont typeface="Wingdings 2" pitchFamily="18" charset="2"/>
              <a:buChar char=""/>
              <a:defRPr/>
            </a:pPr>
            <a:r>
              <a:rPr lang="en-US" sz="1600" dirty="0"/>
              <a:t>For Revenue Protection, a change in the harvest price from the projected price unless FCIC can prove the price change was the direct result of an uninsured cause of loss</a:t>
            </a:r>
          </a:p>
          <a:p>
            <a:pPr marL="0" indent="0" eaLnBrk="1" hangingPunct="1">
              <a:spcBef>
                <a:spcPts val="900"/>
              </a:spcBef>
              <a:buFont typeface="Arial" charset="0"/>
              <a:buNone/>
              <a:defRPr/>
            </a:pPr>
            <a:endParaRPr lang="en-US" sz="1200" dirty="0"/>
          </a:p>
          <a:p>
            <a:pPr marL="0" indent="0" algn="ctr" eaLnBrk="1" hangingPunct="1">
              <a:spcBef>
                <a:spcPts val="900"/>
              </a:spcBef>
              <a:buFont typeface="Arial" charset="0"/>
              <a:buNone/>
              <a:defRPr/>
            </a:pPr>
            <a:r>
              <a:rPr lang="en-US" sz="2000" dirty="0"/>
              <a:t>Good Farming Practice must be carried out at all times.</a:t>
            </a:r>
          </a:p>
          <a:p>
            <a:pPr marL="273050" indent="-273050" algn="ctr" eaLnBrk="1" hangingPunct="1">
              <a:spcBef>
                <a:spcPts val="900"/>
              </a:spcBef>
              <a:buFont typeface="Wingdings 2" pitchFamily="18" charset="2"/>
              <a:buChar char=""/>
              <a:defRPr/>
            </a:pPr>
            <a:endParaRPr lang="en-US" sz="1600" dirty="0"/>
          </a:p>
        </p:txBody>
      </p:sp>
    </p:spTree>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dirty="0"/>
              <a:t>Crop Hail</a:t>
            </a:r>
          </a:p>
        </p:txBody>
      </p:sp>
      <p:sp>
        <p:nvSpPr>
          <p:cNvPr id="57347" name="Content Placeholder 2"/>
          <p:cNvSpPr>
            <a:spLocks noGrp="1"/>
          </p:cNvSpPr>
          <p:nvPr>
            <p:ph idx="1"/>
          </p:nvPr>
        </p:nvSpPr>
        <p:spPr>
          <a:xfrm>
            <a:off x="152400" y="1524000"/>
            <a:ext cx="8763000" cy="4876800"/>
          </a:xfrm>
        </p:spPr>
        <p:txBody>
          <a:bodyPr/>
          <a:lstStyle/>
          <a:p>
            <a:r>
              <a:rPr lang="en-US" altLang="en-US" sz="2000" dirty="0">
                <a:solidFill>
                  <a:schemeClr val="accent2">
                    <a:lumMod val="50000"/>
                  </a:schemeClr>
                </a:solidFill>
              </a:rPr>
              <a:t>Crop Hail coverage protects against damage due to hail, fire and lightning.  It also protects against damage occurring during transit. </a:t>
            </a:r>
          </a:p>
          <a:p>
            <a:r>
              <a:rPr lang="en-US" altLang="en-US" sz="2000" dirty="0">
                <a:solidFill>
                  <a:schemeClr val="accent2">
                    <a:lumMod val="50000"/>
                  </a:schemeClr>
                </a:solidFill>
              </a:rPr>
              <a:t>Crop Hail is not subsidized or regulated by RMA – state insurance departments and state insurance laws </a:t>
            </a:r>
          </a:p>
          <a:p>
            <a:r>
              <a:rPr lang="en-US" altLang="en-US" sz="2000" dirty="0">
                <a:solidFill>
                  <a:schemeClr val="accent2">
                    <a:lumMod val="50000"/>
                  </a:schemeClr>
                </a:solidFill>
              </a:rPr>
              <a:t>Crop Hail policies and rates differ by company and state. </a:t>
            </a:r>
          </a:p>
          <a:p>
            <a:r>
              <a:rPr lang="en-US" altLang="en-US" sz="2000" dirty="0">
                <a:solidFill>
                  <a:schemeClr val="accent2">
                    <a:lumMod val="50000"/>
                  </a:schemeClr>
                </a:solidFill>
              </a:rPr>
              <a:t>Many different types of coverages and deductibles are available. </a:t>
            </a:r>
          </a:p>
          <a:p>
            <a:r>
              <a:rPr lang="en-US" altLang="en-US" sz="2000" dirty="0">
                <a:solidFill>
                  <a:srgbClr val="FF0000"/>
                </a:solidFill>
              </a:rPr>
              <a:t>Wind is an endorsement with crop hail, know when the cut off date is, they vary per company. </a:t>
            </a:r>
          </a:p>
          <a:p>
            <a:r>
              <a:rPr lang="en-US" altLang="en-US" sz="2000" dirty="0">
                <a:solidFill>
                  <a:srgbClr val="FF0000"/>
                </a:solidFill>
              </a:rPr>
              <a:t>For Nebraska the 2019 rates have changed.  Check with your agent on crop hail rates as well as  production hail rates.   Some crop hail rates have gone down and almost all production hail rates have gone up.</a:t>
            </a:r>
          </a:p>
        </p:txBody>
      </p:sp>
      <p:sp>
        <p:nvSpPr>
          <p:cNvPr id="4" name="Slide Number Placeholder 3"/>
          <p:cNvSpPr>
            <a:spLocks noGrp="1"/>
          </p:cNvSpPr>
          <p:nvPr>
            <p:ph type="sldNum" sz="quarter" idx="10"/>
          </p:nvPr>
        </p:nvSpPr>
        <p:spPr/>
        <p:txBody>
          <a:bodyPr/>
          <a:lstStyle/>
          <a:p>
            <a:pPr>
              <a:defRPr/>
            </a:pPr>
            <a:fld id="{B41CAD08-EEC5-4F3C-82C9-B8A57E920AA4}" type="slidenum">
              <a:rPr lang="en-US" smtClean="0"/>
              <a:pPr>
                <a:defRPr/>
              </a:pPr>
              <a:t>47</a:t>
            </a:fld>
            <a:endParaRPr lang="en-US" dirty="0"/>
          </a:p>
        </p:txBody>
      </p:sp>
    </p:spTree>
    <p:extLst>
      <p:ext uri="{BB962C8B-B14F-4D97-AF65-F5344CB8AC3E}">
        <p14:creationId xmlns:p14="http://schemas.microsoft.com/office/powerpoint/2010/main" val="2650556313"/>
      </p:ext>
    </p:extLst>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A7C9A5-FFAC-4B5F-AE8A-4F66DD6A8518}"/>
              </a:ext>
            </a:extLst>
          </p:cNvPr>
          <p:cNvSpPr>
            <a:spLocks noGrp="1"/>
          </p:cNvSpPr>
          <p:nvPr>
            <p:ph type="sldNum" sz="quarter" idx="10"/>
          </p:nvPr>
        </p:nvSpPr>
        <p:spPr/>
        <p:txBody>
          <a:bodyPr/>
          <a:lstStyle/>
          <a:p>
            <a:fld id="{7FC48A84-82F6-404D-9BA2-100CC401CFE0}" type="slidenum">
              <a:rPr lang="en-US" altLang="en-US" smtClean="0"/>
              <a:pPr/>
              <a:t>48</a:t>
            </a:fld>
            <a:endParaRPr lang="en-US" altLang="en-US" dirty="0"/>
          </a:p>
        </p:txBody>
      </p:sp>
      <p:pic>
        <p:nvPicPr>
          <p:cNvPr id="3" name="Picture 2">
            <a:extLst>
              <a:ext uri="{FF2B5EF4-FFF2-40B4-BE49-F238E27FC236}">
                <a16:creationId xmlns:a16="http://schemas.microsoft.com/office/drawing/2014/main" id="{A8FC19D1-A473-4D69-A2DC-03F6E0DCB2BD}"/>
              </a:ext>
            </a:extLst>
          </p:cNvPr>
          <p:cNvPicPr>
            <a:picLocks noChangeAspect="1"/>
          </p:cNvPicPr>
          <p:nvPr/>
        </p:nvPicPr>
        <p:blipFill>
          <a:blip r:embed="rId2"/>
          <a:stretch>
            <a:fillRect/>
          </a:stretch>
        </p:blipFill>
        <p:spPr>
          <a:xfrm>
            <a:off x="0" y="0"/>
            <a:ext cx="9144000" cy="6646843"/>
          </a:xfrm>
          <a:prstGeom prst="rect">
            <a:avLst/>
          </a:prstGeom>
        </p:spPr>
      </p:pic>
    </p:spTree>
    <p:extLst>
      <p:ext uri="{BB962C8B-B14F-4D97-AF65-F5344CB8AC3E}">
        <p14:creationId xmlns:p14="http://schemas.microsoft.com/office/powerpoint/2010/main" val="887423689"/>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33B94F-A48B-479D-8D31-708D4697BE55}"/>
              </a:ext>
            </a:extLst>
          </p:cNvPr>
          <p:cNvSpPr>
            <a:spLocks noGrp="1"/>
          </p:cNvSpPr>
          <p:nvPr>
            <p:ph type="sldNum" sz="quarter" idx="10"/>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F6D068C-7C0D-4B81-9A39-C238549FC251}" type="slidenum">
              <a:rPr lang="en-US" altLang="en-US"/>
              <a:pPr eaLnBrk="1" hangingPunct="1"/>
              <a:t>4</a:t>
            </a:fld>
            <a:endParaRPr lang="en-US" altLang="en-US" dirty="0"/>
          </a:p>
        </p:txBody>
      </p:sp>
      <p:sp>
        <p:nvSpPr>
          <p:cNvPr id="24579" name="Title 3">
            <a:extLst>
              <a:ext uri="{FF2B5EF4-FFF2-40B4-BE49-F238E27FC236}">
                <a16:creationId xmlns:a16="http://schemas.microsoft.com/office/drawing/2014/main" id="{EAC34D08-0BE1-488C-AAAB-A0512B0BE0B7}"/>
              </a:ext>
            </a:extLst>
          </p:cNvPr>
          <p:cNvSpPr>
            <a:spLocks noGrp="1"/>
          </p:cNvSpPr>
          <p:nvPr>
            <p:ph type="title" idx="4294967295"/>
          </p:nvPr>
        </p:nvSpPr>
        <p:spPr>
          <a:xfrm>
            <a:off x="228600" y="228600"/>
            <a:ext cx="8534400" cy="758825"/>
          </a:xfrm>
        </p:spPr>
        <p:txBody>
          <a:bodyPr/>
          <a:lstStyle/>
          <a:p>
            <a:pPr eaLnBrk="1" hangingPunct="1"/>
            <a:r>
              <a:rPr lang="en-US" altLang="en-US" dirty="0">
                <a:solidFill>
                  <a:schemeClr val="accent4"/>
                </a:solidFill>
              </a:rPr>
              <a:t>Responsibilities</a:t>
            </a:r>
          </a:p>
        </p:txBody>
      </p:sp>
      <p:sp>
        <p:nvSpPr>
          <p:cNvPr id="6" name="Content Placeholder 5">
            <a:extLst>
              <a:ext uri="{FF2B5EF4-FFF2-40B4-BE49-F238E27FC236}">
                <a16:creationId xmlns:a16="http://schemas.microsoft.com/office/drawing/2014/main" id="{227BE7B7-B3D9-49AC-8EE6-AACAB2D9466F}"/>
              </a:ext>
            </a:extLst>
          </p:cNvPr>
          <p:cNvSpPr>
            <a:spLocks noGrp="1"/>
          </p:cNvSpPr>
          <p:nvPr>
            <p:ph sz="half" idx="4294967295"/>
          </p:nvPr>
        </p:nvSpPr>
        <p:spPr>
          <a:xfrm>
            <a:off x="228600" y="1331913"/>
            <a:ext cx="4038600" cy="5032375"/>
          </a:xfrm>
        </p:spPr>
        <p:txBody>
          <a:bodyPr rtlCol="0">
            <a:noAutofit/>
          </a:bodyPr>
          <a:lstStyle/>
          <a:p>
            <a:pPr eaLnBrk="1" fontAlgn="auto" hangingPunct="1">
              <a:buFont typeface="Arial" charset="0"/>
              <a:buChar char="•"/>
              <a:defRPr/>
            </a:pPr>
            <a:r>
              <a:rPr lang="en-US" sz="1800" b="1" dirty="0">
                <a:solidFill>
                  <a:schemeClr val="tx2"/>
                </a:solidFill>
              </a:rPr>
              <a:t>What does the Company Do?</a:t>
            </a:r>
            <a:endParaRPr lang="en-US" sz="1800" dirty="0">
              <a:solidFill>
                <a:schemeClr val="tx2"/>
              </a:solidFill>
            </a:endParaRPr>
          </a:p>
          <a:p>
            <a:pPr eaLnBrk="1" fontAlgn="auto" hangingPunct="1">
              <a:buFont typeface="Arial" charset="0"/>
              <a:buChar char="•"/>
              <a:defRPr/>
            </a:pPr>
            <a:r>
              <a:rPr lang="en-US" sz="1800" dirty="0"/>
              <a:t>Insures crops</a:t>
            </a:r>
          </a:p>
          <a:p>
            <a:pPr eaLnBrk="1" fontAlgn="auto" hangingPunct="1">
              <a:buFont typeface="Arial" charset="0"/>
              <a:buChar char="•"/>
              <a:defRPr/>
            </a:pPr>
            <a:r>
              <a:rPr lang="en-US" sz="1800" dirty="0"/>
              <a:t>Provides for the processing of paper</a:t>
            </a:r>
          </a:p>
          <a:p>
            <a:pPr eaLnBrk="1" fontAlgn="auto" hangingPunct="1">
              <a:buFont typeface="Arial" charset="0"/>
              <a:buChar char="•"/>
              <a:defRPr/>
            </a:pPr>
            <a:r>
              <a:rPr lang="en-US" sz="1800" dirty="0"/>
              <a:t>Appoints agents </a:t>
            </a:r>
          </a:p>
          <a:p>
            <a:pPr eaLnBrk="1" fontAlgn="auto" hangingPunct="1">
              <a:buFont typeface="Arial" charset="0"/>
              <a:buChar char="•"/>
              <a:defRPr/>
            </a:pPr>
            <a:r>
              <a:rPr lang="en-US" sz="1800" dirty="0"/>
              <a:t>Hires loss adjusters</a:t>
            </a:r>
          </a:p>
          <a:p>
            <a:pPr eaLnBrk="1" fontAlgn="auto" hangingPunct="1">
              <a:buFont typeface="Arial" charset="0"/>
              <a:buChar char="•"/>
              <a:defRPr/>
            </a:pPr>
            <a:r>
              <a:rPr lang="en-US" sz="1800" dirty="0"/>
              <a:t>Ensures all claims are fairly and promptly paid</a:t>
            </a:r>
          </a:p>
          <a:p>
            <a:pPr eaLnBrk="1" fontAlgn="auto" hangingPunct="1">
              <a:buFont typeface="Arial" charset="0"/>
              <a:buChar char="•"/>
              <a:defRPr/>
            </a:pPr>
            <a:r>
              <a:rPr lang="en-US" sz="1800" dirty="0"/>
              <a:t>Accepts risk on the insurance policies</a:t>
            </a:r>
          </a:p>
          <a:p>
            <a:pPr eaLnBrk="1" fontAlgn="auto" hangingPunct="1">
              <a:buFont typeface="Arial" charset="0"/>
              <a:buChar char="•"/>
              <a:defRPr/>
            </a:pPr>
            <a:r>
              <a:rPr lang="en-US" sz="1800" dirty="0"/>
              <a:t>Interacts with RMA/agent/farmers</a:t>
            </a:r>
          </a:p>
          <a:p>
            <a:pPr eaLnBrk="1" fontAlgn="auto" hangingPunct="1">
              <a:buFont typeface="Arial" charset="0"/>
              <a:buChar char="•"/>
              <a:defRPr/>
            </a:pPr>
            <a:r>
              <a:rPr lang="en-US" sz="1800" dirty="0"/>
              <a:t>Trains agents and adjusters</a:t>
            </a:r>
          </a:p>
          <a:p>
            <a:pPr marL="274320" indent="-274320" eaLnBrk="1" fontAlgn="auto" hangingPunct="1">
              <a:spcAft>
                <a:spcPts val="0"/>
              </a:spcAft>
              <a:defRPr/>
            </a:pPr>
            <a:endParaRPr lang="en-US" sz="1600" dirty="0"/>
          </a:p>
        </p:txBody>
      </p:sp>
      <p:sp>
        <p:nvSpPr>
          <p:cNvPr id="7" name="Content Placeholder 6">
            <a:extLst>
              <a:ext uri="{FF2B5EF4-FFF2-40B4-BE49-F238E27FC236}">
                <a16:creationId xmlns:a16="http://schemas.microsoft.com/office/drawing/2014/main" id="{9C0AC994-F718-4D40-8235-85C1733E21DD}"/>
              </a:ext>
            </a:extLst>
          </p:cNvPr>
          <p:cNvSpPr>
            <a:spLocks noGrp="1"/>
          </p:cNvSpPr>
          <p:nvPr>
            <p:ph sz="half" idx="4294967295"/>
          </p:nvPr>
        </p:nvSpPr>
        <p:spPr>
          <a:xfrm>
            <a:off x="4764088" y="1331913"/>
            <a:ext cx="4343400" cy="4800600"/>
          </a:xfrm>
        </p:spPr>
        <p:txBody>
          <a:bodyPr rtlCol="0">
            <a:noAutofit/>
          </a:bodyPr>
          <a:lstStyle/>
          <a:p>
            <a:pPr marL="0" indent="0" eaLnBrk="1" fontAlgn="auto" hangingPunct="1">
              <a:spcAft>
                <a:spcPts val="0"/>
              </a:spcAft>
              <a:buFont typeface="Arial" panose="020B0604020202020204" pitchFamily="34" charset="0"/>
              <a:buNone/>
              <a:defRPr/>
            </a:pPr>
            <a:r>
              <a:rPr lang="en-US" sz="1800" b="1" dirty="0">
                <a:solidFill>
                  <a:schemeClr val="tx2"/>
                </a:solidFill>
              </a:rPr>
              <a:t>What does the Agent Do?</a:t>
            </a:r>
          </a:p>
          <a:p>
            <a:pPr marL="274320" indent="-274320" eaLnBrk="1" fontAlgn="auto" hangingPunct="1">
              <a:spcAft>
                <a:spcPts val="0"/>
              </a:spcAft>
              <a:defRPr/>
            </a:pPr>
            <a:r>
              <a:rPr lang="en-US" sz="1800" dirty="0"/>
              <a:t>Identifies a need for insurance</a:t>
            </a:r>
          </a:p>
          <a:p>
            <a:pPr marL="274320" indent="-274320" eaLnBrk="1" fontAlgn="auto" hangingPunct="1">
              <a:spcAft>
                <a:spcPts val="0"/>
              </a:spcAft>
              <a:defRPr/>
            </a:pPr>
            <a:r>
              <a:rPr lang="en-US" sz="1800" dirty="0"/>
              <a:t>Explains product options</a:t>
            </a:r>
          </a:p>
          <a:p>
            <a:pPr marL="274320" indent="-274320" eaLnBrk="1" fontAlgn="auto" hangingPunct="1">
              <a:spcAft>
                <a:spcPts val="0"/>
              </a:spcAft>
              <a:defRPr/>
            </a:pPr>
            <a:r>
              <a:rPr lang="en-US" sz="1800" dirty="0"/>
              <a:t>Sells insurance contract</a:t>
            </a:r>
          </a:p>
          <a:p>
            <a:pPr marL="274320" indent="-274320" eaLnBrk="1" fontAlgn="auto" hangingPunct="1">
              <a:spcAft>
                <a:spcPts val="0"/>
              </a:spcAft>
              <a:defRPr/>
            </a:pPr>
            <a:r>
              <a:rPr lang="en-US" sz="1800" dirty="0"/>
              <a:t>Collects production and acreage report</a:t>
            </a:r>
          </a:p>
          <a:p>
            <a:pPr marL="274320" indent="-274320" eaLnBrk="1" fontAlgn="auto" hangingPunct="1">
              <a:spcAft>
                <a:spcPts val="0"/>
              </a:spcAft>
              <a:defRPr/>
            </a:pPr>
            <a:r>
              <a:rPr lang="en-US" sz="1800" dirty="0"/>
              <a:t>Notifies company in case of loss</a:t>
            </a:r>
          </a:p>
          <a:p>
            <a:pPr marL="274320" indent="-274320" eaLnBrk="1" fontAlgn="auto" hangingPunct="1">
              <a:spcAft>
                <a:spcPts val="0"/>
              </a:spcAft>
              <a:defRPr/>
            </a:pPr>
            <a:r>
              <a:rPr lang="en-US" sz="1800" dirty="0"/>
              <a:t>Informs farmer about changes to the program</a:t>
            </a:r>
          </a:p>
          <a:p>
            <a:pPr marL="274320" indent="-274320" eaLnBrk="1" fontAlgn="auto" hangingPunct="1">
              <a:spcAft>
                <a:spcPts val="0"/>
              </a:spcAft>
              <a:defRPr/>
            </a:pPr>
            <a:r>
              <a:rPr lang="en-US" sz="1800" dirty="0"/>
              <a:t>Local, professional, trusted contact for farmer</a:t>
            </a:r>
          </a:p>
        </p:txBody>
      </p:sp>
      <p:cxnSp>
        <p:nvCxnSpPr>
          <p:cNvPr id="11" name="Straight Connector 10">
            <a:extLst>
              <a:ext uri="{FF2B5EF4-FFF2-40B4-BE49-F238E27FC236}">
                <a16:creationId xmlns:a16="http://schemas.microsoft.com/office/drawing/2014/main" id="{E1178582-F52F-459D-990B-49FC1F40187F}"/>
              </a:ext>
            </a:extLst>
          </p:cNvPr>
          <p:cNvCxnSpPr/>
          <p:nvPr/>
        </p:nvCxnSpPr>
        <p:spPr>
          <a:xfrm>
            <a:off x="4495800" y="2057400"/>
            <a:ext cx="0" cy="35814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243D929-45AC-4CEE-9E2A-92DB0A04934B}"/>
              </a:ext>
            </a:extLst>
          </p:cNvPr>
          <p:cNvCxnSpPr/>
          <p:nvPr/>
        </p:nvCxnSpPr>
        <p:spPr>
          <a:xfrm>
            <a:off x="4476750" y="3429000"/>
            <a:ext cx="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9FFAF9-5868-4C1C-9821-526F4CAAA38F}"/>
              </a:ext>
            </a:extLst>
          </p:cNvPr>
          <p:cNvSpPr>
            <a:spLocks noGrp="1"/>
          </p:cNvSpPr>
          <p:nvPr>
            <p:ph type="title"/>
          </p:nvPr>
        </p:nvSpPr>
        <p:spPr/>
        <p:txBody>
          <a:bodyPr/>
          <a:lstStyle/>
          <a:p>
            <a:r>
              <a:rPr lang="en-US" dirty="0"/>
              <a:t>Production Hail	</a:t>
            </a:r>
          </a:p>
        </p:txBody>
      </p:sp>
      <p:pic>
        <p:nvPicPr>
          <p:cNvPr id="5" name="Content Placeholder 4">
            <a:extLst>
              <a:ext uri="{FF2B5EF4-FFF2-40B4-BE49-F238E27FC236}">
                <a16:creationId xmlns:a16="http://schemas.microsoft.com/office/drawing/2014/main" id="{38A365F4-281D-4DD1-B0BE-8FE1B8C66BC5}"/>
              </a:ext>
            </a:extLst>
          </p:cNvPr>
          <p:cNvPicPr>
            <a:picLocks noGrp="1" noChangeAspect="1"/>
          </p:cNvPicPr>
          <p:nvPr>
            <p:ph idx="1"/>
          </p:nvPr>
        </p:nvPicPr>
        <p:blipFill>
          <a:blip r:embed="rId2"/>
          <a:stretch>
            <a:fillRect/>
          </a:stretch>
        </p:blipFill>
        <p:spPr>
          <a:xfrm>
            <a:off x="1809750" y="2152650"/>
            <a:ext cx="5448300" cy="3771900"/>
          </a:xfrm>
          <a:prstGeom prst="rect">
            <a:avLst/>
          </a:prstGeom>
        </p:spPr>
      </p:pic>
      <p:sp>
        <p:nvSpPr>
          <p:cNvPr id="2" name="Slide Number Placeholder 1">
            <a:extLst>
              <a:ext uri="{FF2B5EF4-FFF2-40B4-BE49-F238E27FC236}">
                <a16:creationId xmlns:a16="http://schemas.microsoft.com/office/drawing/2014/main" id="{C331DC5C-6363-4E16-ABB9-8E1AA432C005}"/>
              </a:ext>
            </a:extLst>
          </p:cNvPr>
          <p:cNvSpPr>
            <a:spLocks noGrp="1"/>
          </p:cNvSpPr>
          <p:nvPr>
            <p:ph type="sldNum" sz="quarter" idx="10"/>
          </p:nvPr>
        </p:nvSpPr>
        <p:spPr/>
        <p:txBody>
          <a:bodyPr/>
          <a:lstStyle/>
          <a:p>
            <a:fld id="{7FC48A84-82F6-404D-9BA2-100CC401CFE0}" type="slidenum">
              <a:rPr lang="en-US" altLang="en-US" smtClean="0"/>
              <a:pPr/>
              <a:t>49</a:t>
            </a:fld>
            <a:endParaRPr lang="en-US" altLang="en-US" dirty="0"/>
          </a:p>
        </p:txBody>
      </p:sp>
    </p:spTree>
    <p:extLst>
      <p:ext uri="{BB962C8B-B14F-4D97-AF65-F5344CB8AC3E}">
        <p14:creationId xmlns:p14="http://schemas.microsoft.com/office/powerpoint/2010/main" val="1687312065"/>
      </p:ext>
    </p:extLst>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2DB9E-2AD4-47B5-BD5E-A3B39E583CF7}"/>
              </a:ext>
            </a:extLst>
          </p:cNvPr>
          <p:cNvSpPr>
            <a:spLocks noGrp="1"/>
          </p:cNvSpPr>
          <p:nvPr>
            <p:ph type="title"/>
          </p:nvPr>
        </p:nvSpPr>
        <p:spPr/>
        <p:txBody>
          <a:bodyPr/>
          <a:lstStyle/>
          <a:p>
            <a:r>
              <a:rPr lang="en-US" dirty="0"/>
              <a:t>Production Plan Example</a:t>
            </a:r>
          </a:p>
        </p:txBody>
      </p:sp>
      <p:pic>
        <p:nvPicPr>
          <p:cNvPr id="5" name="Content Placeholder 4">
            <a:extLst>
              <a:ext uri="{FF2B5EF4-FFF2-40B4-BE49-F238E27FC236}">
                <a16:creationId xmlns:a16="http://schemas.microsoft.com/office/drawing/2014/main" id="{104B508F-36AE-4894-A240-40FF630D93CB}"/>
              </a:ext>
            </a:extLst>
          </p:cNvPr>
          <p:cNvPicPr>
            <a:picLocks noGrp="1" noChangeAspect="1"/>
          </p:cNvPicPr>
          <p:nvPr>
            <p:ph idx="1"/>
          </p:nvPr>
        </p:nvPicPr>
        <p:blipFill>
          <a:blip r:embed="rId2"/>
          <a:stretch>
            <a:fillRect/>
          </a:stretch>
        </p:blipFill>
        <p:spPr>
          <a:xfrm>
            <a:off x="1042987" y="1966912"/>
            <a:ext cx="6981825" cy="4143375"/>
          </a:xfrm>
          <a:prstGeom prst="rect">
            <a:avLst/>
          </a:prstGeom>
        </p:spPr>
      </p:pic>
      <p:sp>
        <p:nvSpPr>
          <p:cNvPr id="4" name="Slide Number Placeholder 3">
            <a:extLst>
              <a:ext uri="{FF2B5EF4-FFF2-40B4-BE49-F238E27FC236}">
                <a16:creationId xmlns:a16="http://schemas.microsoft.com/office/drawing/2014/main" id="{F8CC62CC-08AC-4643-93F5-BE7135DE7A5A}"/>
              </a:ext>
            </a:extLst>
          </p:cNvPr>
          <p:cNvSpPr>
            <a:spLocks noGrp="1"/>
          </p:cNvSpPr>
          <p:nvPr>
            <p:ph type="sldNum" sz="quarter" idx="10"/>
          </p:nvPr>
        </p:nvSpPr>
        <p:spPr/>
        <p:txBody>
          <a:bodyPr/>
          <a:lstStyle/>
          <a:p>
            <a:fld id="{EC1578F1-51FE-45EB-BE85-D0246F44A77D}" type="slidenum">
              <a:rPr lang="en-US" altLang="en-US" smtClean="0"/>
              <a:pPr/>
              <a:t>50</a:t>
            </a:fld>
            <a:endParaRPr lang="en-US" altLang="en-US" dirty="0"/>
          </a:p>
        </p:txBody>
      </p:sp>
    </p:spTree>
    <p:extLst>
      <p:ext uri="{BB962C8B-B14F-4D97-AF65-F5344CB8AC3E}">
        <p14:creationId xmlns:p14="http://schemas.microsoft.com/office/powerpoint/2010/main" val="3993913367"/>
      </p:ext>
    </p:extLst>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628DF-F45D-4DC8-8BAB-A2EBD56C03CA}"/>
              </a:ext>
            </a:extLst>
          </p:cNvPr>
          <p:cNvSpPr>
            <a:spLocks noGrp="1"/>
          </p:cNvSpPr>
          <p:nvPr>
            <p:ph type="title"/>
          </p:nvPr>
        </p:nvSpPr>
        <p:spPr/>
        <p:txBody>
          <a:bodyPr/>
          <a:lstStyle/>
          <a:p>
            <a:r>
              <a:rPr lang="en-US" dirty="0"/>
              <a:t>Takeaways Today</a:t>
            </a:r>
          </a:p>
        </p:txBody>
      </p:sp>
      <p:sp>
        <p:nvSpPr>
          <p:cNvPr id="3" name="Content Placeholder 2">
            <a:extLst>
              <a:ext uri="{FF2B5EF4-FFF2-40B4-BE49-F238E27FC236}">
                <a16:creationId xmlns:a16="http://schemas.microsoft.com/office/drawing/2014/main" id="{9B0DC34B-CFB7-4C90-B607-3A72B78C001D}"/>
              </a:ext>
            </a:extLst>
          </p:cNvPr>
          <p:cNvSpPr>
            <a:spLocks noGrp="1"/>
          </p:cNvSpPr>
          <p:nvPr>
            <p:ph idx="1"/>
          </p:nvPr>
        </p:nvSpPr>
        <p:spPr/>
        <p:txBody>
          <a:bodyPr/>
          <a:lstStyle/>
          <a:p>
            <a:r>
              <a:rPr lang="en-US" sz="2000" dirty="0"/>
              <a:t>Get POA from your spouse on your policy</a:t>
            </a:r>
          </a:p>
          <a:p>
            <a:r>
              <a:rPr lang="en-US" sz="2000" dirty="0"/>
              <a:t>Always review the schedule of insurance	</a:t>
            </a:r>
          </a:p>
          <a:p>
            <a:pPr lvl="1"/>
            <a:r>
              <a:rPr lang="en-US" dirty="0"/>
              <a:t>Acres and crop correct?</a:t>
            </a:r>
          </a:p>
          <a:p>
            <a:pPr lvl="1"/>
            <a:r>
              <a:rPr lang="en-US" dirty="0"/>
              <a:t>Review your premium</a:t>
            </a:r>
          </a:p>
          <a:p>
            <a:pPr lvl="1"/>
            <a:r>
              <a:rPr lang="en-US" dirty="0"/>
              <a:t>If a problem is found call your agent right away</a:t>
            </a:r>
          </a:p>
          <a:p>
            <a:r>
              <a:rPr lang="en-US" sz="2000" dirty="0"/>
              <a:t>Use Revenue Protection whenever available</a:t>
            </a:r>
          </a:p>
          <a:p>
            <a:r>
              <a:rPr lang="en-US" sz="2000" dirty="0"/>
              <a:t>Know what your revenue coverage is when marketing your crop</a:t>
            </a:r>
          </a:p>
          <a:p>
            <a:r>
              <a:rPr lang="en-US" sz="2000" dirty="0"/>
              <a:t>Do a yearly review of your policy and ask your agent if there were any changes </a:t>
            </a:r>
          </a:p>
          <a:p>
            <a:r>
              <a:rPr lang="en-US" sz="2000" dirty="0"/>
              <a:t>Understand what you are buying and ask questions. </a:t>
            </a:r>
          </a:p>
          <a:p>
            <a:endParaRPr lang="en-US" dirty="0"/>
          </a:p>
        </p:txBody>
      </p:sp>
      <p:sp>
        <p:nvSpPr>
          <p:cNvPr id="4" name="Slide Number Placeholder 3">
            <a:extLst>
              <a:ext uri="{FF2B5EF4-FFF2-40B4-BE49-F238E27FC236}">
                <a16:creationId xmlns:a16="http://schemas.microsoft.com/office/drawing/2014/main" id="{F2334777-7F82-4D57-9118-F3B5367B3543}"/>
              </a:ext>
            </a:extLst>
          </p:cNvPr>
          <p:cNvSpPr>
            <a:spLocks noGrp="1"/>
          </p:cNvSpPr>
          <p:nvPr>
            <p:ph type="sldNum" sz="quarter" idx="10"/>
          </p:nvPr>
        </p:nvSpPr>
        <p:spPr/>
        <p:txBody>
          <a:bodyPr/>
          <a:lstStyle/>
          <a:p>
            <a:fld id="{EC1578F1-51FE-45EB-BE85-D0246F44A77D}" type="slidenum">
              <a:rPr lang="en-US" altLang="en-US" smtClean="0"/>
              <a:pPr/>
              <a:t>51</a:t>
            </a:fld>
            <a:endParaRPr lang="en-US" altLang="en-US" dirty="0"/>
          </a:p>
        </p:txBody>
      </p:sp>
    </p:spTree>
    <p:extLst>
      <p:ext uri="{BB962C8B-B14F-4D97-AF65-F5344CB8AC3E}">
        <p14:creationId xmlns:p14="http://schemas.microsoft.com/office/powerpoint/2010/main" val="727962924"/>
      </p:ext>
    </p:extLst>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FEB5D-3C1D-43BA-A6E9-A81E79FCC348}"/>
              </a:ext>
            </a:extLst>
          </p:cNvPr>
          <p:cNvSpPr>
            <a:spLocks noGrp="1"/>
          </p:cNvSpPr>
          <p:nvPr>
            <p:ph type="title"/>
          </p:nvPr>
        </p:nvSpPr>
        <p:spPr/>
        <p:txBody>
          <a:bodyPr/>
          <a:lstStyle/>
          <a:p>
            <a:pPr algn="ctr">
              <a:defRPr/>
            </a:pPr>
            <a:r>
              <a:rPr lang="en-US" dirty="0">
                <a:solidFill>
                  <a:srgbClr val="663300"/>
                </a:solidFill>
              </a:rPr>
              <a:t>Thank You!</a:t>
            </a:r>
            <a:br>
              <a:rPr lang="en-US" dirty="0">
                <a:solidFill>
                  <a:srgbClr val="663300"/>
                </a:solidFill>
              </a:rPr>
            </a:br>
            <a:r>
              <a:rPr lang="en-US" dirty="0">
                <a:solidFill>
                  <a:srgbClr val="663300"/>
                </a:solidFill>
              </a:rPr>
              <a:t>Any Questions?</a:t>
            </a:r>
          </a:p>
        </p:txBody>
      </p:sp>
      <p:sp>
        <p:nvSpPr>
          <p:cNvPr id="3" name="Slide Number Placeholder 2">
            <a:extLst>
              <a:ext uri="{FF2B5EF4-FFF2-40B4-BE49-F238E27FC236}">
                <a16:creationId xmlns:a16="http://schemas.microsoft.com/office/drawing/2014/main" id="{24911E2D-3977-45C6-AEC7-6E9D511F8E17}"/>
              </a:ext>
            </a:extLst>
          </p:cNvPr>
          <p:cNvSpPr>
            <a:spLocks noGrp="1"/>
          </p:cNvSpPr>
          <p:nvPr>
            <p:ph type="sldNum" sz="quarter" idx="10"/>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2040B95-692D-4546-B0FE-66E97848A57B}" type="slidenum">
              <a:rPr lang="en-US" altLang="en-US">
                <a:solidFill>
                  <a:srgbClr val="EBE6DD"/>
                </a:solidFill>
              </a:rPr>
              <a:pPr eaLnBrk="1" hangingPunct="1"/>
              <a:t>52</a:t>
            </a:fld>
            <a:endParaRPr lang="en-US" altLang="en-US" dirty="0">
              <a:solidFill>
                <a:srgbClr val="EBE6DD"/>
              </a:solidFill>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16CA3C-D011-4ACB-96E3-5A5A4CAD7505}"/>
              </a:ext>
            </a:extLst>
          </p:cNvPr>
          <p:cNvSpPr>
            <a:spLocks noGrp="1"/>
          </p:cNvSpPr>
          <p:nvPr>
            <p:ph type="sldNum" sz="quarter" idx="10"/>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31138F4-6B98-44DC-BE21-7E5F710016E6}" type="slidenum">
              <a:rPr lang="en-US" altLang="en-US"/>
              <a:pPr eaLnBrk="1" hangingPunct="1"/>
              <a:t>5</a:t>
            </a:fld>
            <a:endParaRPr lang="en-US" altLang="en-US" dirty="0"/>
          </a:p>
        </p:txBody>
      </p:sp>
      <p:sp>
        <p:nvSpPr>
          <p:cNvPr id="25603" name="Title 1">
            <a:extLst>
              <a:ext uri="{FF2B5EF4-FFF2-40B4-BE49-F238E27FC236}">
                <a16:creationId xmlns:a16="http://schemas.microsoft.com/office/drawing/2014/main" id="{F8826B08-2FFB-47AF-BB08-4CD0946D1477}"/>
              </a:ext>
            </a:extLst>
          </p:cNvPr>
          <p:cNvSpPr>
            <a:spLocks noGrp="1"/>
          </p:cNvSpPr>
          <p:nvPr>
            <p:ph type="title" idx="4294967295"/>
          </p:nvPr>
        </p:nvSpPr>
        <p:spPr>
          <a:xfrm>
            <a:off x="165100" y="158750"/>
            <a:ext cx="7239000" cy="838200"/>
          </a:xfrm>
        </p:spPr>
        <p:txBody>
          <a:bodyPr/>
          <a:lstStyle/>
          <a:p>
            <a:pPr eaLnBrk="1" hangingPunct="1"/>
            <a:r>
              <a:rPr lang="en-US" altLang="en-US" dirty="0">
                <a:solidFill>
                  <a:schemeClr val="accent4"/>
                </a:solidFill>
              </a:rPr>
              <a:t>Insured’s Responsibilities</a:t>
            </a:r>
          </a:p>
        </p:txBody>
      </p:sp>
      <p:sp>
        <p:nvSpPr>
          <p:cNvPr id="61443" name="Content Placeholder 2">
            <a:extLst>
              <a:ext uri="{FF2B5EF4-FFF2-40B4-BE49-F238E27FC236}">
                <a16:creationId xmlns:a16="http://schemas.microsoft.com/office/drawing/2014/main" id="{61E9703A-89C4-467D-AFEC-3CDA4FEF4748}"/>
              </a:ext>
            </a:extLst>
          </p:cNvPr>
          <p:cNvSpPr>
            <a:spLocks noGrp="1"/>
          </p:cNvSpPr>
          <p:nvPr>
            <p:ph sz="quarter" idx="4294967295"/>
          </p:nvPr>
        </p:nvSpPr>
        <p:spPr>
          <a:xfrm>
            <a:off x="304800" y="1295400"/>
            <a:ext cx="8534400" cy="5029200"/>
          </a:xfrm>
        </p:spPr>
        <p:txBody>
          <a:bodyPr/>
          <a:lstStyle/>
          <a:p>
            <a:pPr eaLnBrk="1" hangingPunct="1">
              <a:buFont typeface="Arial" charset="0"/>
              <a:buChar char="•"/>
              <a:defRPr/>
            </a:pPr>
            <a:r>
              <a:rPr lang="en-US" sz="2100" dirty="0"/>
              <a:t>Complete application – </a:t>
            </a:r>
            <a:r>
              <a:rPr lang="en-US" sz="2100" dirty="0">
                <a:solidFill>
                  <a:schemeClr val="accent4">
                    <a:lumMod val="50000"/>
                  </a:schemeClr>
                </a:solidFill>
              </a:rPr>
              <a:t>for crops and counties</a:t>
            </a:r>
            <a:endParaRPr lang="en-US" sz="2100" dirty="0">
              <a:solidFill>
                <a:srgbClr val="16F905"/>
              </a:solidFill>
            </a:endParaRPr>
          </a:p>
          <a:p>
            <a:pPr eaLnBrk="1" hangingPunct="1">
              <a:buFont typeface="Arial" charset="0"/>
              <a:buChar char="•"/>
              <a:defRPr/>
            </a:pPr>
            <a:r>
              <a:rPr lang="en-US" sz="2100" dirty="0"/>
              <a:t>Report entity changes</a:t>
            </a:r>
          </a:p>
          <a:p>
            <a:pPr eaLnBrk="1" hangingPunct="1">
              <a:buFont typeface="Arial" charset="0"/>
              <a:buChar char="•"/>
              <a:defRPr/>
            </a:pPr>
            <a:r>
              <a:rPr lang="en-US" sz="2100" dirty="0"/>
              <a:t>Keep and report production separate </a:t>
            </a:r>
            <a:r>
              <a:rPr lang="en-US" sz="2100" dirty="0">
                <a:solidFill>
                  <a:schemeClr val="accent4">
                    <a:lumMod val="50000"/>
                  </a:schemeClr>
                </a:solidFill>
              </a:rPr>
              <a:t>by unit</a:t>
            </a:r>
          </a:p>
          <a:p>
            <a:pPr eaLnBrk="1" hangingPunct="1">
              <a:buFont typeface="Arial" charset="0"/>
              <a:buChar char="•"/>
              <a:defRPr/>
            </a:pPr>
            <a:r>
              <a:rPr lang="en-US" sz="2100" dirty="0"/>
              <a:t>Report </a:t>
            </a:r>
            <a:r>
              <a:rPr lang="en-US" sz="2100" b="1" dirty="0"/>
              <a:t>ALL</a:t>
            </a:r>
            <a:r>
              <a:rPr lang="en-US" sz="2100" dirty="0"/>
              <a:t> acres by crop and practice</a:t>
            </a:r>
          </a:p>
          <a:p>
            <a:pPr lvl="1" eaLnBrk="1" hangingPunct="1">
              <a:buFont typeface="Arial" charset="0"/>
              <a:buChar char="–"/>
              <a:defRPr/>
            </a:pPr>
            <a:r>
              <a:rPr lang="en-US" sz="2100" dirty="0"/>
              <a:t>Mapped Based Acreage Report</a:t>
            </a:r>
          </a:p>
          <a:p>
            <a:pPr lvl="1" eaLnBrk="1" hangingPunct="1">
              <a:buFont typeface="Arial" charset="0"/>
              <a:buChar char="–"/>
              <a:defRPr/>
            </a:pPr>
            <a:r>
              <a:rPr lang="en-US" sz="2100" dirty="0"/>
              <a:t>Report planting dates and share</a:t>
            </a:r>
          </a:p>
          <a:p>
            <a:pPr eaLnBrk="1" hangingPunct="1">
              <a:buFont typeface="Arial" charset="0"/>
              <a:buChar char="•"/>
              <a:defRPr/>
            </a:pPr>
            <a:r>
              <a:rPr lang="en-US" sz="2100" dirty="0"/>
              <a:t>Report probable losses to the agent as soon as discovered</a:t>
            </a:r>
          </a:p>
          <a:p>
            <a:pPr eaLnBrk="1" hangingPunct="1">
              <a:buFont typeface="Arial" charset="0"/>
              <a:buChar char="•"/>
              <a:defRPr/>
            </a:pPr>
            <a:r>
              <a:rPr lang="en-US" sz="2100" dirty="0"/>
              <a:t>Provide adjuster with scale tickets and other production evidence – </a:t>
            </a:r>
            <a:r>
              <a:rPr lang="en-US" sz="2100" dirty="0">
                <a:solidFill>
                  <a:srgbClr val="FF0000"/>
                </a:solidFill>
              </a:rPr>
              <a:t>sell crop in insured name</a:t>
            </a:r>
          </a:p>
          <a:p>
            <a:pPr eaLnBrk="1" hangingPunct="1">
              <a:buFont typeface="Arial" charset="0"/>
              <a:buChar char="•"/>
              <a:defRPr/>
            </a:pPr>
            <a:r>
              <a:rPr lang="en-US" sz="2100" dirty="0"/>
              <a:t>Pay premium timely</a:t>
            </a: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BFDB7C-217B-4DF9-8BEA-F9F20C50C3C0}"/>
              </a:ext>
            </a:extLst>
          </p:cNvPr>
          <p:cNvSpPr>
            <a:spLocks noGrp="1"/>
          </p:cNvSpPr>
          <p:nvPr>
            <p:ph type="sldNum" sz="quarter" idx="10"/>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87B58B0-4145-4B57-9AB3-1400A6EEFAD2}" type="slidenum">
              <a:rPr lang="en-US" altLang="en-US"/>
              <a:pPr eaLnBrk="1" hangingPunct="1"/>
              <a:t>6</a:t>
            </a:fld>
            <a:endParaRPr lang="en-US" altLang="en-US" dirty="0"/>
          </a:p>
        </p:txBody>
      </p:sp>
      <p:sp>
        <p:nvSpPr>
          <p:cNvPr id="26627" name="Title 1">
            <a:extLst>
              <a:ext uri="{FF2B5EF4-FFF2-40B4-BE49-F238E27FC236}">
                <a16:creationId xmlns:a16="http://schemas.microsoft.com/office/drawing/2014/main" id="{ABC53E1A-BBFA-4D2E-A023-4D12F5D0F296}"/>
              </a:ext>
            </a:extLst>
          </p:cNvPr>
          <p:cNvSpPr>
            <a:spLocks noGrp="1"/>
          </p:cNvSpPr>
          <p:nvPr>
            <p:ph type="title" idx="4294967295"/>
          </p:nvPr>
        </p:nvSpPr>
        <p:spPr>
          <a:xfrm>
            <a:off x="209550" y="304800"/>
            <a:ext cx="5964238" cy="639763"/>
          </a:xfrm>
          <a:extLst>
            <a:ext uri="{91240B29-F687-4F45-9708-019B960494DF}">
              <a14:hiddenLine xmlns:a14="http://schemas.microsoft.com/office/drawing/2010/main" w="76200">
                <a:solidFill>
                  <a:srgbClr val="000000"/>
                </a:solidFill>
                <a:miter lim="800000"/>
                <a:headEnd/>
                <a:tailEnd/>
              </a14:hiddenLine>
            </a:ext>
          </a:extLst>
        </p:spPr>
        <p:txBody>
          <a:bodyPr/>
          <a:lstStyle/>
          <a:p>
            <a:pPr eaLnBrk="1" hangingPunct="1"/>
            <a:r>
              <a:rPr lang="en-US" altLang="en-US" dirty="0">
                <a:solidFill>
                  <a:schemeClr val="accent4"/>
                </a:solidFill>
              </a:rPr>
              <a:t>Insurance Cycle</a:t>
            </a:r>
          </a:p>
        </p:txBody>
      </p:sp>
      <p:sp>
        <p:nvSpPr>
          <p:cNvPr id="4" name="Curved Left Arrow 3">
            <a:extLst>
              <a:ext uri="{FF2B5EF4-FFF2-40B4-BE49-F238E27FC236}">
                <a16:creationId xmlns:a16="http://schemas.microsoft.com/office/drawing/2014/main" id="{BEEC8DCC-3A65-4D3D-84F4-E1E9633D3F2C}"/>
              </a:ext>
            </a:extLst>
          </p:cNvPr>
          <p:cNvSpPr/>
          <p:nvPr/>
        </p:nvSpPr>
        <p:spPr>
          <a:xfrm rot="16200000">
            <a:off x="4119563" y="1930400"/>
            <a:ext cx="893762" cy="1798638"/>
          </a:xfrm>
          <a:prstGeom prst="curvedLeftArrow">
            <a:avLst>
              <a:gd name="adj1" fmla="val 49387"/>
              <a:gd name="adj2" fmla="val 68694"/>
              <a:gd name="adj3" fmla="val 19546"/>
            </a:avLst>
          </a:prstGeom>
          <a:solidFill>
            <a:srgbClr val="92D050"/>
          </a:solidFill>
          <a:ln>
            <a:solidFill>
              <a:srgbClr val="002060"/>
            </a:solidFill>
          </a:ln>
          <a:effectLst>
            <a:glow rad="101600">
              <a:schemeClr val="accent1">
                <a:satMod val="175000"/>
                <a:alpha val="4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en-US" dirty="0"/>
          </a:p>
        </p:txBody>
      </p:sp>
      <p:sp>
        <p:nvSpPr>
          <p:cNvPr id="6" name="Curved Left Arrow 5">
            <a:extLst>
              <a:ext uri="{FF2B5EF4-FFF2-40B4-BE49-F238E27FC236}">
                <a16:creationId xmlns:a16="http://schemas.microsoft.com/office/drawing/2014/main" id="{F4EA4266-42AA-433B-86C8-C5234B5B2DEC}"/>
              </a:ext>
            </a:extLst>
          </p:cNvPr>
          <p:cNvSpPr/>
          <p:nvPr/>
        </p:nvSpPr>
        <p:spPr>
          <a:xfrm rot="5400000">
            <a:off x="4091782" y="4396581"/>
            <a:ext cx="893762" cy="1743075"/>
          </a:xfrm>
          <a:prstGeom prst="curvedLeftArrow">
            <a:avLst>
              <a:gd name="adj1" fmla="val 49387"/>
              <a:gd name="adj2" fmla="val 68694"/>
              <a:gd name="adj3" fmla="val 19546"/>
            </a:avLst>
          </a:prstGeom>
          <a:solidFill>
            <a:srgbClr val="92D050"/>
          </a:solidFill>
          <a:ln>
            <a:solidFill>
              <a:srgbClr val="002060"/>
            </a:solidFill>
          </a:ln>
          <a:effectLst>
            <a:glow rad="101600">
              <a:schemeClr val="accent1">
                <a:satMod val="175000"/>
                <a:alpha val="4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en-US" dirty="0"/>
          </a:p>
        </p:txBody>
      </p:sp>
      <p:sp>
        <p:nvSpPr>
          <p:cNvPr id="7" name="Curved Left Arrow 6">
            <a:extLst>
              <a:ext uri="{FF2B5EF4-FFF2-40B4-BE49-F238E27FC236}">
                <a16:creationId xmlns:a16="http://schemas.microsoft.com/office/drawing/2014/main" id="{733CAE3A-BA53-42AA-A205-B002C48F3354}"/>
              </a:ext>
            </a:extLst>
          </p:cNvPr>
          <p:cNvSpPr/>
          <p:nvPr/>
        </p:nvSpPr>
        <p:spPr>
          <a:xfrm rot="10800000">
            <a:off x="2933700" y="3260725"/>
            <a:ext cx="838200" cy="1560513"/>
          </a:xfrm>
          <a:prstGeom prst="curvedLeftArrow">
            <a:avLst>
              <a:gd name="adj1" fmla="val 49387"/>
              <a:gd name="adj2" fmla="val 68694"/>
              <a:gd name="adj3" fmla="val 19546"/>
            </a:avLst>
          </a:prstGeom>
          <a:solidFill>
            <a:srgbClr val="92D050"/>
          </a:solidFill>
          <a:ln>
            <a:solidFill>
              <a:srgbClr val="002060"/>
            </a:solidFill>
          </a:ln>
          <a:effectLst>
            <a:glow rad="101600">
              <a:schemeClr val="accent1">
                <a:satMod val="175000"/>
                <a:alpha val="4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en-US" dirty="0"/>
          </a:p>
        </p:txBody>
      </p:sp>
      <p:sp>
        <p:nvSpPr>
          <p:cNvPr id="8" name="Curved Left Arrow 7">
            <a:extLst>
              <a:ext uri="{FF2B5EF4-FFF2-40B4-BE49-F238E27FC236}">
                <a16:creationId xmlns:a16="http://schemas.microsoft.com/office/drawing/2014/main" id="{E26372E0-E152-4C72-B85E-E97627D84C4B}"/>
              </a:ext>
            </a:extLst>
          </p:cNvPr>
          <p:cNvSpPr/>
          <p:nvPr/>
        </p:nvSpPr>
        <p:spPr>
          <a:xfrm>
            <a:off x="5316538" y="3276600"/>
            <a:ext cx="838200" cy="1544638"/>
          </a:xfrm>
          <a:prstGeom prst="curvedLeftArrow">
            <a:avLst>
              <a:gd name="adj1" fmla="val 49387"/>
              <a:gd name="adj2" fmla="val 68694"/>
              <a:gd name="adj3" fmla="val 19546"/>
            </a:avLst>
          </a:prstGeom>
          <a:solidFill>
            <a:srgbClr val="92D050"/>
          </a:solidFill>
          <a:ln>
            <a:solidFill>
              <a:srgbClr val="002060"/>
            </a:solidFill>
          </a:ln>
          <a:effectLst>
            <a:glow rad="101600">
              <a:schemeClr val="accent1">
                <a:satMod val="175000"/>
                <a:alpha val="4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en-US" dirty="0"/>
          </a:p>
        </p:txBody>
      </p:sp>
      <p:sp>
        <p:nvSpPr>
          <p:cNvPr id="26640" name="TextBox 1">
            <a:extLst>
              <a:ext uri="{FF2B5EF4-FFF2-40B4-BE49-F238E27FC236}">
                <a16:creationId xmlns:a16="http://schemas.microsoft.com/office/drawing/2014/main" id="{CBCE7227-89BB-43A0-8908-6C008E433E3D}"/>
              </a:ext>
            </a:extLst>
          </p:cNvPr>
          <p:cNvSpPr txBox="1">
            <a:spLocks noChangeArrowheads="1"/>
          </p:cNvSpPr>
          <p:nvPr/>
        </p:nvSpPr>
        <p:spPr bwMode="auto">
          <a:xfrm>
            <a:off x="3667125" y="1758950"/>
            <a:ext cx="16494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dirty="0">
                <a:latin typeface="Calibri" panose="020F0502020204030204" pitchFamily="34" charset="0"/>
              </a:rPr>
              <a:t>  Sales Closing</a:t>
            </a:r>
            <a:r>
              <a:rPr lang="en-US" altLang="en-US" sz="1000" b="1" dirty="0">
                <a:latin typeface="Calibri" panose="020F0502020204030204" pitchFamily="34" charset="0"/>
              </a:rPr>
              <a:t> September 30 &amp; March 15</a:t>
            </a:r>
          </a:p>
        </p:txBody>
      </p:sp>
      <p:sp>
        <p:nvSpPr>
          <p:cNvPr id="26641" name="TextBox 2">
            <a:extLst>
              <a:ext uri="{FF2B5EF4-FFF2-40B4-BE49-F238E27FC236}">
                <a16:creationId xmlns:a16="http://schemas.microsoft.com/office/drawing/2014/main" id="{F633B62D-C4FC-41DA-BFF7-8BD74FA35F8D}"/>
              </a:ext>
            </a:extLst>
          </p:cNvPr>
          <p:cNvSpPr txBox="1">
            <a:spLocks noChangeArrowheads="1"/>
          </p:cNvSpPr>
          <p:nvPr/>
        </p:nvSpPr>
        <p:spPr bwMode="auto">
          <a:xfrm>
            <a:off x="3560763" y="5715000"/>
            <a:ext cx="1905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latin typeface="Calibri" panose="020F0502020204030204" pitchFamily="34" charset="0"/>
              </a:rPr>
              <a:t>Acreage Reporting</a:t>
            </a:r>
          </a:p>
          <a:p>
            <a:pPr eaLnBrk="1" hangingPunct="1"/>
            <a:r>
              <a:rPr lang="en-US" altLang="en-US" sz="1000" dirty="0">
                <a:latin typeface="Calibri" panose="020F0502020204030204" pitchFamily="34" charset="0"/>
              </a:rPr>
              <a:t>        November 15 &amp; July 15</a:t>
            </a:r>
          </a:p>
        </p:txBody>
      </p:sp>
      <p:sp>
        <p:nvSpPr>
          <p:cNvPr id="26642" name="TextBox 4">
            <a:extLst>
              <a:ext uri="{FF2B5EF4-FFF2-40B4-BE49-F238E27FC236}">
                <a16:creationId xmlns:a16="http://schemas.microsoft.com/office/drawing/2014/main" id="{73ED75A3-BB24-4270-BD99-B4EA819B419B}"/>
              </a:ext>
            </a:extLst>
          </p:cNvPr>
          <p:cNvSpPr txBox="1">
            <a:spLocks noChangeArrowheads="1"/>
          </p:cNvSpPr>
          <p:nvPr/>
        </p:nvSpPr>
        <p:spPr bwMode="auto">
          <a:xfrm>
            <a:off x="6275388" y="3713163"/>
            <a:ext cx="22098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dirty="0">
                <a:latin typeface="Calibri" panose="020F0502020204030204" pitchFamily="34" charset="0"/>
              </a:rPr>
              <a:t>Production Reporting</a:t>
            </a:r>
          </a:p>
          <a:p>
            <a:pPr eaLnBrk="1" hangingPunct="1"/>
            <a:r>
              <a:rPr lang="en-US" altLang="en-US" sz="1000" dirty="0">
                <a:latin typeface="Calibri" panose="020F0502020204030204" pitchFamily="34" charset="0"/>
              </a:rPr>
              <a:t>            November 14 &amp; April 29</a:t>
            </a:r>
          </a:p>
        </p:txBody>
      </p:sp>
      <p:sp>
        <p:nvSpPr>
          <p:cNvPr id="26643" name="TextBox 9">
            <a:extLst>
              <a:ext uri="{FF2B5EF4-FFF2-40B4-BE49-F238E27FC236}">
                <a16:creationId xmlns:a16="http://schemas.microsoft.com/office/drawing/2014/main" id="{364EAAA5-B977-4E89-9079-15B6D173EAA2}"/>
              </a:ext>
            </a:extLst>
          </p:cNvPr>
          <p:cNvSpPr txBox="1">
            <a:spLocks noChangeArrowheads="1"/>
          </p:cNvSpPr>
          <p:nvPr/>
        </p:nvSpPr>
        <p:spPr bwMode="auto">
          <a:xfrm>
            <a:off x="1216025" y="3779838"/>
            <a:ext cx="14478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dirty="0">
                <a:latin typeface="Calibri" panose="020F0502020204030204" pitchFamily="34" charset="0"/>
              </a:rPr>
              <a:t>        Claims</a:t>
            </a:r>
          </a:p>
          <a:p>
            <a:pPr eaLnBrk="1" hangingPunct="1"/>
            <a:r>
              <a:rPr lang="en-US" altLang="en-US" sz="1000" b="1" dirty="0">
                <a:latin typeface="Calibri" panose="020F0502020204030204" pitchFamily="34" charset="0"/>
              </a:rPr>
              <a:t>       Report losses time</a:t>
            </a:r>
            <a:r>
              <a:rPr lang="en-US" altLang="en-US" sz="1000" dirty="0">
                <a:latin typeface="Calibri" panose="020F0502020204030204" pitchFamily="34" charset="0"/>
              </a:rPr>
              <a:t>ly</a:t>
            </a:r>
          </a:p>
        </p:txBody>
      </p:sp>
      <p:sp>
        <p:nvSpPr>
          <p:cNvPr id="12" name="TextBox 11">
            <a:extLst>
              <a:ext uri="{FF2B5EF4-FFF2-40B4-BE49-F238E27FC236}">
                <a16:creationId xmlns:a16="http://schemas.microsoft.com/office/drawing/2014/main" id="{469F5250-D0A1-40B3-B8D7-E30EFDA016F4}"/>
              </a:ext>
            </a:extLst>
          </p:cNvPr>
          <p:cNvSpPr txBox="1"/>
          <p:nvPr/>
        </p:nvSpPr>
        <p:spPr>
          <a:xfrm>
            <a:off x="5964238" y="1487488"/>
            <a:ext cx="2954337" cy="1631216"/>
          </a:xfrm>
          <a:prstGeom prst="rect">
            <a:avLst/>
          </a:prstGeom>
          <a:solidFill>
            <a:schemeClr val="accent1">
              <a:lumMod val="20000"/>
              <a:lumOff val="80000"/>
            </a:schemeClr>
          </a:solidFill>
          <a:ln w="19050"/>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1"/>
          </a:lnRef>
          <a:fillRef idx="1">
            <a:schemeClr val="lt1"/>
          </a:fillRef>
          <a:effectRef idx="0">
            <a:schemeClr val="accent1"/>
          </a:effectRef>
          <a:fontRef idx="minor">
            <a:schemeClr val="dk1"/>
          </a:fontRef>
        </p:style>
        <p:txBody>
          <a:bodyPr>
            <a:spAutoFit/>
          </a:bodyPr>
          <a:lstStyle/>
          <a:p>
            <a:pPr marL="171450" indent="-171450">
              <a:buFont typeface="Arial" pitchFamily="34" charset="0"/>
              <a:buChar char="•"/>
              <a:defRPr/>
            </a:pPr>
            <a:r>
              <a:rPr lang="en-US" sz="1000" b="1" dirty="0">
                <a:solidFill>
                  <a:schemeClr val="accent3">
                    <a:lumMod val="50000"/>
                  </a:schemeClr>
                </a:solidFill>
              </a:rPr>
              <a:t>Add crops/counties</a:t>
            </a:r>
          </a:p>
          <a:p>
            <a:pPr marL="171450" indent="-171450">
              <a:buFont typeface="Arial" pitchFamily="34" charset="0"/>
              <a:buChar char="•"/>
              <a:defRPr/>
            </a:pPr>
            <a:r>
              <a:rPr lang="en-US" sz="1000" b="1" dirty="0">
                <a:solidFill>
                  <a:schemeClr val="accent3">
                    <a:lumMod val="50000"/>
                  </a:schemeClr>
                </a:solidFill>
              </a:rPr>
              <a:t>Tax ID changes or corrections</a:t>
            </a:r>
          </a:p>
          <a:p>
            <a:pPr marL="171450" indent="-171450">
              <a:buFont typeface="Arial" pitchFamily="34" charset="0"/>
              <a:buChar char="•"/>
              <a:defRPr/>
            </a:pPr>
            <a:r>
              <a:rPr lang="en-US" sz="1000" b="1" dirty="0">
                <a:solidFill>
                  <a:schemeClr val="accent3">
                    <a:lumMod val="50000"/>
                  </a:schemeClr>
                </a:solidFill>
              </a:rPr>
              <a:t>Change plan of coverage, unit structure</a:t>
            </a:r>
          </a:p>
          <a:p>
            <a:pPr marL="171450" indent="-171450">
              <a:buFont typeface="Arial" pitchFamily="34" charset="0"/>
              <a:buChar char="•"/>
              <a:defRPr/>
            </a:pPr>
            <a:r>
              <a:rPr lang="en-US" sz="1000" b="1" dirty="0">
                <a:solidFill>
                  <a:schemeClr val="accent3">
                    <a:lumMod val="50000"/>
                  </a:schemeClr>
                </a:solidFill>
              </a:rPr>
              <a:t>All premium/repayments are paid</a:t>
            </a:r>
          </a:p>
          <a:p>
            <a:pPr marL="171450" indent="-171450">
              <a:buFont typeface="Arial" pitchFamily="34" charset="0"/>
              <a:buChar char="•"/>
              <a:defRPr/>
            </a:pPr>
            <a:r>
              <a:rPr lang="en-US" sz="1000" b="1" dirty="0">
                <a:solidFill>
                  <a:schemeClr val="accent3">
                    <a:lumMod val="50000"/>
                  </a:schemeClr>
                </a:solidFill>
              </a:rPr>
              <a:t>New Breaking Written Agreements -Intended acres for PP</a:t>
            </a:r>
          </a:p>
          <a:p>
            <a:pPr marL="171450" indent="-171450">
              <a:buFont typeface="Arial" pitchFamily="34" charset="0"/>
              <a:buChar char="•"/>
              <a:defRPr/>
            </a:pPr>
            <a:r>
              <a:rPr lang="en-US" sz="1000" b="1" dirty="0">
                <a:solidFill>
                  <a:schemeClr val="accent3">
                    <a:lumMod val="50000"/>
                  </a:schemeClr>
                </a:solidFill>
              </a:rPr>
              <a:t>Request for High Risk Land Exclusion </a:t>
            </a:r>
          </a:p>
          <a:p>
            <a:pPr marL="171450" indent="-171450">
              <a:buFont typeface="Arial" pitchFamily="34" charset="0"/>
              <a:buChar char="•"/>
              <a:defRPr/>
            </a:pPr>
            <a:r>
              <a:rPr lang="en-US" sz="1000" b="1" dirty="0">
                <a:solidFill>
                  <a:schemeClr val="accent3">
                    <a:lumMod val="50000"/>
                  </a:schemeClr>
                </a:solidFill>
              </a:rPr>
              <a:t>Add Trend Adjustment Option on Wheat,  Corn &amp; soybeans</a:t>
            </a:r>
          </a:p>
          <a:p>
            <a:pPr marL="171450" indent="-171450">
              <a:buFont typeface="Arial" pitchFamily="34" charset="0"/>
              <a:buChar char="•"/>
              <a:defRPr/>
            </a:pPr>
            <a:r>
              <a:rPr lang="en-US" sz="1000" b="1" dirty="0">
                <a:solidFill>
                  <a:schemeClr val="accent3">
                    <a:lumMod val="50000"/>
                  </a:schemeClr>
                </a:solidFill>
              </a:rPr>
              <a:t>Request Landlord applications</a:t>
            </a:r>
          </a:p>
        </p:txBody>
      </p:sp>
      <p:sp>
        <p:nvSpPr>
          <p:cNvPr id="13" name="TextBox 12">
            <a:extLst>
              <a:ext uri="{FF2B5EF4-FFF2-40B4-BE49-F238E27FC236}">
                <a16:creationId xmlns:a16="http://schemas.microsoft.com/office/drawing/2014/main" id="{4BCB4036-BCD3-417D-9B84-902CCE88BBB7}"/>
              </a:ext>
            </a:extLst>
          </p:cNvPr>
          <p:cNvSpPr txBox="1"/>
          <p:nvPr/>
        </p:nvSpPr>
        <p:spPr>
          <a:xfrm>
            <a:off x="5988843" y="4730750"/>
            <a:ext cx="2905125" cy="1323439"/>
          </a:xfrm>
          <a:prstGeom prst="rect">
            <a:avLst/>
          </a:prstGeom>
          <a:solidFill>
            <a:schemeClr val="accent1">
              <a:lumMod val="20000"/>
              <a:lumOff val="80000"/>
            </a:schemeClr>
          </a:solidFill>
          <a:ln w="19050">
            <a:solidFill>
              <a:schemeClr val="accent1"/>
            </a:solidFill>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1"/>
          </a:lnRef>
          <a:fillRef idx="1">
            <a:schemeClr val="lt1"/>
          </a:fillRef>
          <a:effectRef idx="0">
            <a:schemeClr val="accent1"/>
          </a:effectRef>
          <a:fontRef idx="minor">
            <a:schemeClr val="dk1"/>
          </a:fontRef>
        </p:style>
        <p:txBody>
          <a:bodyPr>
            <a:spAutoFit/>
          </a:bodyPr>
          <a:lstStyle/>
          <a:p>
            <a:pPr marL="171450" indent="-171450">
              <a:buFont typeface="Arial" pitchFamily="34" charset="0"/>
              <a:buChar char="•"/>
              <a:defRPr/>
            </a:pPr>
            <a:r>
              <a:rPr lang="en-US" sz="1000" b="1" dirty="0">
                <a:solidFill>
                  <a:schemeClr val="accent3">
                    <a:lumMod val="50000"/>
                  </a:schemeClr>
                </a:solidFill>
              </a:rPr>
              <a:t>Report Production for current year</a:t>
            </a:r>
          </a:p>
          <a:p>
            <a:pPr marL="171450" indent="-171450">
              <a:buFont typeface="Arial" pitchFamily="34" charset="0"/>
              <a:buChar char="•"/>
              <a:defRPr/>
            </a:pPr>
            <a:r>
              <a:rPr lang="en-US" sz="1000" b="1" dirty="0">
                <a:solidFill>
                  <a:schemeClr val="accent3">
                    <a:lumMod val="50000"/>
                  </a:schemeClr>
                </a:solidFill>
              </a:rPr>
              <a:t>Add or remove Yield Adjustment</a:t>
            </a:r>
          </a:p>
          <a:p>
            <a:pPr marL="171450" indent="-171450">
              <a:buFont typeface="Arial" pitchFamily="34" charset="0"/>
              <a:buChar char="•"/>
              <a:defRPr/>
            </a:pPr>
            <a:r>
              <a:rPr lang="en-US" sz="1000" b="1" dirty="0">
                <a:solidFill>
                  <a:schemeClr val="accent3">
                    <a:lumMod val="50000"/>
                  </a:schemeClr>
                </a:solidFill>
              </a:rPr>
              <a:t>Add New Producer </a:t>
            </a:r>
          </a:p>
          <a:p>
            <a:pPr marL="171450" indent="-171450">
              <a:buFont typeface="Arial" pitchFamily="34" charset="0"/>
              <a:buChar char="•"/>
              <a:defRPr/>
            </a:pPr>
            <a:r>
              <a:rPr lang="en-US" sz="1000" b="1" dirty="0">
                <a:solidFill>
                  <a:schemeClr val="accent3">
                    <a:lumMod val="50000"/>
                  </a:schemeClr>
                </a:solidFill>
              </a:rPr>
              <a:t>Use share person’s records</a:t>
            </a:r>
          </a:p>
          <a:p>
            <a:pPr marL="171450" indent="-171450">
              <a:buFont typeface="Arial" pitchFamily="34" charset="0"/>
              <a:buChar char="•"/>
              <a:defRPr/>
            </a:pPr>
            <a:r>
              <a:rPr lang="en-US" sz="1000" b="1" dirty="0">
                <a:solidFill>
                  <a:schemeClr val="accent3">
                    <a:lumMod val="50000"/>
                  </a:schemeClr>
                </a:solidFill>
              </a:rPr>
              <a:t>RO Determined Yield requests</a:t>
            </a:r>
          </a:p>
          <a:p>
            <a:pPr marL="171450" indent="-171450">
              <a:buFont typeface="Arial" pitchFamily="34" charset="0"/>
              <a:buChar char="•"/>
              <a:defRPr/>
            </a:pPr>
            <a:r>
              <a:rPr lang="en-US" sz="1000" b="1" dirty="0">
                <a:solidFill>
                  <a:schemeClr val="accent3">
                    <a:lumMod val="50000"/>
                  </a:schemeClr>
                </a:solidFill>
              </a:rPr>
              <a:t>Dividing units</a:t>
            </a:r>
          </a:p>
          <a:p>
            <a:pPr marL="171450" indent="-171450">
              <a:buFont typeface="Arial" pitchFamily="34" charset="0"/>
              <a:buChar char="•"/>
              <a:defRPr/>
            </a:pPr>
            <a:r>
              <a:rPr lang="en-US" sz="1000" b="1" dirty="0">
                <a:solidFill>
                  <a:schemeClr val="accent3">
                    <a:lumMod val="50000"/>
                  </a:schemeClr>
                </a:solidFill>
              </a:rPr>
              <a:t>Correcting or revising past APH informatio</a:t>
            </a:r>
            <a:r>
              <a:rPr lang="en-US" sz="1000" dirty="0">
                <a:solidFill>
                  <a:schemeClr val="accent3">
                    <a:lumMod val="50000"/>
                  </a:schemeClr>
                </a:solidFill>
              </a:rPr>
              <a:t>n </a:t>
            </a:r>
          </a:p>
        </p:txBody>
      </p:sp>
      <p:sp>
        <p:nvSpPr>
          <p:cNvPr id="14" name="TextBox 13">
            <a:extLst>
              <a:ext uri="{FF2B5EF4-FFF2-40B4-BE49-F238E27FC236}">
                <a16:creationId xmlns:a16="http://schemas.microsoft.com/office/drawing/2014/main" id="{9657420B-D91C-4BC9-B693-4E9ADA31904B}"/>
              </a:ext>
            </a:extLst>
          </p:cNvPr>
          <p:cNvSpPr txBox="1"/>
          <p:nvPr/>
        </p:nvSpPr>
        <p:spPr>
          <a:xfrm>
            <a:off x="239713" y="1487488"/>
            <a:ext cx="2927350" cy="1631216"/>
          </a:xfrm>
          <a:prstGeom prst="rect">
            <a:avLst/>
          </a:prstGeom>
          <a:solidFill>
            <a:schemeClr val="accent1">
              <a:lumMod val="20000"/>
              <a:lumOff val="80000"/>
            </a:schemeClr>
          </a:solidFill>
          <a:ln w="19050">
            <a:solidFill>
              <a:schemeClr val="accent1"/>
            </a:solidFill>
          </a:ln>
          <a:effectLst>
            <a:outerShdw blurRad="50800" dist="38100" algn="l" rotWithShape="0">
              <a:prstClr val="black">
                <a:alpha val="40000"/>
              </a:prstClr>
            </a:outerShdw>
          </a:effectLst>
          <a:scene3d>
            <a:camera prst="orthographicFront"/>
            <a:lightRig rig="threePt" dir="t"/>
          </a:scene3d>
          <a:sp3d>
            <a:bevelT w="165100" prst="coolSlant"/>
          </a:sp3d>
        </p:spPr>
        <p:style>
          <a:lnRef idx="2">
            <a:schemeClr val="accent1"/>
          </a:lnRef>
          <a:fillRef idx="1">
            <a:schemeClr val="lt1"/>
          </a:fillRef>
          <a:effectRef idx="0">
            <a:schemeClr val="accent1"/>
          </a:effectRef>
          <a:fontRef idx="minor">
            <a:schemeClr val="dk1"/>
          </a:fontRef>
        </p:style>
        <p:txBody>
          <a:bodyPr>
            <a:spAutoFit/>
          </a:bodyPr>
          <a:lstStyle/>
          <a:p>
            <a:pPr marL="171450" indent="-171450">
              <a:buFont typeface="Arial" pitchFamily="34" charset="0"/>
              <a:buChar char="•"/>
              <a:defRPr/>
            </a:pPr>
            <a:r>
              <a:rPr lang="en-US" sz="1000" b="1" dirty="0">
                <a:solidFill>
                  <a:schemeClr val="accent3">
                    <a:lumMod val="50000"/>
                  </a:schemeClr>
                </a:solidFill>
              </a:rPr>
              <a:t>Submit timely Notice of Loss (NOL)  for each crop within 72 hours of discovery or by end of  insurance period</a:t>
            </a:r>
          </a:p>
          <a:p>
            <a:pPr marL="171450" indent="-171450">
              <a:buFont typeface="Arial" pitchFamily="34" charset="0"/>
              <a:buChar char="•"/>
              <a:defRPr/>
            </a:pPr>
            <a:r>
              <a:rPr lang="en-US" sz="1000" b="1" dirty="0">
                <a:solidFill>
                  <a:schemeClr val="accent3">
                    <a:lumMod val="50000"/>
                  </a:schemeClr>
                </a:solidFill>
              </a:rPr>
              <a:t>Submit NOL no later than 45 days after harvest price is set for revenue policies</a:t>
            </a:r>
          </a:p>
          <a:p>
            <a:pPr marL="171450" indent="-171450">
              <a:buFont typeface="Arial" pitchFamily="34" charset="0"/>
              <a:buChar char="•"/>
              <a:defRPr/>
            </a:pPr>
            <a:r>
              <a:rPr lang="en-US" sz="1000" b="1" dirty="0">
                <a:solidFill>
                  <a:schemeClr val="accent3">
                    <a:lumMod val="50000"/>
                  </a:schemeClr>
                </a:solidFill>
              </a:rPr>
              <a:t>Leave required </a:t>
            </a:r>
            <a:r>
              <a:rPr lang="en-US" sz="1000" b="1" dirty="0">
                <a:solidFill>
                  <a:schemeClr val="bg1">
                    <a:lumMod val="10000"/>
                  </a:schemeClr>
                </a:solidFill>
              </a:rPr>
              <a:t>representative  samples of the crop </a:t>
            </a:r>
          </a:p>
          <a:p>
            <a:pPr marL="171450" indent="-171450">
              <a:buFont typeface="Arial" pitchFamily="34" charset="0"/>
              <a:buChar char="•"/>
              <a:defRPr/>
            </a:pPr>
            <a:r>
              <a:rPr lang="en-US" sz="1000" b="1" dirty="0">
                <a:solidFill>
                  <a:schemeClr val="accent3">
                    <a:lumMod val="50000"/>
                  </a:schemeClr>
                </a:solidFill>
              </a:rPr>
              <a:t>Provide acceptable production records</a:t>
            </a:r>
          </a:p>
          <a:p>
            <a:pPr marL="171450" indent="-171450">
              <a:buFont typeface="Arial" pitchFamily="34" charset="0"/>
              <a:buChar char="•"/>
              <a:defRPr/>
            </a:pPr>
            <a:r>
              <a:rPr lang="en-US" sz="1000" b="1" dirty="0">
                <a:solidFill>
                  <a:schemeClr val="accent3">
                    <a:lumMod val="50000"/>
                  </a:schemeClr>
                </a:solidFill>
              </a:rPr>
              <a:t>Provide information as requested by company</a:t>
            </a:r>
            <a:endParaRPr lang="en-US" sz="1200" b="1" dirty="0">
              <a:solidFill>
                <a:schemeClr val="accent3">
                  <a:lumMod val="50000"/>
                </a:schemeClr>
              </a:solidFill>
            </a:endParaRPr>
          </a:p>
        </p:txBody>
      </p:sp>
      <p:sp>
        <p:nvSpPr>
          <p:cNvPr id="16" name="TextBox 15">
            <a:extLst>
              <a:ext uri="{FF2B5EF4-FFF2-40B4-BE49-F238E27FC236}">
                <a16:creationId xmlns:a16="http://schemas.microsoft.com/office/drawing/2014/main" id="{A6A9E290-6C17-4CF1-95DC-E2D5F1B32D93}"/>
              </a:ext>
            </a:extLst>
          </p:cNvPr>
          <p:cNvSpPr txBox="1"/>
          <p:nvPr/>
        </p:nvSpPr>
        <p:spPr>
          <a:xfrm>
            <a:off x="220663" y="4821238"/>
            <a:ext cx="2925762" cy="1477328"/>
          </a:xfrm>
          <a:prstGeom prst="rect">
            <a:avLst/>
          </a:prstGeom>
          <a:solidFill>
            <a:schemeClr val="accent1">
              <a:lumMod val="20000"/>
              <a:lumOff val="80000"/>
            </a:schemeClr>
          </a:solidFill>
          <a:ln w="19050"/>
          <a:effectLst>
            <a:outerShdw blurRad="50800" dist="38100" algn="l" rotWithShape="0">
              <a:prstClr val="black">
                <a:alpha val="40000"/>
              </a:prstClr>
            </a:outerShdw>
          </a:effectLst>
          <a:scene3d>
            <a:camera prst="orthographicFront"/>
            <a:lightRig rig="threePt" dir="t"/>
          </a:scene3d>
          <a:sp3d>
            <a:bevelT w="165100" prst="coolSlant"/>
          </a:sp3d>
        </p:spPr>
        <p:style>
          <a:lnRef idx="2">
            <a:schemeClr val="accent1"/>
          </a:lnRef>
          <a:fillRef idx="1">
            <a:schemeClr val="lt1"/>
          </a:fillRef>
          <a:effectRef idx="0">
            <a:schemeClr val="accent1"/>
          </a:effectRef>
          <a:fontRef idx="minor">
            <a:schemeClr val="dk1"/>
          </a:fontRef>
        </p:style>
        <p:txBody>
          <a:bodyPr>
            <a:spAutoFit/>
          </a:bodyPr>
          <a:lstStyle/>
          <a:p>
            <a:pPr marL="171450" indent="-171450">
              <a:buFont typeface="Arial" pitchFamily="34" charset="0"/>
              <a:buChar char="•"/>
              <a:defRPr/>
            </a:pPr>
            <a:r>
              <a:rPr lang="en-US" sz="1000" b="1" dirty="0">
                <a:solidFill>
                  <a:schemeClr val="accent3">
                    <a:lumMod val="50000"/>
                  </a:schemeClr>
                </a:solidFill>
              </a:rPr>
              <a:t>Report planted acres with plant dates</a:t>
            </a:r>
          </a:p>
          <a:p>
            <a:pPr marL="171450" indent="-171450">
              <a:buFont typeface="Arial" pitchFamily="34" charset="0"/>
              <a:buChar char="•"/>
              <a:defRPr/>
            </a:pPr>
            <a:r>
              <a:rPr lang="en-US" sz="1000" b="1" dirty="0">
                <a:solidFill>
                  <a:schemeClr val="accent3">
                    <a:lumMod val="50000"/>
                  </a:schemeClr>
                </a:solidFill>
              </a:rPr>
              <a:t>Report insured/uninsured/Second crop </a:t>
            </a:r>
          </a:p>
          <a:p>
            <a:pPr marL="171450" indent="-171450">
              <a:buFont typeface="Arial" pitchFamily="34" charset="0"/>
              <a:buChar char="•"/>
              <a:defRPr/>
            </a:pPr>
            <a:r>
              <a:rPr lang="en-US" sz="1000" b="1" dirty="0">
                <a:solidFill>
                  <a:schemeClr val="accent3">
                    <a:lumMod val="50000"/>
                  </a:schemeClr>
                </a:solidFill>
              </a:rPr>
              <a:t>List Prevented Planting acres</a:t>
            </a:r>
          </a:p>
          <a:p>
            <a:pPr marL="171450" indent="-171450">
              <a:buFont typeface="Arial" pitchFamily="34" charset="0"/>
              <a:buChar char="•"/>
              <a:defRPr/>
            </a:pPr>
            <a:r>
              <a:rPr lang="en-US" sz="1000" b="1" dirty="0">
                <a:solidFill>
                  <a:schemeClr val="accent3">
                    <a:lumMod val="50000"/>
                  </a:schemeClr>
                </a:solidFill>
              </a:rPr>
              <a:t>Added Land, New Crop/Practice/Type</a:t>
            </a:r>
          </a:p>
          <a:p>
            <a:pPr marL="171450" indent="-171450">
              <a:buFont typeface="Arial" pitchFamily="34" charset="0"/>
              <a:buChar char="•"/>
              <a:defRPr/>
            </a:pPr>
            <a:r>
              <a:rPr lang="en-US" sz="1000" b="1" dirty="0">
                <a:solidFill>
                  <a:schemeClr val="accent3">
                    <a:lumMod val="50000"/>
                  </a:schemeClr>
                </a:solidFill>
              </a:rPr>
              <a:t>Delete location no longer farming</a:t>
            </a:r>
          </a:p>
          <a:p>
            <a:pPr marL="171450" indent="-171450">
              <a:buFont typeface="Arial" pitchFamily="34" charset="0"/>
              <a:buChar char="•"/>
              <a:defRPr/>
            </a:pPr>
            <a:r>
              <a:rPr lang="en-US" sz="1000" b="1" dirty="0">
                <a:solidFill>
                  <a:schemeClr val="accent3">
                    <a:lumMod val="50000"/>
                  </a:schemeClr>
                </a:solidFill>
              </a:rPr>
              <a:t>Change share %, if applicable</a:t>
            </a:r>
          </a:p>
          <a:p>
            <a:pPr marL="171450" indent="-171450">
              <a:buFont typeface="Arial" pitchFamily="34" charset="0"/>
              <a:buChar char="•"/>
              <a:defRPr/>
            </a:pPr>
            <a:r>
              <a:rPr lang="en-US" sz="1000" b="1" dirty="0">
                <a:solidFill>
                  <a:schemeClr val="accent3">
                    <a:lumMod val="50000"/>
                  </a:schemeClr>
                </a:solidFill>
              </a:rPr>
              <a:t>Written Agreements</a:t>
            </a:r>
          </a:p>
          <a:p>
            <a:pPr marL="171450" indent="-171450">
              <a:buFont typeface="Arial" pitchFamily="34" charset="0"/>
              <a:buChar char="•"/>
              <a:defRPr/>
            </a:pPr>
            <a:r>
              <a:rPr lang="en-US" sz="1000" b="1" dirty="0">
                <a:solidFill>
                  <a:schemeClr val="accent3">
                    <a:lumMod val="50000"/>
                  </a:schemeClr>
                </a:solidFill>
              </a:rPr>
              <a:t>Choose optional/basic units</a:t>
            </a:r>
            <a:r>
              <a:rPr lang="en-US" sz="1000" dirty="0">
                <a:solidFill>
                  <a:schemeClr val="tx2"/>
                </a:solidFill>
              </a:rPr>
              <a:t>	</a:t>
            </a:r>
            <a:endParaRPr lang="en-US" sz="1200" dirty="0"/>
          </a:p>
        </p:txBody>
      </p:sp>
      <p:cxnSp>
        <p:nvCxnSpPr>
          <p:cNvPr id="18" name="Straight Arrow Connector 17">
            <a:extLst>
              <a:ext uri="{FF2B5EF4-FFF2-40B4-BE49-F238E27FC236}">
                <a16:creationId xmlns:a16="http://schemas.microsoft.com/office/drawing/2014/main" id="{011C5664-E16D-4F82-9F06-4AAB8708500F}"/>
              </a:ext>
            </a:extLst>
          </p:cNvPr>
          <p:cNvCxnSpPr>
            <a:stCxn id="26640" idx="3"/>
          </p:cNvCxnSpPr>
          <p:nvPr/>
        </p:nvCxnSpPr>
        <p:spPr>
          <a:xfrm flipV="1">
            <a:off x="5316538" y="1944688"/>
            <a:ext cx="48895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E4CAEB0-A431-4947-9AB6-3D4A5381950C}"/>
              </a:ext>
            </a:extLst>
          </p:cNvPr>
          <p:cNvCxnSpPr>
            <a:stCxn id="26642" idx="2"/>
          </p:cNvCxnSpPr>
          <p:nvPr/>
        </p:nvCxnSpPr>
        <p:spPr>
          <a:xfrm>
            <a:off x="7380288" y="4235450"/>
            <a:ext cx="0" cy="3159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8FE034F-871D-4DBF-B0C6-8F58A3ED0F57}"/>
              </a:ext>
            </a:extLst>
          </p:cNvPr>
          <p:cNvCxnSpPr>
            <a:stCxn id="26641" idx="1"/>
          </p:cNvCxnSpPr>
          <p:nvPr/>
        </p:nvCxnSpPr>
        <p:spPr>
          <a:xfrm flipH="1" flipV="1">
            <a:off x="3167063" y="5899150"/>
            <a:ext cx="393700" cy="777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F85448C-DD1C-40D3-B92C-8159F0CD6815}"/>
              </a:ext>
            </a:extLst>
          </p:cNvPr>
          <p:cNvCxnSpPr/>
          <p:nvPr/>
        </p:nvCxnSpPr>
        <p:spPr>
          <a:xfrm flipV="1">
            <a:off x="2079625" y="3300413"/>
            <a:ext cx="0" cy="4587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50476618-8817-4921-AE3D-65DD5C6B4C6C}"/>
              </a:ext>
            </a:extLst>
          </p:cNvPr>
          <p:cNvSpPr>
            <a:spLocks noGrp="1"/>
          </p:cNvSpPr>
          <p:nvPr>
            <p:ph type="title"/>
          </p:nvPr>
        </p:nvSpPr>
        <p:spPr>
          <a:xfrm>
            <a:off x="381000" y="152400"/>
            <a:ext cx="7239000" cy="1265238"/>
          </a:xfrm>
        </p:spPr>
        <p:txBody>
          <a:bodyPr/>
          <a:lstStyle/>
          <a:p>
            <a:pPr eaLnBrk="1" hangingPunct="1"/>
            <a:r>
              <a:rPr lang="en-US" altLang="en-US" dirty="0">
                <a:solidFill>
                  <a:schemeClr val="accent4"/>
                </a:solidFill>
              </a:rPr>
              <a:t> Application</a:t>
            </a:r>
          </a:p>
        </p:txBody>
      </p:sp>
      <p:sp>
        <p:nvSpPr>
          <p:cNvPr id="27651" name="Content Placeholder 2">
            <a:extLst>
              <a:ext uri="{FF2B5EF4-FFF2-40B4-BE49-F238E27FC236}">
                <a16:creationId xmlns:a16="http://schemas.microsoft.com/office/drawing/2014/main" id="{DE672656-DA59-4CAB-8B8D-A3BD0BE1D52C}"/>
              </a:ext>
            </a:extLst>
          </p:cNvPr>
          <p:cNvSpPr>
            <a:spLocks noGrp="1"/>
          </p:cNvSpPr>
          <p:nvPr>
            <p:ph sz="quarter" idx="1"/>
          </p:nvPr>
        </p:nvSpPr>
        <p:spPr>
          <a:xfrm>
            <a:off x="533400" y="1676400"/>
            <a:ext cx="8272463" cy="4422775"/>
          </a:xfrm>
        </p:spPr>
        <p:txBody>
          <a:bodyPr/>
          <a:lstStyle/>
          <a:p>
            <a:pPr eaLnBrk="1" hangingPunct="1"/>
            <a:r>
              <a:rPr lang="en-US" altLang="en-US" dirty="0"/>
              <a:t>New Insured must apply for a policy by Sales Closing Date</a:t>
            </a:r>
          </a:p>
          <a:p>
            <a:pPr lvl="1" eaLnBrk="1" hangingPunct="1"/>
            <a:r>
              <a:rPr lang="en-US" altLang="en-US" dirty="0"/>
              <a:t>Policies are continuous thereafter until cancelled</a:t>
            </a:r>
          </a:p>
          <a:p>
            <a:pPr eaLnBrk="1" hangingPunct="1"/>
            <a:r>
              <a:rPr lang="en-US" altLang="en-US" dirty="0"/>
              <a:t>Applicant must be of legal age</a:t>
            </a:r>
          </a:p>
          <a:p>
            <a:pPr lvl="1" eaLnBrk="1" hangingPunct="1"/>
            <a:r>
              <a:rPr lang="en-US" altLang="en-US" dirty="0"/>
              <a:t>Minors may have a policy with a parent/guardian to co-sign</a:t>
            </a:r>
          </a:p>
          <a:p>
            <a:pPr eaLnBrk="1" hangingPunct="1"/>
            <a:r>
              <a:rPr lang="en-US" altLang="en-US" dirty="0"/>
              <a:t>Duplicate policies covering same crop/county are not permitted</a:t>
            </a:r>
          </a:p>
          <a:p>
            <a:pPr eaLnBrk="1" hangingPunct="1"/>
            <a:r>
              <a:rPr lang="en-US" altLang="en-US" dirty="0"/>
              <a:t>Applicant must choose plan of insurance, coverage levels  and options for each insured crop</a:t>
            </a:r>
          </a:p>
        </p:txBody>
      </p:sp>
      <p:sp>
        <p:nvSpPr>
          <p:cNvPr id="2" name="Slide Number Placeholder 1">
            <a:extLst>
              <a:ext uri="{FF2B5EF4-FFF2-40B4-BE49-F238E27FC236}">
                <a16:creationId xmlns:a16="http://schemas.microsoft.com/office/drawing/2014/main" id="{8AAF9128-D6EB-401D-8551-25F1A457C837}"/>
              </a:ext>
            </a:extLst>
          </p:cNvPr>
          <p:cNvSpPr>
            <a:spLocks noGrp="1"/>
          </p:cNvSpPr>
          <p:nvPr>
            <p:ph type="sldNum" sz="quarter" idx="10"/>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B239C35-337D-49DC-85F1-6C30567D0589}" type="slidenum">
              <a:rPr lang="en-US" altLang="en-US"/>
              <a:pPr eaLnBrk="1" hangingPunct="1"/>
              <a:t>7</a:t>
            </a:fld>
            <a:endParaRPr lang="en-US" altLang="en-US" dirty="0"/>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EDE733-937B-407F-81DC-BADBC1B279D5}"/>
              </a:ext>
            </a:extLst>
          </p:cNvPr>
          <p:cNvSpPr>
            <a:spLocks noGrp="1"/>
          </p:cNvSpPr>
          <p:nvPr>
            <p:ph type="sldNum" sz="quarter" idx="10"/>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17988B3-12B2-451F-A387-E7D1E59201D8}" type="slidenum">
              <a:rPr lang="en-US" altLang="en-US"/>
              <a:pPr eaLnBrk="1" hangingPunct="1"/>
              <a:t>8</a:t>
            </a:fld>
            <a:endParaRPr lang="en-US" altLang="en-US" dirty="0"/>
          </a:p>
        </p:txBody>
      </p:sp>
      <p:sp>
        <p:nvSpPr>
          <p:cNvPr id="28675" name="Title 1">
            <a:extLst>
              <a:ext uri="{FF2B5EF4-FFF2-40B4-BE49-F238E27FC236}">
                <a16:creationId xmlns:a16="http://schemas.microsoft.com/office/drawing/2014/main" id="{4512135A-7F8E-4829-B43F-D0487EE0954A}"/>
              </a:ext>
            </a:extLst>
          </p:cNvPr>
          <p:cNvSpPr>
            <a:spLocks noGrp="1"/>
          </p:cNvSpPr>
          <p:nvPr>
            <p:ph type="title" idx="4294967295"/>
          </p:nvPr>
        </p:nvSpPr>
        <p:spPr>
          <a:xfrm>
            <a:off x="228600" y="304800"/>
            <a:ext cx="7239000" cy="762000"/>
          </a:xfrm>
        </p:spPr>
        <p:txBody>
          <a:bodyPr/>
          <a:lstStyle/>
          <a:p>
            <a:pPr eaLnBrk="1" hangingPunct="1"/>
            <a:r>
              <a:rPr lang="en-US" altLang="en-US" dirty="0">
                <a:solidFill>
                  <a:schemeClr val="accent4"/>
                </a:solidFill>
              </a:rPr>
              <a:t>Entities/Person Types</a:t>
            </a:r>
          </a:p>
        </p:txBody>
      </p:sp>
      <p:sp>
        <p:nvSpPr>
          <p:cNvPr id="27651" name="Content Placeholder 2">
            <a:extLst>
              <a:ext uri="{FF2B5EF4-FFF2-40B4-BE49-F238E27FC236}">
                <a16:creationId xmlns:a16="http://schemas.microsoft.com/office/drawing/2014/main" id="{3F74C147-5B4D-44DA-9223-936EC3878508}"/>
              </a:ext>
            </a:extLst>
          </p:cNvPr>
          <p:cNvSpPr>
            <a:spLocks noGrp="1"/>
          </p:cNvSpPr>
          <p:nvPr>
            <p:ph sz="quarter" idx="4294967295"/>
          </p:nvPr>
        </p:nvSpPr>
        <p:spPr>
          <a:xfrm>
            <a:off x="457200" y="1339850"/>
            <a:ext cx="7391400" cy="5137150"/>
          </a:xfrm>
        </p:spPr>
        <p:txBody>
          <a:bodyPr/>
          <a:lstStyle/>
          <a:p>
            <a:pPr marL="0" indent="0" eaLnBrk="1" hangingPunct="1">
              <a:spcBef>
                <a:spcPts val="1200"/>
              </a:spcBef>
              <a:buFont typeface="Arial" charset="0"/>
              <a:buNone/>
              <a:defRPr/>
            </a:pPr>
            <a:r>
              <a:rPr lang="en-US" sz="2800" b="1" dirty="0">
                <a:solidFill>
                  <a:schemeClr val="accent1"/>
                </a:solidFill>
              </a:rPr>
              <a:t>What type of tax ID do I need for the different entities/person types?</a:t>
            </a:r>
          </a:p>
          <a:p>
            <a:pPr eaLnBrk="1" hangingPunct="1">
              <a:spcBef>
                <a:spcPts val="1200"/>
              </a:spcBef>
              <a:buFont typeface="Arial" charset="0"/>
              <a:buChar char="•"/>
              <a:defRPr/>
            </a:pPr>
            <a:r>
              <a:rPr lang="en-US" sz="2000" dirty="0"/>
              <a:t>Individual-SSN</a:t>
            </a:r>
          </a:p>
          <a:p>
            <a:pPr eaLnBrk="1" hangingPunct="1">
              <a:spcBef>
                <a:spcPts val="1200"/>
              </a:spcBef>
              <a:buFont typeface="Arial" charset="0"/>
              <a:buChar char="•"/>
              <a:defRPr/>
            </a:pPr>
            <a:r>
              <a:rPr lang="en-US" sz="2000" dirty="0"/>
              <a:t>Spousal-SSN (must have POA in file for spouse to Sign forms)</a:t>
            </a:r>
          </a:p>
          <a:p>
            <a:pPr eaLnBrk="1" hangingPunct="1">
              <a:spcBef>
                <a:spcPts val="1200"/>
              </a:spcBef>
              <a:buFont typeface="Arial" charset="0"/>
              <a:buChar char="•"/>
              <a:defRPr/>
            </a:pPr>
            <a:r>
              <a:rPr lang="en-US" sz="2000" dirty="0"/>
              <a:t>Revocable Trust-SSN or EIN (if established)</a:t>
            </a:r>
          </a:p>
          <a:p>
            <a:pPr eaLnBrk="1" hangingPunct="1">
              <a:spcBef>
                <a:spcPts val="1200"/>
              </a:spcBef>
              <a:buFont typeface="Arial" charset="0"/>
              <a:buChar char="•"/>
              <a:defRPr/>
            </a:pPr>
            <a:r>
              <a:rPr lang="en-US" sz="2000" dirty="0"/>
              <a:t>Irrevocable Trust-EIN (if established)</a:t>
            </a:r>
          </a:p>
          <a:p>
            <a:pPr eaLnBrk="1" hangingPunct="1">
              <a:spcBef>
                <a:spcPts val="1200"/>
              </a:spcBef>
              <a:buFont typeface="Arial" charset="0"/>
              <a:buChar char="•"/>
              <a:defRPr/>
            </a:pPr>
            <a:r>
              <a:rPr lang="en-US" sz="2000" dirty="0"/>
              <a:t>Corporation-EIN</a:t>
            </a:r>
          </a:p>
          <a:p>
            <a:pPr eaLnBrk="1" hangingPunct="1">
              <a:spcBef>
                <a:spcPts val="1200"/>
              </a:spcBef>
              <a:buFont typeface="Arial" charset="0"/>
              <a:buChar char="•"/>
              <a:defRPr/>
            </a:pPr>
            <a:r>
              <a:rPr lang="en-US" sz="2000" dirty="0"/>
              <a:t>Estates-EIN</a:t>
            </a:r>
          </a:p>
          <a:p>
            <a:pPr eaLnBrk="1" hangingPunct="1">
              <a:spcBef>
                <a:spcPts val="1200"/>
              </a:spcBef>
              <a:buFont typeface="Arial" charset="0"/>
              <a:buChar char="•"/>
              <a:defRPr/>
            </a:pPr>
            <a:r>
              <a:rPr lang="en-US" sz="2000" dirty="0"/>
              <a:t>Individual Operating as a Business-EIN</a:t>
            </a:r>
          </a:p>
          <a:p>
            <a:pPr eaLnBrk="1" hangingPunct="1">
              <a:spcBef>
                <a:spcPts val="1200"/>
              </a:spcBef>
              <a:buFont typeface="Arial" charset="0"/>
              <a:buChar char="•"/>
              <a:defRPr/>
            </a:pPr>
            <a:r>
              <a:rPr lang="en-US" sz="2000" dirty="0"/>
              <a:t>Partnerships-EIN</a:t>
            </a:r>
          </a:p>
          <a:p>
            <a:pPr marL="0" indent="0" eaLnBrk="1" hangingPunct="1">
              <a:spcBef>
                <a:spcPts val="1200"/>
              </a:spcBef>
              <a:buFont typeface="Arial" charset="0"/>
              <a:buNone/>
              <a:defRPr/>
            </a:pPr>
            <a:r>
              <a:rPr lang="en-US" sz="2000" dirty="0"/>
              <a:t>                            EIN = Employer Identification Number</a:t>
            </a:r>
          </a:p>
          <a:p>
            <a:pPr eaLnBrk="1" hangingPunct="1">
              <a:buFont typeface="Arial" charset="0"/>
              <a:buChar char="•"/>
              <a:defRPr/>
            </a:pPr>
            <a:endParaRPr lang="en-US" sz="1800" dirty="0"/>
          </a:p>
          <a:p>
            <a:pPr lvl="1" eaLnBrk="1" hangingPunct="1">
              <a:buFont typeface="Arial" charset="0"/>
              <a:buChar char="–"/>
              <a:defRPr/>
            </a:pPr>
            <a:endParaRPr lang="en-US" dirty="0"/>
          </a:p>
        </p:txBody>
      </p:sp>
    </p:spTree>
  </p:cSld>
  <p:clrMapOvr>
    <a:masterClrMapping/>
  </p:clrMapOvr>
  <p:transition spd="med">
    <p:fade/>
  </p:transition>
</p:sld>
</file>

<file path=ppt/theme/theme1.xml><?xml version="1.0" encoding="utf-8"?>
<a:theme xmlns:a="http://schemas.openxmlformats.org/drawingml/2006/main" name="FCSAmerica Wheat Field">
  <a:themeElements>
    <a:clrScheme name="Agriculture Works Here">
      <a:dk1>
        <a:srgbClr val="AF2626"/>
      </a:dk1>
      <a:lt1>
        <a:srgbClr val="E2D8BF"/>
      </a:lt1>
      <a:dk2>
        <a:srgbClr val="4C280F"/>
      </a:dk2>
      <a:lt2>
        <a:srgbClr val="FFFFFF"/>
      </a:lt2>
      <a:accent1>
        <a:srgbClr val="876028"/>
      </a:accent1>
      <a:accent2>
        <a:srgbClr val="B55400"/>
      </a:accent2>
      <a:accent3>
        <a:srgbClr val="6C6A68"/>
      </a:accent3>
      <a:accent4>
        <a:srgbClr val="7A5C46"/>
      </a:accent4>
      <a:accent5>
        <a:srgbClr val="988059"/>
      </a:accent5>
      <a:accent6>
        <a:srgbClr val="EDB72B"/>
      </a:accent6>
      <a:hlink>
        <a:srgbClr val="5EBD63"/>
      </a:hlink>
      <a:folHlink>
        <a:srgbClr val="329AB7"/>
      </a:folHlink>
    </a:clrScheme>
    <a:fontScheme name="Agriculture Works He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07D1EE6A4A35E45845EA012D6CA4626" ma:contentTypeVersion="0" ma:contentTypeDescription="Create a new document." ma:contentTypeScope="" ma:versionID="b25d13679db14095957b28de43cc7c6d">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EB49F97-AD8E-40B9-8CD1-71FD718A90F6}">
  <ds:schemaRefs>
    <ds:schemaRef ds:uri="http://schemas.microsoft.com/sharepoint/v3/contenttype/forms"/>
  </ds:schemaRefs>
</ds:datastoreItem>
</file>

<file path=customXml/itemProps2.xml><?xml version="1.0" encoding="utf-8"?>
<ds:datastoreItem xmlns:ds="http://schemas.openxmlformats.org/officeDocument/2006/customXml" ds:itemID="{669077EF-693C-411E-86DD-13A3C39C5A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43A5DA56-689F-4F6A-94C6-78784688F9E1}">
  <ds:schemaRef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www.w3.org/XML/1998/namespac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FCSAmerica Wheat Field</Template>
  <TotalTime>11830</TotalTime>
  <Words>4006</Words>
  <Application>Microsoft Office PowerPoint</Application>
  <PresentationFormat>On-screen Show (4:3)</PresentationFormat>
  <Paragraphs>648</Paragraphs>
  <Slides>53</Slides>
  <Notes>23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61" baseType="lpstr">
      <vt:lpstr>Arial</vt:lpstr>
      <vt:lpstr>Arial Narrow</vt:lpstr>
      <vt:lpstr>Calibri</vt:lpstr>
      <vt:lpstr>Symbol</vt:lpstr>
      <vt:lpstr>Wingdings</vt:lpstr>
      <vt:lpstr>Wingdings 2</vt:lpstr>
      <vt:lpstr>FCSAmerica Wheat Field</vt:lpstr>
      <vt:lpstr>Worksheet</vt:lpstr>
      <vt:lpstr>Curiosity killed the “Cat”</vt:lpstr>
      <vt:lpstr>Table of Contents</vt:lpstr>
      <vt:lpstr>Packet Materials</vt:lpstr>
      <vt:lpstr>PowerPoint Presentation</vt:lpstr>
      <vt:lpstr>Responsibilities</vt:lpstr>
      <vt:lpstr>Insured’s Responsibilities</vt:lpstr>
      <vt:lpstr>Insurance Cycle</vt:lpstr>
      <vt:lpstr> Application</vt:lpstr>
      <vt:lpstr>Entities/Person Types</vt:lpstr>
      <vt:lpstr>Plans of Insurance </vt:lpstr>
      <vt:lpstr>Actual Production History (APH) Yield Protection (YP)</vt:lpstr>
      <vt:lpstr>APH and YP Example</vt:lpstr>
      <vt:lpstr>Revenue Protection (RP)</vt:lpstr>
      <vt:lpstr>Revenue Protection with Harvest Price Exclusion (RPHPE)</vt:lpstr>
      <vt:lpstr>Revenue Protection Example Low price at harvest</vt:lpstr>
      <vt:lpstr>Revenue Protection Example High price at harvest</vt:lpstr>
      <vt:lpstr>Marketing with  Crop Insurance</vt:lpstr>
      <vt:lpstr>PowerPoint Presentation</vt:lpstr>
      <vt:lpstr>PowerPoint Presentation</vt:lpstr>
      <vt:lpstr>Subsidy Factors</vt:lpstr>
      <vt:lpstr>Unit Structure</vt:lpstr>
      <vt:lpstr>Basic Units</vt:lpstr>
      <vt:lpstr>Basic  Units</vt:lpstr>
      <vt:lpstr>Basic  Units</vt:lpstr>
      <vt:lpstr>Optional Units</vt:lpstr>
      <vt:lpstr>Optional Units</vt:lpstr>
      <vt:lpstr>Optional Units</vt:lpstr>
      <vt:lpstr>Enterprise Units</vt:lpstr>
      <vt:lpstr>Enterprise Units</vt:lpstr>
      <vt:lpstr>Enterprise Units</vt:lpstr>
      <vt:lpstr>PowerPoint Presentation</vt:lpstr>
      <vt:lpstr>PowerPoint Presentation</vt:lpstr>
      <vt:lpstr>Options</vt:lpstr>
      <vt:lpstr>Different Coverage Levels by Practice</vt:lpstr>
      <vt:lpstr>Yield exclusions (YE)</vt:lpstr>
      <vt:lpstr>PowerPoint Presentation</vt:lpstr>
      <vt:lpstr>Yield Descriptors</vt:lpstr>
      <vt:lpstr>Trend Adjustment (TA)</vt:lpstr>
      <vt:lpstr>TA Example for Corn</vt:lpstr>
      <vt:lpstr>Beginning Farmers and Ranchers (BFR)</vt:lpstr>
      <vt:lpstr>PowerPoint Presentation</vt:lpstr>
      <vt:lpstr>Schedule of Insurance</vt:lpstr>
      <vt:lpstr>PowerPoint Presentation</vt:lpstr>
      <vt:lpstr>PowerPoint Presentation</vt:lpstr>
      <vt:lpstr>Important Dates</vt:lpstr>
      <vt:lpstr> Written Agreements </vt:lpstr>
      <vt:lpstr>Causes of Loss</vt:lpstr>
      <vt:lpstr>Crop Hail</vt:lpstr>
      <vt:lpstr>PowerPoint Presentation</vt:lpstr>
      <vt:lpstr>Production Hail </vt:lpstr>
      <vt:lpstr>Production Plan Example</vt:lpstr>
      <vt:lpstr>Takeaways Today</vt:lpstr>
      <vt:lpstr>Thank You! Any Questions?</vt:lpstr>
    </vt:vector>
  </TitlesOfParts>
  <Company>Farm Credit Services of America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Crop Insurance</dc:title>
  <dc:creator>Cooper, Lacy</dc:creator>
  <cp:lastModifiedBy>Carmen</cp:lastModifiedBy>
  <cp:revision>298</cp:revision>
  <cp:lastPrinted>2013-08-27T19:38:11Z</cp:lastPrinted>
  <dcterms:created xsi:type="dcterms:W3CDTF">2012-04-12T21:32:42Z</dcterms:created>
  <dcterms:modified xsi:type="dcterms:W3CDTF">2019-02-15T16:00:25Z</dcterms:modified>
</cp:coreProperties>
</file>