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9" r:id="rId15"/>
    <p:sldId id="325" r:id="rId16"/>
    <p:sldId id="320" r:id="rId17"/>
    <p:sldId id="316" r:id="rId18"/>
    <p:sldId id="321" r:id="rId19"/>
    <p:sldId id="322" r:id="rId20"/>
    <p:sldId id="317" r:id="rId21"/>
    <p:sldId id="323" r:id="rId22"/>
    <p:sldId id="324" r:id="rId23"/>
    <p:sldId id="32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2CF6A6-C71C-4DD2-8890-FFD6E121DD07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1F958B-05E3-452E-BEFB-F2EC5E02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0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AA6B-B96A-4480-B7DD-9136D1A864B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5345-6190-4AAB-A0B4-15898544C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rsaner2@unl.edu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9922" r="3876" b="33953"/>
          <a:stretch/>
        </p:blipFill>
        <p:spPr>
          <a:xfrm>
            <a:off x="0" y="-107613"/>
            <a:ext cx="4596966" cy="2498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692" y="1662645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Your Profits </a:t>
            </a:r>
            <a:br>
              <a:rPr lang="en-US" dirty="0" smtClean="0"/>
            </a:br>
            <a:r>
              <a:rPr lang="en-US" dirty="0" smtClean="0"/>
              <a:t>With Sheep and Goats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569" y="4407813"/>
            <a:ext cx="9144000" cy="3279750"/>
          </a:xfrm>
        </p:spPr>
        <p:txBody>
          <a:bodyPr>
            <a:normAutofit/>
          </a:bodyPr>
          <a:lstStyle/>
          <a:p>
            <a:r>
              <a:rPr lang="en-US" dirty="0" smtClean="0"/>
              <a:t>Randy Saner</a:t>
            </a:r>
          </a:p>
          <a:p>
            <a:r>
              <a:rPr lang="en-US" dirty="0" smtClean="0"/>
              <a:t>Nebraska Extension Beef Educator</a:t>
            </a:r>
          </a:p>
          <a:p>
            <a:r>
              <a:rPr lang="en-US" dirty="0" smtClean="0">
                <a:hlinkClick r:id="rId3"/>
              </a:rPr>
              <a:t>rsaner2@unl.edu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19297"/>
            <a:ext cx="1523999" cy="1197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" y="5876593"/>
            <a:ext cx="2742718" cy="940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72" y="0"/>
            <a:ext cx="2484474" cy="1863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90" y="0"/>
            <a:ext cx="3530010" cy="2647508"/>
          </a:xfrm>
          <a:prstGeom prst="rect">
            <a:avLst/>
          </a:prstGeom>
        </p:spPr>
      </p:pic>
      <p:pic>
        <p:nvPicPr>
          <p:cNvPr id="9" name="Picture 2" descr="D:\DCIM\102___11\IMG_02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" y="4019626"/>
            <a:ext cx="3125165" cy="17347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7" y="3182234"/>
            <a:ext cx="3783012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Adds Flexibility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Species / Classes</a:t>
            </a:r>
          </a:p>
          <a:p>
            <a:r>
              <a:rPr lang="en-US" dirty="0" smtClean="0"/>
              <a:t>Corn Grazing</a:t>
            </a:r>
          </a:p>
          <a:p>
            <a:r>
              <a:rPr lang="en-US" dirty="0" smtClean="0"/>
              <a:t>Mob Grazing</a:t>
            </a:r>
          </a:p>
          <a:p>
            <a:r>
              <a:rPr lang="en-US" dirty="0" smtClean="0"/>
              <a:t>Winter Range / Corn Stalks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7805" y="4783814"/>
            <a:ext cx="786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94391" y="4075077"/>
            <a:ext cx="499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1500 cows 1500 ewes and cropland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58" y="5391150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Sheep to Cattle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r>
              <a:rPr lang="en-US" dirty="0" smtClean="0"/>
              <a:t>Profitable</a:t>
            </a:r>
          </a:p>
          <a:p>
            <a:r>
              <a:rPr lang="en-US" dirty="0" smtClean="0"/>
              <a:t>Labor Efficiency</a:t>
            </a:r>
          </a:p>
          <a:p>
            <a:r>
              <a:rPr lang="en-US" dirty="0" smtClean="0"/>
              <a:t>Family Friendly</a:t>
            </a:r>
          </a:p>
          <a:p>
            <a:r>
              <a:rPr lang="en-US" dirty="0" smtClean="0"/>
              <a:t>Wool</a:t>
            </a:r>
          </a:p>
          <a:p>
            <a:r>
              <a:rPr lang="en-US" dirty="0" smtClean="0"/>
              <a:t>Impacts Range Production</a:t>
            </a:r>
          </a:p>
          <a:p>
            <a:r>
              <a:rPr lang="en-US" dirty="0" smtClean="0"/>
              <a:t>Able to Stack Enterprises</a:t>
            </a:r>
          </a:p>
          <a:p>
            <a:r>
              <a:rPr lang="en-US" dirty="0" smtClean="0"/>
              <a:t>Meet New People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2341"/>
            <a:ext cx="5181600" cy="4351338"/>
          </a:xfrm>
        </p:spPr>
        <p:txBody>
          <a:bodyPr/>
          <a:lstStyle/>
          <a:p>
            <a:r>
              <a:rPr lang="en-US" dirty="0" smtClean="0"/>
              <a:t>H2A program helps with costs</a:t>
            </a:r>
          </a:p>
          <a:p>
            <a:r>
              <a:rPr lang="en-US" dirty="0" smtClean="0"/>
              <a:t>Guard Dogs necessary</a:t>
            </a:r>
          </a:p>
          <a:p>
            <a:r>
              <a:rPr lang="en-US" dirty="0" smtClean="0"/>
              <a:t>Cold May Rains can be a problem</a:t>
            </a:r>
          </a:p>
          <a:p>
            <a:r>
              <a:rPr lang="en-US" dirty="0" smtClean="0"/>
              <a:t>Lambing with wool on is helpful</a:t>
            </a:r>
          </a:p>
          <a:p>
            <a:r>
              <a:rPr lang="en-US" dirty="0" smtClean="0"/>
              <a:t>Prejudice Against Sheep can be a problem</a:t>
            </a:r>
          </a:p>
          <a:p>
            <a:r>
              <a:rPr lang="en-US" dirty="0" smtClean="0"/>
              <a:t>Steep Leaning Curve with Sheep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0437" y="5340903"/>
            <a:ext cx="787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2" y="5700254"/>
            <a:ext cx="1473495" cy="11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a Mixed Livestock System of Cattle Sheep and Goats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77589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Cattle help </a:t>
            </a:r>
          </a:p>
          <a:p>
            <a:pPr lvl="1"/>
            <a:r>
              <a:rPr lang="en-US" dirty="0" smtClean="0"/>
              <a:t>Diversify income sources</a:t>
            </a:r>
          </a:p>
          <a:p>
            <a:pPr lvl="1"/>
            <a:r>
              <a:rPr lang="en-US" dirty="0" smtClean="0"/>
              <a:t>Deter predation</a:t>
            </a:r>
          </a:p>
          <a:p>
            <a:pPr lvl="1"/>
            <a:r>
              <a:rPr lang="en-US" dirty="0" smtClean="0"/>
              <a:t>Beneficial on the range/pasture sustainability</a:t>
            </a:r>
          </a:p>
          <a:p>
            <a:pPr lvl="1"/>
            <a:r>
              <a:rPr lang="en-US" dirty="0" smtClean="0"/>
              <a:t>Help control parasite contamination of pastures</a:t>
            </a:r>
          </a:p>
          <a:p>
            <a:pPr lvl="1"/>
            <a:r>
              <a:rPr lang="en-US" dirty="0" smtClean="0"/>
              <a:t>Easily moved/dispersed in response to drought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687634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Sheep</a:t>
            </a:r>
          </a:p>
          <a:p>
            <a:pPr lvl="1"/>
            <a:r>
              <a:rPr lang="en-US" dirty="0"/>
              <a:t>Hair sheep no shearing required</a:t>
            </a:r>
          </a:p>
          <a:p>
            <a:pPr lvl="1"/>
            <a:r>
              <a:rPr lang="en-US" dirty="0"/>
              <a:t>Lambed in May separate from cows</a:t>
            </a:r>
          </a:p>
          <a:p>
            <a:pPr lvl="1"/>
            <a:r>
              <a:rPr lang="en-US" dirty="0"/>
              <a:t>Merged with other stock after lambing</a:t>
            </a:r>
          </a:p>
          <a:p>
            <a:pPr lvl="1"/>
            <a:r>
              <a:rPr lang="en-US" dirty="0"/>
              <a:t>Lambs sold off of pasture in October 55 – 70 </a:t>
            </a:r>
            <a:r>
              <a:rPr lang="en-US" dirty="0" err="1"/>
              <a:t>lbs</a:t>
            </a:r>
            <a:endParaRPr lang="en-US" dirty="0"/>
          </a:p>
          <a:p>
            <a:pPr lvl="1"/>
            <a:r>
              <a:rPr lang="en-US" dirty="0"/>
              <a:t>Replacements weaned and bred in dry lots</a:t>
            </a:r>
          </a:p>
          <a:p>
            <a:pPr lvl="1"/>
            <a:r>
              <a:rPr lang="en-US" dirty="0"/>
              <a:t>Mature Ewes bred on pasture with other livestock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44949" y="5942568"/>
            <a:ext cx="701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Mike Wallace, Double M, Nelson 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23073" y="4981725"/>
            <a:ext cx="411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Cattle + Sheep + Goats = Environment + $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a Mixed Livestock System of Cattle Sheep and Goats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Goats</a:t>
            </a:r>
          </a:p>
          <a:p>
            <a:pPr lvl="1"/>
            <a:r>
              <a:rPr lang="en-US" dirty="0" smtClean="0"/>
              <a:t>Spanish-Boer Crossbred does kid in April in dry lots</a:t>
            </a:r>
          </a:p>
          <a:p>
            <a:pPr lvl="1"/>
            <a:r>
              <a:rPr lang="en-US" dirty="0" smtClean="0"/>
              <a:t>Kids are vaccinated for diseases and castrated before moving to pasture in May</a:t>
            </a:r>
          </a:p>
          <a:p>
            <a:pPr lvl="1"/>
            <a:r>
              <a:rPr lang="en-US" dirty="0" smtClean="0"/>
              <a:t>Kid crop sold off of there mom/pasture at the end of September</a:t>
            </a:r>
          </a:p>
          <a:p>
            <a:pPr lvl="1"/>
            <a:r>
              <a:rPr lang="en-US" dirty="0" smtClean="0"/>
              <a:t>Replacements are weaned, bred and kept in </a:t>
            </a:r>
            <a:r>
              <a:rPr lang="en-US" dirty="0" err="1" smtClean="0"/>
              <a:t>drylot</a:t>
            </a:r>
            <a:r>
              <a:rPr lang="en-US" dirty="0" smtClean="0"/>
              <a:t> until they go to pasture with their kids in May</a:t>
            </a:r>
          </a:p>
          <a:p>
            <a:pPr lvl="1"/>
            <a:r>
              <a:rPr lang="en-US" dirty="0" smtClean="0"/>
              <a:t>Nannies are bred and wintered with the other stock on pasture until early February when they are brought to dry lots before kidding</a:t>
            </a:r>
          </a:p>
          <a:p>
            <a:pPr lvl="1"/>
            <a:r>
              <a:rPr lang="en-US" dirty="0" smtClean="0"/>
              <a:t>40 mother cows, 230 ewes and 40 does on 400 acres of fenced paddocks </a:t>
            </a:r>
          </a:p>
          <a:p>
            <a:pPr lvl="1"/>
            <a:r>
              <a:rPr lang="en-US" dirty="0" smtClean="0"/>
              <a:t>Animals are rotationally grazed using holistic management principles</a:t>
            </a:r>
          </a:p>
          <a:p>
            <a:r>
              <a:rPr lang="en-US" dirty="0" smtClean="0"/>
              <a:t>Cedar control and reclamation management of abandoned feedlots as well as income are advantages of a mixed livestock species operation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6346" y="6049851"/>
            <a:ext cx="685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Mike Wallace, Double M, Nelson NE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2625" y="0"/>
            <a:ext cx="8277226" cy="120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b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</a:rPr>
              <a:t>Species </a:t>
            </a:r>
            <a:r>
              <a:rPr lang="en-US" altLang="en-US" sz="3600" dirty="0" smtClean="0">
                <a:solidFill>
                  <a:schemeClr val="tx1"/>
                </a:solidFill>
              </a:rPr>
              <a:t>Variation in Grazing Patterns </a:t>
            </a:r>
            <a:r>
              <a:rPr lang="en-US" altLang="en-US" sz="3600" dirty="0">
                <a:solidFill>
                  <a:schemeClr val="bg1"/>
                </a:solidFill>
              </a:rPr>
              <a:t>Patterns</a:t>
            </a:r>
          </a:p>
        </p:txBody>
      </p:sp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3238501" y="3016251"/>
            <a:ext cx="1762125" cy="2271713"/>
            <a:chOff x="1422" y="2300"/>
            <a:chExt cx="1110" cy="1431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1752" y="3196"/>
              <a:ext cx="114" cy="535"/>
            </a:xfrm>
            <a:custGeom>
              <a:avLst/>
              <a:gdLst>
                <a:gd name="T0" fmla="*/ 0 w 114"/>
                <a:gd name="T1" fmla="*/ 535 h 535"/>
                <a:gd name="T2" fmla="*/ 0 w 114"/>
                <a:gd name="T3" fmla="*/ 84 h 535"/>
                <a:gd name="T4" fmla="*/ 114 w 114"/>
                <a:gd name="T5" fmla="*/ 0 h 535"/>
                <a:gd name="T6" fmla="*/ 114 w 114"/>
                <a:gd name="T7" fmla="*/ 445 h 535"/>
                <a:gd name="T8" fmla="*/ 0 w 114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5">
                  <a:moveTo>
                    <a:pt x="0" y="535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44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1422" y="3280"/>
              <a:ext cx="330" cy="4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1422" y="3196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BFBF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088" y="3196"/>
              <a:ext cx="114" cy="535"/>
            </a:xfrm>
            <a:custGeom>
              <a:avLst/>
              <a:gdLst>
                <a:gd name="T0" fmla="*/ 0 w 114"/>
                <a:gd name="T1" fmla="*/ 535 h 535"/>
                <a:gd name="T2" fmla="*/ 0 w 114"/>
                <a:gd name="T3" fmla="*/ 84 h 535"/>
                <a:gd name="T4" fmla="*/ 114 w 114"/>
                <a:gd name="T5" fmla="*/ 0 h 535"/>
                <a:gd name="T6" fmla="*/ 114 w 114"/>
                <a:gd name="T7" fmla="*/ 445 h 535"/>
                <a:gd name="T8" fmla="*/ 0 w 114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5">
                  <a:moveTo>
                    <a:pt x="0" y="535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44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1752" y="3280"/>
              <a:ext cx="336" cy="4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1752" y="3196"/>
              <a:ext cx="450" cy="84"/>
            </a:xfrm>
            <a:custGeom>
              <a:avLst/>
              <a:gdLst>
                <a:gd name="T0" fmla="*/ 336 w 450"/>
                <a:gd name="T1" fmla="*/ 84 h 84"/>
                <a:gd name="T2" fmla="*/ 450 w 450"/>
                <a:gd name="T3" fmla="*/ 0 h 84"/>
                <a:gd name="T4" fmla="*/ 114 w 450"/>
                <a:gd name="T5" fmla="*/ 0 h 84"/>
                <a:gd name="T6" fmla="*/ 0 w 450"/>
                <a:gd name="T7" fmla="*/ 84 h 84"/>
                <a:gd name="T8" fmla="*/ 336 w 45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84">
                  <a:moveTo>
                    <a:pt x="336" y="84"/>
                  </a:moveTo>
                  <a:lnTo>
                    <a:pt x="450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6" y="84"/>
                  </a:lnTo>
                  <a:close/>
                </a:path>
              </a:pathLst>
            </a:custGeom>
            <a:solidFill>
              <a:srgbClr val="BF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2088" y="2384"/>
              <a:ext cx="330" cy="13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2088" y="2300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006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1740" y="3316"/>
              <a:ext cx="18" cy="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470" y="3604"/>
              <a:ext cx="28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458" y="3304"/>
              <a:ext cx="282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1494" y="3346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20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2082" y="3316"/>
              <a:ext cx="18" cy="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6"/>
            <p:cNvSpPr>
              <a:spLocks noChangeArrowheads="1"/>
            </p:cNvSpPr>
            <p:nvPr/>
          </p:nvSpPr>
          <p:spPr bwMode="auto">
            <a:xfrm>
              <a:off x="1812" y="3604"/>
              <a:ext cx="288" cy="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7"/>
            <p:cNvSpPr>
              <a:spLocks noChangeArrowheads="1"/>
            </p:cNvSpPr>
            <p:nvPr/>
          </p:nvSpPr>
          <p:spPr bwMode="auto">
            <a:xfrm>
              <a:off x="1800" y="3304"/>
              <a:ext cx="282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1836" y="3346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20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2370" y="2504"/>
              <a:ext cx="18" cy="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2100" y="2793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2088" y="2492"/>
              <a:ext cx="282" cy="3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2124" y="2534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60</a:t>
              </a:r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6" name="Rectangle 55"/>
          <p:cNvSpPr>
            <a:spLocks noChangeAspect="1" noChangeArrowheads="1"/>
          </p:cNvSpPr>
          <p:nvPr/>
        </p:nvSpPr>
        <p:spPr bwMode="auto">
          <a:xfrm>
            <a:off x="2857500" y="5106988"/>
            <a:ext cx="195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0</a:t>
            </a:r>
          </a:p>
        </p:txBody>
      </p:sp>
      <p:sp>
        <p:nvSpPr>
          <p:cNvPr id="27" name="Rectangle 56"/>
          <p:cNvSpPr>
            <a:spLocks noChangeAspect="1" noChangeArrowheads="1"/>
          </p:cNvSpPr>
          <p:nvPr/>
        </p:nvSpPr>
        <p:spPr bwMode="auto">
          <a:xfrm>
            <a:off x="2667001" y="4743450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10</a:t>
            </a:r>
          </a:p>
        </p:txBody>
      </p:sp>
      <p:sp>
        <p:nvSpPr>
          <p:cNvPr id="28" name="Rectangle 57"/>
          <p:cNvSpPr>
            <a:spLocks noChangeAspect="1" noChangeArrowheads="1"/>
          </p:cNvSpPr>
          <p:nvPr/>
        </p:nvSpPr>
        <p:spPr bwMode="auto">
          <a:xfrm>
            <a:off x="2667001" y="4391025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20</a:t>
            </a:r>
          </a:p>
        </p:txBody>
      </p:sp>
      <p:sp>
        <p:nvSpPr>
          <p:cNvPr id="29" name="Rectangle 58"/>
          <p:cNvSpPr>
            <a:spLocks noChangeAspect="1" noChangeArrowheads="1"/>
          </p:cNvSpPr>
          <p:nvPr/>
        </p:nvSpPr>
        <p:spPr bwMode="auto">
          <a:xfrm>
            <a:off x="2667001" y="4037013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30</a:t>
            </a:r>
          </a:p>
        </p:txBody>
      </p:sp>
      <p:sp>
        <p:nvSpPr>
          <p:cNvPr id="30" name="Rectangle 59"/>
          <p:cNvSpPr>
            <a:spLocks noChangeAspect="1" noChangeArrowheads="1"/>
          </p:cNvSpPr>
          <p:nvPr/>
        </p:nvSpPr>
        <p:spPr bwMode="auto">
          <a:xfrm>
            <a:off x="2667001" y="3675063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40</a:t>
            </a:r>
          </a:p>
        </p:txBody>
      </p:sp>
      <p:sp>
        <p:nvSpPr>
          <p:cNvPr id="31" name="Rectangle 60"/>
          <p:cNvSpPr>
            <a:spLocks noChangeAspect="1" noChangeArrowheads="1"/>
          </p:cNvSpPr>
          <p:nvPr/>
        </p:nvSpPr>
        <p:spPr bwMode="auto">
          <a:xfrm>
            <a:off x="2667001" y="3321050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50</a:t>
            </a:r>
          </a:p>
        </p:txBody>
      </p:sp>
      <p:sp>
        <p:nvSpPr>
          <p:cNvPr id="32" name="Rectangle 61"/>
          <p:cNvSpPr>
            <a:spLocks noChangeAspect="1" noChangeArrowheads="1"/>
          </p:cNvSpPr>
          <p:nvPr/>
        </p:nvSpPr>
        <p:spPr bwMode="auto">
          <a:xfrm>
            <a:off x="2667001" y="2968625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60</a:t>
            </a:r>
          </a:p>
        </p:txBody>
      </p:sp>
      <p:sp>
        <p:nvSpPr>
          <p:cNvPr id="33" name="Rectangle 62"/>
          <p:cNvSpPr>
            <a:spLocks noChangeAspect="1" noChangeArrowheads="1"/>
          </p:cNvSpPr>
          <p:nvPr/>
        </p:nvSpPr>
        <p:spPr bwMode="auto">
          <a:xfrm>
            <a:off x="2667001" y="2605088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70</a:t>
            </a:r>
          </a:p>
        </p:txBody>
      </p:sp>
      <p:sp>
        <p:nvSpPr>
          <p:cNvPr id="34" name="Rectangle 63"/>
          <p:cNvSpPr>
            <a:spLocks noChangeAspect="1" noChangeArrowheads="1"/>
          </p:cNvSpPr>
          <p:nvPr/>
        </p:nvSpPr>
        <p:spPr bwMode="auto">
          <a:xfrm>
            <a:off x="2667001" y="2252663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80</a:t>
            </a:r>
          </a:p>
        </p:txBody>
      </p:sp>
      <p:sp>
        <p:nvSpPr>
          <p:cNvPr id="35" name="Rectangle 64"/>
          <p:cNvSpPr>
            <a:spLocks noChangeAspect="1" noChangeArrowheads="1"/>
          </p:cNvSpPr>
          <p:nvPr/>
        </p:nvSpPr>
        <p:spPr bwMode="auto">
          <a:xfrm>
            <a:off x="2667001" y="1900238"/>
            <a:ext cx="39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90</a:t>
            </a:r>
          </a:p>
        </p:txBody>
      </p:sp>
      <p:sp>
        <p:nvSpPr>
          <p:cNvPr id="36" name="Rectangle 65"/>
          <p:cNvSpPr>
            <a:spLocks noChangeAspect="1" noChangeArrowheads="1"/>
          </p:cNvSpPr>
          <p:nvPr/>
        </p:nvSpPr>
        <p:spPr bwMode="auto">
          <a:xfrm>
            <a:off x="2476501" y="1536700"/>
            <a:ext cx="586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>
                <a:latin typeface="Tahoma" pitchFamily="34" charset="0"/>
              </a:rPr>
              <a:t>100</a:t>
            </a:r>
          </a:p>
        </p:txBody>
      </p:sp>
      <p:sp>
        <p:nvSpPr>
          <p:cNvPr id="37" name="Rectangle 66"/>
          <p:cNvSpPr>
            <a:spLocks noChangeAspect="1" noChangeArrowheads="1"/>
          </p:cNvSpPr>
          <p:nvPr/>
        </p:nvSpPr>
        <p:spPr bwMode="auto">
          <a:xfrm rot="16200000">
            <a:off x="1397808" y="3320534"/>
            <a:ext cx="147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% in Diet</a:t>
            </a:r>
          </a:p>
        </p:txBody>
      </p:sp>
      <p:grpSp>
        <p:nvGrpSpPr>
          <p:cNvPr id="38" name="Group 69"/>
          <p:cNvGrpSpPr>
            <a:grpSpLocks noChangeAspect="1"/>
          </p:cNvGrpSpPr>
          <p:nvPr/>
        </p:nvGrpSpPr>
        <p:grpSpPr bwMode="auto">
          <a:xfrm>
            <a:off x="4819650" y="1947864"/>
            <a:ext cx="1924050" cy="3406775"/>
            <a:chOff x="2418" y="1627"/>
            <a:chExt cx="1212" cy="2146"/>
          </a:xfrm>
        </p:grpSpPr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2418" y="2300"/>
              <a:ext cx="114" cy="1431"/>
            </a:xfrm>
            <a:custGeom>
              <a:avLst/>
              <a:gdLst>
                <a:gd name="T0" fmla="*/ 0 w 114"/>
                <a:gd name="T1" fmla="*/ 1431 h 1431"/>
                <a:gd name="T2" fmla="*/ 0 w 114"/>
                <a:gd name="T3" fmla="*/ 84 h 1431"/>
                <a:gd name="T4" fmla="*/ 114 w 114"/>
                <a:gd name="T5" fmla="*/ 0 h 1431"/>
                <a:gd name="T6" fmla="*/ 114 w 114"/>
                <a:gd name="T7" fmla="*/ 1341 h 1431"/>
                <a:gd name="T8" fmla="*/ 0 w 114"/>
                <a:gd name="T9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31">
                  <a:moveTo>
                    <a:pt x="0" y="1431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1341"/>
                  </a:lnTo>
                  <a:lnTo>
                    <a:pt x="0" y="1431"/>
                  </a:lnTo>
                  <a:close/>
                </a:path>
              </a:pathLst>
            </a:custGeom>
            <a:solidFill>
              <a:srgbClr val="004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2850" y="1627"/>
              <a:ext cx="114" cy="2104"/>
            </a:xfrm>
            <a:custGeom>
              <a:avLst/>
              <a:gdLst>
                <a:gd name="T0" fmla="*/ 0 w 114"/>
                <a:gd name="T1" fmla="*/ 2104 h 2104"/>
                <a:gd name="T2" fmla="*/ 0 w 114"/>
                <a:gd name="T3" fmla="*/ 84 h 2104"/>
                <a:gd name="T4" fmla="*/ 114 w 114"/>
                <a:gd name="T5" fmla="*/ 0 h 2104"/>
                <a:gd name="T6" fmla="*/ 114 w 114"/>
                <a:gd name="T7" fmla="*/ 2014 h 2104"/>
                <a:gd name="T8" fmla="*/ 0 w 114"/>
                <a:gd name="T9" fmla="*/ 2104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104">
                  <a:moveTo>
                    <a:pt x="0" y="2104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2014"/>
                  </a:lnTo>
                  <a:lnTo>
                    <a:pt x="0" y="2104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2520" y="1711"/>
              <a:ext cx="330" cy="20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2520" y="1627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BFBF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3186" y="3556"/>
              <a:ext cx="114" cy="175"/>
            </a:xfrm>
            <a:custGeom>
              <a:avLst/>
              <a:gdLst>
                <a:gd name="T0" fmla="*/ 0 w 114"/>
                <a:gd name="T1" fmla="*/ 175 h 175"/>
                <a:gd name="T2" fmla="*/ 0 w 114"/>
                <a:gd name="T3" fmla="*/ 85 h 175"/>
                <a:gd name="T4" fmla="*/ 114 w 114"/>
                <a:gd name="T5" fmla="*/ 0 h 175"/>
                <a:gd name="T6" fmla="*/ 114 w 114"/>
                <a:gd name="T7" fmla="*/ 85 h 175"/>
                <a:gd name="T8" fmla="*/ 0 w 11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75">
                  <a:moveTo>
                    <a:pt x="0" y="175"/>
                  </a:moveTo>
                  <a:lnTo>
                    <a:pt x="0" y="85"/>
                  </a:lnTo>
                  <a:lnTo>
                    <a:pt x="114" y="0"/>
                  </a:lnTo>
                  <a:lnTo>
                    <a:pt x="114" y="8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75"/>
            <p:cNvSpPr>
              <a:spLocks noChangeArrowheads="1"/>
            </p:cNvSpPr>
            <p:nvPr/>
          </p:nvSpPr>
          <p:spPr bwMode="auto">
            <a:xfrm>
              <a:off x="2850" y="3641"/>
              <a:ext cx="336" cy="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2850" y="3556"/>
              <a:ext cx="450" cy="85"/>
            </a:xfrm>
            <a:custGeom>
              <a:avLst/>
              <a:gdLst>
                <a:gd name="T0" fmla="*/ 336 w 450"/>
                <a:gd name="T1" fmla="*/ 85 h 85"/>
                <a:gd name="T2" fmla="*/ 450 w 450"/>
                <a:gd name="T3" fmla="*/ 0 h 85"/>
                <a:gd name="T4" fmla="*/ 114 w 450"/>
                <a:gd name="T5" fmla="*/ 0 h 85"/>
                <a:gd name="T6" fmla="*/ 0 w 450"/>
                <a:gd name="T7" fmla="*/ 85 h 85"/>
                <a:gd name="T8" fmla="*/ 336 w 450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85">
                  <a:moveTo>
                    <a:pt x="336" y="85"/>
                  </a:moveTo>
                  <a:lnTo>
                    <a:pt x="450" y="0"/>
                  </a:lnTo>
                  <a:lnTo>
                    <a:pt x="114" y="0"/>
                  </a:lnTo>
                  <a:lnTo>
                    <a:pt x="0" y="85"/>
                  </a:lnTo>
                  <a:lnTo>
                    <a:pt x="336" y="85"/>
                  </a:lnTo>
                  <a:close/>
                </a:path>
              </a:pathLst>
            </a:custGeom>
            <a:solidFill>
              <a:srgbClr val="BF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77"/>
            <p:cNvSpPr>
              <a:spLocks noChangeArrowheads="1"/>
            </p:cNvSpPr>
            <p:nvPr/>
          </p:nvSpPr>
          <p:spPr bwMode="auto">
            <a:xfrm>
              <a:off x="3186" y="3592"/>
              <a:ext cx="330" cy="13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3186" y="3508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006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79"/>
            <p:cNvSpPr>
              <a:spLocks noChangeArrowheads="1"/>
            </p:cNvSpPr>
            <p:nvPr/>
          </p:nvSpPr>
          <p:spPr bwMode="auto">
            <a:xfrm>
              <a:off x="2832" y="1819"/>
              <a:ext cx="18" cy="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80"/>
            <p:cNvSpPr>
              <a:spLocks noChangeArrowheads="1"/>
            </p:cNvSpPr>
            <p:nvPr/>
          </p:nvSpPr>
          <p:spPr bwMode="auto">
            <a:xfrm>
              <a:off x="2562" y="2108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81"/>
            <p:cNvSpPr>
              <a:spLocks noChangeArrowheads="1"/>
            </p:cNvSpPr>
            <p:nvPr/>
          </p:nvSpPr>
          <p:spPr bwMode="auto">
            <a:xfrm>
              <a:off x="2550" y="1807"/>
              <a:ext cx="282" cy="3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82"/>
            <p:cNvSpPr>
              <a:spLocks noChangeArrowheads="1"/>
            </p:cNvSpPr>
            <p:nvPr/>
          </p:nvSpPr>
          <p:spPr bwMode="auto">
            <a:xfrm>
              <a:off x="2586" y="1849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90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2" name="Rectangle 83"/>
            <p:cNvSpPr>
              <a:spLocks noChangeArrowheads="1"/>
            </p:cNvSpPr>
            <p:nvPr/>
          </p:nvSpPr>
          <p:spPr bwMode="auto">
            <a:xfrm>
              <a:off x="3192" y="3286"/>
              <a:ext cx="18" cy="3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84"/>
            <p:cNvSpPr>
              <a:spLocks noChangeArrowheads="1"/>
            </p:cNvSpPr>
            <p:nvPr/>
          </p:nvSpPr>
          <p:spPr bwMode="auto">
            <a:xfrm>
              <a:off x="3030" y="3574"/>
              <a:ext cx="180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85"/>
            <p:cNvSpPr>
              <a:spLocks noChangeArrowheads="1"/>
            </p:cNvSpPr>
            <p:nvPr/>
          </p:nvSpPr>
          <p:spPr bwMode="auto">
            <a:xfrm>
              <a:off x="3018" y="3274"/>
              <a:ext cx="174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86"/>
            <p:cNvSpPr>
              <a:spLocks noChangeArrowheads="1"/>
            </p:cNvSpPr>
            <p:nvPr/>
          </p:nvSpPr>
          <p:spPr bwMode="auto">
            <a:xfrm>
              <a:off x="3054" y="3316"/>
              <a:ext cx="1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4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6" name="Rectangle 87"/>
            <p:cNvSpPr>
              <a:spLocks noChangeArrowheads="1"/>
            </p:cNvSpPr>
            <p:nvPr/>
          </p:nvSpPr>
          <p:spPr bwMode="auto">
            <a:xfrm>
              <a:off x="3348" y="3544"/>
              <a:ext cx="180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3336" y="3244"/>
              <a:ext cx="174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89"/>
            <p:cNvSpPr>
              <a:spLocks noChangeArrowheads="1"/>
            </p:cNvSpPr>
            <p:nvPr/>
          </p:nvSpPr>
          <p:spPr bwMode="auto">
            <a:xfrm>
              <a:off x="3372" y="3286"/>
              <a:ext cx="1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6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59" name="Line 90"/>
            <p:cNvSpPr>
              <a:spLocks noChangeShapeType="1"/>
            </p:cNvSpPr>
            <p:nvPr/>
          </p:nvSpPr>
          <p:spPr bwMode="auto">
            <a:xfrm>
              <a:off x="2466" y="3737"/>
              <a:ext cx="1" cy="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1"/>
          <p:cNvGrpSpPr>
            <a:grpSpLocks noChangeAspect="1"/>
          </p:cNvGrpSpPr>
          <p:nvPr/>
        </p:nvGrpSpPr>
        <p:grpSpPr bwMode="auto">
          <a:xfrm>
            <a:off x="6553201" y="2654300"/>
            <a:ext cx="1933575" cy="2700338"/>
            <a:chOff x="3510" y="2072"/>
            <a:chExt cx="1218" cy="1701"/>
          </a:xfrm>
        </p:grpSpPr>
        <p:sp>
          <p:nvSpPr>
            <p:cNvPr id="61" name="Freeform 92"/>
            <p:cNvSpPr>
              <a:spLocks/>
            </p:cNvSpPr>
            <p:nvPr/>
          </p:nvSpPr>
          <p:spPr bwMode="auto">
            <a:xfrm>
              <a:off x="3516" y="3508"/>
              <a:ext cx="114" cy="223"/>
            </a:xfrm>
            <a:custGeom>
              <a:avLst/>
              <a:gdLst>
                <a:gd name="T0" fmla="*/ 0 w 114"/>
                <a:gd name="T1" fmla="*/ 223 h 223"/>
                <a:gd name="T2" fmla="*/ 0 w 114"/>
                <a:gd name="T3" fmla="*/ 84 h 223"/>
                <a:gd name="T4" fmla="*/ 114 w 114"/>
                <a:gd name="T5" fmla="*/ 0 h 223"/>
                <a:gd name="T6" fmla="*/ 114 w 114"/>
                <a:gd name="T7" fmla="*/ 133 h 223"/>
                <a:gd name="T8" fmla="*/ 0 w 114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23">
                  <a:moveTo>
                    <a:pt x="0" y="223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133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4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93"/>
            <p:cNvSpPr>
              <a:spLocks noChangeArrowheads="1"/>
            </p:cNvSpPr>
            <p:nvPr/>
          </p:nvSpPr>
          <p:spPr bwMode="auto">
            <a:xfrm>
              <a:off x="3510" y="3256"/>
              <a:ext cx="18" cy="3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94"/>
            <p:cNvSpPr>
              <a:spLocks/>
            </p:cNvSpPr>
            <p:nvPr/>
          </p:nvSpPr>
          <p:spPr bwMode="auto">
            <a:xfrm>
              <a:off x="3948" y="2072"/>
              <a:ext cx="114" cy="1659"/>
            </a:xfrm>
            <a:custGeom>
              <a:avLst/>
              <a:gdLst>
                <a:gd name="T0" fmla="*/ 0 w 114"/>
                <a:gd name="T1" fmla="*/ 1659 h 1659"/>
                <a:gd name="T2" fmla="*/ 0 w 114"/>
                <a:gd name="T3" fmla="*/ 90 h 1659"/>
                <a:gd name="T4" fmla="*/ 114 w 114"/>
                <a:gd name="T5" fmla="*/ 0 h 1659"/>
                <a:gd name="T6" fmla="*/ 114 w 114"/>
                <a:gd name="T7" fmla="*/ 1569 h 1659"/>
                <a:gd name="T8" fmla="*/ 0 w 114"/>
                <a:gd name="T9" fmla="*/ 1659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59">
                  <a:moveTo>
                    <a:pt x="0" y="1659"/>
                  </a:moveTo>
                  <a:lnTo>
                    <a:pt x="0" y="90"/>
                  </a:lnTo>
                  <a:lnTo>
                    <a:pt x="114" y="0"/>
                  </a:lnTo>
                  <a:lnTo>
                    <a:pt x="114" y="1569"/>
                  </a:lnTo>
                  <a:lnTo>
                    <a:pt x="0" y="1659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95"/>
            <p:cNvSpPr>
              <a:spLocks noChangeArrowheads="1"/>
            </p:cNvSpPr>
            <p:nvPr/>
          </p:nvSpPr>
          <p:spPr bwMode="auto">
            <a:xfrm>
              <a:off x="3618" y="2162"/>
              <a:ext cx="330" cy="156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96"/>
            <p:cNvSpPr>
              <a:spLocks/>
            </p:cNvSpPr>
            <p:nvPr/>
          </p:nvSpPr>
          <p:spPr bwMode="auto">
            <a:xfrm>
              <a:off x="3618" y="2072"/>
              <a:ext cx="444" cy="90"/>
            </a:xfrm>
            <a:custGeom>
              <a:avLst/>
              <a:gdLst>
                <a:gd name="T0" fmla="*/ 330 w 444"/>
                <a:gd name="T1" fmla="*/ 90 h 90"/>
                <a:gd name="T2" fmla="*/ 444 w 444"/>
                <a:gd name="T3" fmla="*/ 0 h 90"/>
                <a:gd name="T4" fmla="*/ 114 w 444"/>
                <a:gd name="T5" fmla="*/ 0 h 90"/>
                <a:gd name="T6" fmla="*/ 0 w 444"/>
                <a:gd name="T7" fmla="*/ 90 h 90"/>
                <a:gd name="T8" fmla="*/ 330 w 44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90">
                  <a:moveTo>
                    <a:pt x="330" y="90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90"/>
                  </a:lnTo>
                  <a:lnTo>
                    <a:pt x="330" y="90"/>
                  </a:lnTo>
                  <a:close/>
                </a:path>
              </a:pathLst>
            </a:custGeom>
            <a:solidFill>
              <a:srgbClr val="BFBF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4284" y="3196"/>
              <a:ext cx="114" cy="535"/>
            </a:xfrm>
            <a:custGeom>
              <a:avLst/>
              <a:gdLst>
                <a:gd name="T0" fmla="*/ 0 w 114"/>
                <a:gd name="T1" fmla="*/ 535 h 535"/>
                <a:gd name="T2" fmla="*/ 0 w 114"/>
                <a:gd name="T3" fmla="*/ 84 h 535"/>
                <a:gd name="T4" fmla="*/ 114 w 114"/>
                <a:gd name="T5" fmla="*/ 0 h 535"/>
                <a:gd name="T6" fmla="*/ 114 w 114"/>
                <a:gd name="T7" fmla="*/ 445 h 535"/>
                <a:gd name="T8" fmla="*/ 0 w 114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35">
                  <a:moveTo>
                    <a:pt x="0" y="535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445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98"/>
            <p:cNvSpPr>
              <a:spLocks noChangeArrowheads="1"/>
            </p:cNvSpPr>
            <p:nvPr/>
          </p:nvSpPr>
          <p:spPr bwMode="auto">
            <a:xfrm>
              <a:off x="3948" y="3280"/>
              <a:ext cx="336" cy="4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9"/>
            <p:cNvSpPr>
              <a:spLocks/>
            </p:cNvSpPr>
            <p:nvPr/>
          </p:nvSpPr>
          <p:spPr bwMode="auto">
            <a:xfrm>
              <a:off x="3948" y="3196"/>
              <a:ext cx="450" cy="84"/>
            </a:xfrm>
            <a:custGeom>
              <a:avLst/>
              <a:gdLst>
                <a:gd name="T0" fmla="*/ 336 w 450"/>
                <a:gd name="T1" fmla="*/ 84 h 84"/>
                <a:gd name="T2" fmla="*/ 450 w 450"/>
                <a:gd name="T3" fmla="*/ 0 h 84"/>
                <a:gd name="T4" fmla="*/ 114 w 450"/>
                <a:gd name="T5" fmla="*/ 0 h 84"/>
                <a:gd name="T6" fmla="*/ 0 w 450"/>
                <a:gd name="T7" fmla="*/ 84 h 84"/>
                <a:gd name="T8" fmla="*/ 336 w 45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84">
                  <a:moveTo>
                    <a:pt x="336" y="84"/>
                  </a:moveTo>
                  <a:lnTo>
                    <a:pt x="450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6" y="84"/>
                  </a:lnTo>
                  <a:close/>
                </a:path>
              </a:pathLst>
            </a:custGeom>
            <a:solidFill>
              <a:srgbClr val="BF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4284" y="3502"/>
              <a:ext cx="330" cy="22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4284" y="3418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006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02"/>
            <p:cNvSpPr>
              <a:spLocks noChangeArrowheads="1"/>
            </p:cNvSpPr>
            <p:nvPr/>
          </p:nvSpPr>
          <p:spPr bwMode="auto">
            <a:xfrm>
              <a:off x="3936" y="2234"/>
              <a:ext cx="18" cy="3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03"/>
            <p:cNvSpPr>
              <a:spLocks noChangeArrowheads="1"/>
            </p:cNvSpPr>
            <p:nvPr/>
          </p:nvSpPr>
          <p:spPr bwMode="auto">
            <a:xfrm>
              <a:off x="3666" y="2522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104"/>
            <p:cNvSpPr>
              <a:spLocks noChangeArrowheads="1"/>
            </p:cNvSpPr>
            <p:nvPr/>
          </p:nvSpPr>
          <p:spPr bwMode="auto">
            <a:xfrm>
              <a:off x="3654" y="2222"/>
              <a:ext cx="282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05"/>
            <p:cNvSpPr>
              <a:spLocks noChangeArrowheads="1"/>
            </p:cNvSpPr>
            <p:nvPr/>
          </p:nvSpPr>
          <p:spPr bwMode="auto">
            <a:xfrm>
              <a:off x="3690" y="2264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70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5" name="Rectangle 106"/>
            <p:cNvSpPr>
              <a:spLocks noChangeArrowheads="1"/>
            </p:cNvSpPr>
            <p:nvPr/>
          </p:nvSpPr>
          <p:spPr bwMode="auto">
            <a:xfrm>
              <a:off x="4266" y="3370"/>
              <a:ext cx="18" cy="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07"/>
            <p:cNvSpPr>
              <a:spLocks noChangeArrowheads="1"/>
            </p:cNvSpPr>
            <p:nvPr/>
          </p:nvSpPr>
          <p:spPr bwMode="auto">
            <a:xfrm>
              <a:off x="3996" y="3659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108"/>
            <p:cNvSpPr>
              <a:spLocks noChangeArrowheads="1"/>
            </p:cNvSpPr>
            <p:nvPr/>
          </p:nvSpPr>
          <p:spPr bwMode="auto">
            <a:xfrm>
              <a:off x="3984" y="3358"/>
              <a:ext cx="282" cy="3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09"/>
            <p:cNvSpPr>
              <a:spLocks noChangeArrowheads="1"/>
            </p:cNvSpPr>
            <p:nvPr/>
          </p:nvSpPr>
          <p:spPr bwMode="auto">
            <a:xfrm>
              <a:off x="4020" y="3400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20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9" name="Rectangle 110"/>
            <p:cNvSpPr>
              <a:spLocks noChangeArrowheads="1"/>
            </p:cNvSpPr>
            <p:nvPr/>
          </p:nvSpPr>
          <p:spPr bwMode="auto">
            <a:xfrm>
              <a:off x="4386" y="3460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111"/>
            <p:cNvSpPr>
              <a:spLocks noChangeArrowheads="1"/>
            </p:cNvSpPr>
            <p:nvPr/>
          </p:nvSpPr>
          <p:spPr bwMode="auto">
            <a:xfrm>
              <a:off x="4374" y="3160"/>
              <a:ext cx="282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112"/>
            <p:cNvSpPr>
              <a:spLocks noChangeArrowheads="1"/>
            </p:cNvSpPr>
            <p:nvPr/>
          </p:nvSpPr>
          <p:spPr bwMode="auto">
            <a:xfrm>
              <a:off x="4410" y="3202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10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2" name="Line 113"/>
            <p:cNvSpPr>
              <a:spLocks noChangeShapeType="1"/>
            </p:cNvSpPr>
            <p:nvPr/>
          </p:nvSpPr>
          <p:spPr bwMode="auto">
            <a:xfrm>
              <a:off x="3564" y="3737"/>
              <a:ext cx="1" cy="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114"/>
          <p:cNvGrpSpPr>
            <a:grpSpLocks noChangeAspect="1"/>
          </p:cNvGrpSpPr>
          <p:nvPr/>
        </p:nvGrpSpPr>
        <p:grpSpPr bwMode="auto">
          <a:xfrm>
            <a:off x="8305800" y="3016250"/>
            <a:ext cx="1924050" cy="2338388"/>
            <a:chOff x="4614" y="2300"/>
            <a:chExt cx="1212" cy="1473"/>
          </a:xfrm>
        </p:grpSpPr>
        <p:sp>
          <p:nvSpPr>
            <p:cNvPr id="84" name="Freeform 115"/>
            <p:cNvSpPr>
              <a:spLocks/>
            </p:cNvSpPr>
            <p:nvPr/>
          </p:nvSpPr>
          <p:spPr bwMode="auto">
            <a:xfrm>
              <a:off x="4614" y="3418"/>
              <a:ext cx="114" cy="313"/>
            </a:xfrm>
            <a:custGeom>
              <a:avLst/>
              <a:gdLst>
                <a:gd name="T0" fmla="*/ 0 w 114"/>
                <a:gd name="T1" fmla="*/ 313 h 313"/>
                <a:gd name="T2" fmla="*/ 0 w 114"/>
                <a:gd name="T3" fmla="*/ 84 h 313"/>
                <a:gd name="T4" fmla="*/ 114 w 114"/>
                <a:gd name="T5" fmla="*/ 0 h 313"/>
                <a:gd name="T6" fmla="*/ 114 w 114"/>
                <a:gd name="T7" fmla="*/ 223 h 313"/>
                <a:gd name="T8" fmla="*/ 0 w 114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13">
                  <a:moveTo>
                    <a:pt x="0" y="313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22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4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116"/>
            <p:cNvSpPr>
              <a:spLocks noChangeArrowheads="1"/>
            </p:cNvSpPr>
            <p:nvPr/>
          </p:nvSpPr>
          <p:spPr bwMode="auto">
            <a:xfrm>
              <a:off x="4656" y="3172"/>
              <a:ext cx="18" cy="3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17"/>
            <p:cNvSpPr>
              <a:spLocks/>
            </p:cNvSpPr>
            <p:nvPr/>
          </p:nvSpPr>
          <p:spPr bwMode="auto">
            <a:xfrm>
              <a:off x="5046" y="2300"/>
              <a:ext cx="114" cy="1431"/>
            </a:xfrm>
            <a:custGeom>
              <a:avLst/>
              <a:gdLst>
                <a:gd name="T0" fmla="*/ 0 w 114"/>
                <a:gd name="T1" fmla="*/ 1431 h 1431"/>
                <a:gd name="T2" fmla="*/ 0 w 114"/>
                <a:gd name="T3" fmla="*/ 84 h 1431"/>
                <a:gd name="T4" fmla="*/ 114 w 114"/>
                <a:gd name="T5" fmla="*/ 0 h 1431"/>
                <a:gd name="T6" fmla="*/ 114 w 114"/>
                <a:gd name="T7" fmla="*/ 1341 h 1431"/>
                <a:gd name="T8" fmla="*/ 0 w 114"/>
                <a:gd name="T9" fmla="*/ 143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431">
                  <a:moveTo>
                    <a:pt x="0" y="1431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1341"/>
                  </a:lnTo>
                  <a:lnTo>
                    <a:pt x="0" y="1431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Rectangle 118"/>
            <p:cNvSpPr>
              <a:spLocks noChangeArrowheads="1"/>
            </p:cNvSpPr>
            <p:nvPr/>
          </p:nvSpPr>
          <p:spPr bwMode="auto">
            <a:xfrm>
              <a:off x="4716" y="2384"/>
              <a:ext cx="330" cy="13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19"/>
            <p:cNvSpPr>
              <a:spLocks/>
            </p:cNvSpPr>
            <p:nvPr/>
          </p:nvSpPr>
          <p:spPr bwMode="auto">
            <a:xfrm>
              <a:off x="4716" y="2300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BFBF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0"/>
            <p:cNvSpPr>
              <a:spLocks/>
            </p:cNvSpPr>
            <p:nvPr/>
          </p:nvSpPr>
          <p:spPr bwMode="auto">
            <a:xfrm>
              <a:off x="5382" y="2967"/>
              <a:ext cx="114" cy="764"/>
            </a:xfrm>
            <a:custGeom>
              <a:avLst/>
              <a:gdLst>
                <a:gd name="T0" fmla="*/ 0 w 114"/>
                <a:gd name="T1" fmla="*/ 764 h 764"/>
                <a:gd name="T2" fmla="*/ 0 w 114"/>
                <a:gd name="T3" fmla="*/ 90 h 764"/>
                <a:gd name="T4" fmla="*/ 114 w 114"/>
                <a:gd name="T5" fmla="*/ 0 h 764"/>
                <a:gd name="T6" fmla="*/ 114 w 114"/>
                <a:gd name="T7" fmla="*/ 674 h 764"/>
                <a:gd name="T8" fmla="*/ 0 w 114"/>
                <a:gd name="T9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764">
                  <a:moveTo>
                    <a:pt x="0" y="764"/>
                  </a:moveTo>
                  <a:lnTo>
                    <a:pt x="0" y="90"/>
                  </a:lnTo>
                  <a:lnTo>
                    <a:pt x="114" y="0"/>
                  </a:lnTo>
                  <a:lnTo>
                    <a:pt x="114" y="674"/>
                  </a:lnTo>
                  <a:lnTo>
                    <a:pt x="0" y="764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21"/>
            <p:cNvSpPr>
              <a:spLocks noChangeArrowheads="1"/>
            </p:cNvSpPr>
            <p:nvPr/>
          </p:nvSpPr>
          <p:spPr bwMode="auto">
            <a:xfrm>
              <a:off x="5046" y="3057"/>
              <a:ext cx="336" cy="67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22"/>
            <p:cNvSpPr>
              <a:spLocks/>
            </p:cNvSpPr>
            <p:nvPr/>
          </p:nvSpPr>
          <p:spPr bwMode="auto">
            <a:xfrm>
              <a:off x="5046" y="2967"/>
              <a:ext cx="450" cy="90"/>
            </a:xfrm>
            <a:custGeom>
              <a:avLst/>
              <a:gdLst>
                <a:gd name="T0" fmla="*/ 336 w 450"/>
                <a:gd name="T1" fmla="*/ 90 h 90"/>
                <a:gd name="T2" fmla="*/ 450 w 450"/>
                <a:gd name="T3" fmla="*/ 0 h 90"/>
                <a:gd name="T4" fmla="*/ 114 w 450"/>
                <a:gd name="T5" fmla="*/ 0 h 90"/>
                <a:gd name="T6" fmla="*/ 0 w 450"/>
                <a:gd name="T7" fmla="*/ 90 h 90"/>
                <a:gd name="T8" fmla="*/ 336 w 45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90">
                  <a:moveTo>
                    <a:pt x="336" y="90"/>
                  </a:moveTo>
                  <a:lnTo>
                    <a:pt x="450" y="0"/>
                  </a:lnTo>
                  <a:lnTo>
                    <a:pt x="114" y="0"/>
                  </a:lnTo>
                  <a:lnTo>
                    <a:pt x="0" y="90"/>
                  </a:lnTo>
                  <a:lnTo>
                    <a:pt x="336" y="90"/>
                  </a:lnTo>
                  <a:close/>
                </a:path>
              </a:pathLst>
            </a:custGeom>
            <a:solidFill>
              <a:srgbClr val="BF0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23"/>
            <p:cNvSpPr>
              <a:spLocks/>
            </p:cNvSpPr>
            <p:nvPr/>
          </p:nvSpPr>
          <p:spPr bwMode="auto">
            <a:xfrm>
              <a:off x="5712" y="3418"/>
              <a:ext cx="114" cy="313"/>
            </a:xfrm>
            <a:custGeom>
              <a:avLst/>
              <a:gdLst>
                <a:gd name="T0" fmla="*/ 0 w 114"/>
                <a:gd name="T1" fmla="*/ 313 h 313"/>
                <a:gd name="T2" fmla="*/ 0 w 114"/>
                <a:gd name="T3" fmla="*/ 84 h 313"/>
                <a:gd name="T4" fmla="*/ 114 w 114"/>
                <a:gd name="T5" fmla="*/ 0 h 313"/>
                <a:gd name="T6" fmla="*/ 114 w 114"/>
                <a:gd name="T7" fmla="*/ 223 h 313"/>
                <a:gd name="T8" fmla="*/ 0 w 114"/>
                <a:gd name="T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13">
                  <a:moveTo>
                    <a:pt x="0" y="313"/>
                  </a:moveTo>
                  <a:lnTo>
                    <a:pt x="0" y="84"/>
                  </a:lnTo>
                  <a:lnTo>
                    <a:pt x="114" y="0"/>
                  </a:lnTo>
                  <a:lnTo>
                    <a:pt x="114" y="22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4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24"/>
            <p:cNvSpPr>
              <a:spLocks noChangeArrowheads="1"/>
            </p:cNvSpPr>
            <p:nvPr/>
          </p:nvSpPr>
          <p:spPr bwMode="auto">
            <a:xfrm>
              <a:off x="5382" y="3502"/>
              <a:ext cx="330" cy="22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5"/>
            <p:cNvSpPr>
              <a:spLocks/>
            </p:cNvSpPr>
            <p:nvPr/>
          </p:nvSpPr>
          <p:spPr bwMode="auto">
            <a:xfrm>
              <a:off x="5382" y="3418"/>
              <a:ext cx="444" cy="84"/>
            </a:xfrm>
            <a:custGeom>
              <a:avLst/>
              <a:gdLst>
                <a:gd name="T0" fmla="*/ 330 w 444"/>
                <a:gd name="T1" fmla="*/ 84 h 84"/>
                <a:gd name="T2" fmla="*/ 444 w 444"/>
                <a:gd name="T3" fmla="*/ 0 h 84"/>
                <a:gd name="T4" fmla="*/ 114 w 444"/>
                <a:gd name="T5" fmla="*/ 0 h 84"/>
                <a:gd name="T6" fmla="*/ 0 w 444"/>
                <a:gd name="T7" fmla="*/ 84 h 84"/>
                <a:gd name="T8" fmla="*/ 330 w 44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84">
                  <a:moveTo>
                    <a:pt x="330" y="84"/>
                  </a:moveTo>
                  <a:lnTo>
                    <a:pt x="444" y="0"/>
                  </a:lnTo>
                  <a:lnTo>
                    <a:pt x="114" y="0"/>
                  </a:lnTo>
                  <a:lnTo>
                    <a:pt x="0" y="84"/>
                  </a:lnTo>
                  <a:lnTo>
                    <a:pt x="330" y="84"/>
                  </a:lnTo>
                  <a:close/>
                </a:path>
              </a:pathLst>
            </a:custGeom>
            <a:solidFill>
              <a:srgbClr val="006000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126"/>
            <p:cNvSpPr>
              <a:spLocks noChangeArrowheads="1"/>
            </p:cNvSpPr>
            <p:nvPr/>
          </p:nvSpPr>
          <p:spPr bwMode="auto">
            <a:xfrm>
              <a:off x="5040" y="2474"/>
              <a:ext cx="18" cy="3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27"/>
            <p:cNvSpPr>
              <a:spLocks noChangeArrowheads="1"/>
            </p:cNvSpPr>
            <p:nvPr/>
          </p:nvSpPr>
          <p:spPr bwMode="auto">
            <a:xfrm>
              <a:off x="4770" y="2763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28"/>
            <p:cNvSpPr>
              <a:spLocks noChangeArrowheads="1"/>
            </p:cNvSpPr>
            <p:nvPr/>
          </p:nvSpPr>
          <p:spPr bwMode="auto">
            <a:xfrm>
              <a:off x="4758" y="2462"/>
              <a:ext cx="282" cy="3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29"/>
            <p:cNvSpPr>
              <a:spLocks noChangeArrowheads="1"/>
            </p:cNvSpPr>
            <p:nvPr/>
          </p:nvSpPr>
          <p:spPr bwMode="auto">
            <a:xfrm>
              <a:off x="4794" y="2504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60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9" name="Rectangle 130"/>
            <p:cNvSpPr>
              <a:spLocks noChangeArrowheads="1"/>
            </p:cNvSpPr>
            <p:nvPr/>
          </p:nvSpPr>
          <p:spPr bwMode="auto">
            <a:xfrm>
              <a:off x="5352" y="3142"/>
              <a:ext cx="18" cy="3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31"/>
            <p:cNvSpPr>
              <a:spLocks noChangeArrowheads="1"/>
            </p:cNvSpPr>
            <p:nvPr/>
          </p:nvSpPr>
          <p:spPr bwMode="auto">
            <a:xfrm>
              <a:off x="5082" y="3430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32"/>
            <p:cNvSpPr>
              <a:spLocks noChangeArrowheads="1"/>
            </p:cNvSpPr>
            <p:nvPr/>
          </p:nvSpPr>
          <p:spPr bwMode="auto">
            <a:xfrm>
              <a:off x="5070" y="3130"/>
              <a:ext cx="282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33"/>
            <p:cNvSpPr>
              <a:spLocks noChangeArrowheads="1"/>
            </p:cNvSpPr>
            <p:nvPr/>
          </p:nvSpPr>
          <p:spPr bwMode="auto">
            <a:xfrm>
              <a:off x="5106" y="3172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30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" name="Rectangle 134"/>
            <p:cNvSpPr>
              <a:spLocks noChangeArrowheads="1"/>
            </p:cNvSpPr>
            <p:nvPr/>
          </p:nvSpPr>
          <p:spPr bwMode="auto">
            <a:xfrm>
              <a:off x="5772" y="3166"/>
              <a:ext cx="18" cy="30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35"/>
            <p:cNvSpPr>
              <a:spLocks noChangeArrowheads="1"/>
            </p:cNvSpPr>
            <p:nvPr/>
          </p:nvSpPr>
          <p:spPr bwMode="auto">
            <a:xfrm>
              <a:off x="5502" y="3454"/>
              <a:ext cx="288" cy="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36"/>
            <p:cNvSpPr>
              <a:spLocks noChangeArrowheads="1"/>
            </p:cNvSpPr>
            <p:nvPr/>
          </p:nvSpPr>
          <p:spPr bwMode="auto">
            <a:xfrm>
              <a:off x="5490" y="3154"/>
              <a:ext cx="282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37"/>
            <p:cNvSpPr>
              <a:spLocks noChangeArrowheads="1"/>
            </p:cNvSpPr>
            <p:nvPr/>
          </p:nvSpPr>
          <p:spPr bwMode="auto">
            <a:xfrm>
              <a:off x="5526" y="3196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 b="1">
                  <a:solidFill>
                    <a:srgbClr val="FFFFFF"/>
                  </a:solidFill>
                  <a:latin typeface="Tahoma" pitchFamily="34" charset="0"/>
                </a:rPr>
                <a:t>10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7" name="Line 138"/>
            <p:cNvSpPr>
              <a:spLocks noChangeShapeType="1"/>
            </p:cNvSpPr>
            <p:nvPr/>
          </p:nvSpPr>
          <p:spPr bwMode="auto">
            <a:xfrm>
              <a:off x="4662" y="3737"/>
              <a:ext cx="1" cy="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9"/>
            <p:cNvSpPr>
              <a:spLocks noChangeShapeType="1"/>
            </p:cNvSpPr>
            <p:nvPr/>
          </p:nvSpPr>
          <p:spPr bwMode="auto">
            <a:xfrm>
              <a:off x="5754" y="3737"/>
              <a:ext cx="1" cy="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Rectangle 140"/>
          <p:cNvSpPr>
            <a:spLocks noChangeAspect="1" noChangeArrowheads="1"/>
          </p:cNvSpPr>
          <p:nvPr/>
        </p:nvSpPr>
        <p:spPr bwMode="auto">
          <a:xfrm>
            <a:off x="3619501" y="5411788"/>
            <a:ext cx="815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b="1">
                <a:latin typeface="Tahoma" pitchFamily="34" charset="0"/>
              </a:rPr>
              <a:t>Goats</a:t>
            </a:r>
          </a:p>
        </p:txBody>
      </p:sp>
      <p:sp>
        <p:nvSpPr>
          <p:cNvPr id="110" name="Rectangle 141"/>
          <p:cNvSpPr>
            <a:spLocks noChangeAspect="1" noChangeArrowheads="1"/>
          </p:cNvSpPr>
          <p:nvPr/>
        </p:nvSpPr>
        <p:spPr bwMode="auto">
          <a:xfrm>
            <a:off x="5286375" y="5411788"/>
            <a:ext cx="971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b="1">
                <a:latin typeface="Tahoma" pitchFamily="34" charset="0"/>
              </a:rPr>
              <a:t>Horses</a:t>
            </a:r>
          </a:p>
        </p:txBody>
      </p:sp>
      <p:sp>
        <p:nvSpPr>
          <p:cNvPr id="111" name="Rectangle 142"/>
          <p:cNvSpPr>
            <a:spLocks noChangeAspect="1" noChangeArrowheads="1"/>
          </p:cNvSpPr>
          <p:nvPr/>
        </p:nvSpPr>
        <p:spPr bwMode="auto">
          <a:xfrm>
            <a:off x="7096125" y="5411788"/>
            <a:ext cx="843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b="1">
                <a:latin typeface="Tahoma" pitchFamily="34" charset="0"/>
              </a:rPr>
              <a:t>Cattle</a:t>
            </a:r>
          </a:p>
        </p:txBody>
      </p:sp>
      <p:sp>
        <p:nvSpPr>
          <p:cNvPr id="112" name="Rectangle 143"/>
          <p:cNvSpPr>
            <a:spLocks noChangeAspect="1" noChangeArrowheads="1"/>
          </p:cNvSpPr>
          <p:nvPr/>
        </p:nvSpPr>
        <p:spPr bwMode="auto">
          <a:xfrm>
            <a:off x="8829676" y="5411788"/>
            <a:ext cx="873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200" b="1">
                <a:latin typeface="Tahoma" pitchFamily="34" charset="0"/>
              </a:rPr>
              <a:t>Sheep</a:t>
            </a:r>
          </a:p>
        </p:txBody>
      </p:sp>
      <p:sp>
        <p:nvSpPr>
          <p:cNvPr id="113" name="Rectangle 144"/>
          <p:cNvSpPr>
            <a:spLocks noChangeAspect="1" noChangeArrowheads="1"/>
          </p:cNvSpPr>
          <p:nvPr/>
        </p:nvSpPr>
        <p:spPr bwMode="auto">
          <a:xfrm>
            <a:off x="4543426" y="6013451"/>
            <a:ext cx="180975" cy="1809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Rectangle 145"/>
          <p:cNvSpPr>
            <a:spLocks noChangeAspect="1" noChangeArrowheads="1"/>
          </p:cNvSpPr>
          <p:nvPr/>
        </p:nvSpPr>
        <p:spPr bwMode="auto">
          <a:xfrm>
            <a:off x="4810125" y="5918200"/>
            <a:ext cx="926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/>
              <a:t>grasses</a:t>
            </a:r>
          </a:p>
        </p:txBody>
      </p:sp>
      <p:sp>
        <p:nvSpPr>
          <p:cNvPr id="115" name="Rectangle 146"/>
          <p:cNvSpPr>
            <a:spLocks noChangeAspect="1" noChangeArrowheads="1"/>
          </p:cNvSpPr>
          <p:nvPr/>
        </p:nvSpPr>
        <p:spPr bwMode="auto">
          <a:xfrm>
            <a:off x="6162676" y="6013451"/>
            <a:ext cx="180975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Rectangle 147"/>
          <p:cNvSpPr>
            <a:spLocks noChangeAspect="1" noChangeArrowheads="1"/>
          </p:cNvSpPr>
          <p:nvPr/>
        </p:nvSpPr>
        <p:spPr bwMode="auto">
          <a:xfrm>
            <a:off x="6429375" y="5918200"/>
            <a:ext cx="654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 dirty="0"/>
              <a:t>forbs</a:t>
            </a:r>
            <a:endParaRPr lang="en-US" altLang="en-US" sz="2400" b="1" dirty="0"/>
          </a:p>
        </p:txBody>
      </p:sp>
      <p:sp>
        <p:nvSpPr>
          <p:cNvPr id="117" name="Rectangle 148"/>
          <p:cNvSpPr>
            <a:spLocks noChangeAspect="1" noChangeArrowheads="1"/>
          </p:cNvSpPr>
          <p:nvPr/>
        </p:nvSpPr>
        <p:spPr bwMode="auto">
          <a:xfrm>
            <a:off x="7553326" y="6013451"/>
            <a:ext cx="180975" cy="180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Rectangle 149"/>
          <p:cNvSpPr>
            <a:spLocks noChangeAspect="1" noChangeArrowheads="1"/>
          </p:cNvSpPr>
          <p:nvPr/>
        </p:nvSpPr>
        <p:spPr bwMode="auto">
          <a:xfrm>
            <a:off x="7820026" y="5918200"/>
            <a:ext cx="941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/>
              <a:t>browse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Sheep &amp; Goats Prefer Different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Plants </a:t>
            </a:r>
            <a:r>
              <a:rPr lang="en-US" dirty="0" smtClean="0"/>
              <a:t>Than Cattle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562032"/>
            <a:ext cx="3197153" cy="2393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46" y="2441154"/>
            <a:ext cx="2344848" cy="34270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07872" y="1810290"/>
            <a:ext cx="245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Forbs (weeds) broadleaf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4814" y="3923858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Browse 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shrubs, trees, vines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25" y="3923857"/>
            <a:ext cx="3279648" cy="21153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9715" y="3462193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Grass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15" y="4653482"/>
            <a:ext cx="1055510" cy="1319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9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Multispecies Grazing Preferences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872" y="1404810"/>
            <a:ext cx="2217231" cy="3241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102" y="1416817"/>
            <a:ext cx="2300798" cy="32671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85941" y="2638866"/>
            <a:ext cx="1330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Forbs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3904" y="2638866"/>
            <a:ext cx="1721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Browse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449" y="4615584"/>
            <a:ext cx="4327307" cy="14832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53461" y="5240658"/>
            <a:ext cx="1323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Grass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11262" y="3440124"/>
            <a:ext cx="1626482" cy="15496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49408" y="3745940"/>
            <a:ext cx="1626482" cy="1549678"/>
          </a:xfrm>
          <a:prstGeom prst="ellipse">
            <a:avLst/>
          </a:prstGeom>
          <a:solidFill>
            <a:srgbClr val="C309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51304" y="4291751"/>
            <a:ext cx="1626482" cy="154967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04715" y="3529843"/>
            <a:ext cx="130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GOATS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8592" y="3768531"/>
            <a:ext cx="130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SHEEP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3512" y="4772398"/>
            <a:ext cx="135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CATTLE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814597"/>
              </p:ext>
            </p:extLst>
          </p:nvPr>
        </p:nvGraphicFramePr>
        <p:xfrm>
          <a:off x="2613208" y="0"/>
          <a:ext cx="5503348" cy="6796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5426">
                  <a:extLst>
                    <a:ext uri="{9D8B030D-6E8A-4147-A177-3AD203B41FA5}">
                      <a16:colId xmlns:a16="http://schemas.microsoft.com/office/drawing/2014/main" val="2072015911"/>
                    </a:ext>
                  </a:extLst>
                </a:gridCol>
                <a:gridCol w="597987">
                  <a:extLst>
                    <a:ext uri="{9D8B030D-6E8A-4147-A177-3AD203B41FA5}">
                      <a16:colId xmlns:a16="http://schemas.microsoft.com/office/drawing/2014/main" val="3770434402"/>
                    </a:ext>
                  </a:extLst>
                </a:gridCol>
                <a:gridCol w="597987">
                  <a:extLst>
                    <a:ext uri="{9D8B030D-6E8A-4147-A177-3AD203B41FA5}">
                      <a16:colId xmlns:a16="http://schemas.microsoft.com/office/drawing/2014/main" val="1139155097"/>
                    </a:ext>
                  </a:extLst>
                </a:gridCol>
                <a:gridCol w="740240">
                  <a:extLst>
                    <a:ext uri="{9D8B030D-6E8A-4147-A177-3AD203B41FA5}">
                      <a16:colId xmlns:a16="http://schemas.microsoft.com/office/drawing/2014/main" val="1119195888"/>
                    </a:ext>
                  </a:extLst>
                </a:gridCol>
                <a:gridCol w="455734">
                  <a:extLst>
                    <a:ext uri="{9D8B030D-6E8A-4147-A177-3AD203B41FA5}">
                      <a16:colId xmlns:a16="http://schemas.microsoft.com/office/drawing/2014/main" val="3358299974"/>
                    </a:ext>
                  </a:extLst>
                </a:gridCol>
                <a:gridCol w="597987">
                  <a:extLst>
                    <a:ext uri="{9D8B030D-6E8A-4147-A177-3AD203B41FA5}">
                      <a16:colId xmlns:a16="http://schemas.microsoft.com/office/drawing/2014/main" val="803660930"/>
                    </a:ext>
                  </a:extLst>
                </a:gridCol>
                <a:gridCol w="597987">
                  <a:extLst>
                    <a:ext uri="{9D8B030D-6E8A-4147-A177-3AD203B41FA5}">
                      <a16:colId xmlns:a16="http://schemas.microsoft.com/office/drawing/2014/main" val="2680668144"/>
                    </a:ext>
                  </a:extLst>
                </a:gridCol>
              </a:tblGrid>
              <a:tr h="1330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ASI study of cost of sheep production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62487556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410362001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National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442259168"/>
                  </a:ext>
                </a:extLst>
              </a:tr>
              <a:tr h="12854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gross receipts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507376050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lambs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120.76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$170.83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150.05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109.08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133.80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57867360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cull ewes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$11.14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585879187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cull rams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927174727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$13.46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57510644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677211205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Receipts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$152.76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$196.05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181.09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136.56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163.29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19140660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949801837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Variable costs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560275791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Pasture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41345744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Federal range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696457578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4097533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PRF Rainfall Insurance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516345187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Feed Grain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16.98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09288880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Salt &amp; Mineral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047801491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Vet &amp; Medicine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533596275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Breeding (ram cost per ewe)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273966531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Marketing &amp; Hauling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8594547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Fuel, lube, repairs, utilities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973840158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Shearing ewes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173374544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Shearing Rams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912523076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Predator Control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013077265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Dog Food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769822065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ALB Checkoff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497025704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Operator/Family Labor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687341738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Hired Labor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55511900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Camp Supplies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2130629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Housing Improvement &amp; Repair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204980315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Interest on Operating Capital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185761109"/>
                  </a:ext>
                </a:extLst>
              </a:tr>
              <a:tr h="13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406665190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Variable cost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135.02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148.32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125.86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115.66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037655259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847158401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Fixed Cost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327453719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Capital Recovery</a:t>
                      </a:r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4132200193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Housing &amp; Improvement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064155208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Machinery, Equipment, Vehicles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572922185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Interest on Retained Livestock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6.25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871591600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Taxes &amp; Insurance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1.36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44344314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Overhead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72475643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371601606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Fixed Costs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049183532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551357873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Costs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115.92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149.30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158.32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139.36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132.94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581137113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470197888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Returns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$36.84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22.77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-2.80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744451264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2253290203"/>
                  </a:ext>
                </a:extLst>
              </a:tr>
              <a:tr h="1397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costs per pound live weight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$1.58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$1.94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$1.49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753677609"/>
                  </a:ext>
                </a:extLst>
              </a:tr>
              <a:tr h="13309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lbs. of lamb marketed per ewe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5" marR="6655" marT="6655" marB="0" anchor="b"/>
                </a:tc>
                <a:extLst>
                  <a:ext uri="{0D108BD9-81ED-4DB2-BD59-A6C34878D82A}">
                    <a16:rowId xmlns:a16="http://schemas.microsoft.com/office/drawing/2014/main" val="1654500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1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Adding Small Ruminants</a:t>
            </a:r>
            <a:br>
              <a:rPr lang="en-US" dirty="0"/>
            </a:br>
            <a:r>
              <a:rPr lang="en-US" dirty="0"/>
              <a:t> to Your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8481"/>
            <a:ext cx="8361680" cy="4094318"/>
          </a:xfrm>
        </p:spPr>
        <p:txBody>
          <a:bodyPr>
            <a:normAutofit/>
          </a:bodyPr>
          <a:lstStyle/>
          <a:p>
            <a:r>
              <a:rPr lang="en-US" dirty="0" smtClean="0"/>
              <a:t>$133,875 from lambs( 950 x $148.75) </a:t>
            </a:r>
          </a:p>
          <a:p>
            <a:r>
              <a:rPr lang="en-US" dirty="0" smtClean="0"/>
              <a:t>$80,000 cost of Aged Ewes </a:t>
            </a:r>
          </a:p>
          <a:p>
            <a:r>
              <a:rPr lang="en-US" dirty="0" smtClean="0"/>
              <a:t>$26,670 depreciation per year 3 year life</a:t>
            </a:r>
          </a:p>
          <a:p>
            <a:r>
              <a:rPr lang="en-US" dirty="0" smtClean="0"/>
              <a:t>Shepherd salary range $12,000 to $35,000  1000 ewes per shepherd</a:t>
            </a:r>
          </a:p>
          <a:p>
            <a:r>
              <a:rPr lang="en-US" dirty="0" smtClean="0"/>
              <a:t>$95,205 ($12,000 shepherd) / 1000 ewes</a:t>
            </a:r>
          </a:p>
          <a:p>
            <a:r>
              <a:rPr lang="en-US" dirty="0" smtClean="0"/>
              <a:t>$95.20 per ewe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Small Ruminants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0" y="1728481"/>
            <a:ext cx="8483600" cy="4094318"/>
          </a:xfrm>
        </p:spPr>
        <p:txBody>
          <a:bodyPr>
            <a:normAutofit/>
          </a:bodyPr>
          <a:lstStyle/>
          <a:p>
            <a:r>
              <a:rPr lang="en-US" dirty="0" smtClean="0"/>
              <a:t>Other costs</a:t>
            </a:r>
          </a:p>
          <a:p>
            <a:pPr lvl="1"/>
            <a:r>
              <a:rPr lang="en-US" dirty="0" smtClean="0"/>
              <a:t>Vet Costs</a:t>
            </a:r>
          </a:p>
          <a:p>
            <a:pPr lvl="2"/>
            <a:r>
              <a:rPr lang="en-US" dirty="0" smtClean="0"/>
              <a:t>$2.60/ewe</a:t>
            </a:r>
          </a:p>
          <a:p>
            <a:pPr lvl="1"/>
            <a:r>
              <a:rPr lang="en-US" dirty="0" smtClean="0"/>
              <a:t>Ram replacements</a:t>
            </a:r>
          </a:p>
          <a:p>
            <a:pPr lvl="2"/>
            <a:r>
              <a:rPr lang="en-US" dirty="0" smtClean="0"/>
              <a:t>$5.28/ewe</a:t>
            </a:r>
          </a:p>
          <a:p>
            <a:pPr lvl="1"/>
            <a:r>
              <a:rPr lang="en-US" dirty="0" smtClean="0"/>
              <a:t>Salt and Mineral Costs</a:t>
            </a:r>
          </a:p>
          <a:p>
            <a:pPr lvl="2"/>
            <a:r>
              <a:rPr lang="en-US" dirty="0" smtClean="0"/>
              <a:t>$5.99/ewe</a:t>
            </a:r>
          </a:p>
          <a:p>
            <a:r>
              <a:rPr lang="en-US" dirty="0" smtClean="0"/>
              <a:t>$95.20 - $13.87 = </a:t>
            </a:r>
            <a:r>
              <a:rPr lang="en-US" b="1" dirty="0" smtClean="0"/>
              <a:t>$81.33 or 81,330/1000ewes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19" y="365125"/>
            <a:ext cx="10951534" cy="1325563"/>
          </a:xfrm>
        </p:spPr>
        <p:txBody>
          <a:bodyPr/>
          <a:lstStyle/>
          <a:p>
            <a:r>
              <a:rPr lang="en-US" dirty="0" smtClean="0"/>
              <a:t>Considerations When Diversifying an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your home work</a:t>
            </a:r>
          </a:p>
          <a:p>
            <a:pPr lvl="1"/>
            <a:r>
              <a:rPr lang="en-US" dirty="0" smtClean="0"/>
              <a:t>Consider the potential return on investment and down side risk if the project doesn’t go as planned</a:t>
            </a:r>
          </a:p>
          <a:p>
            <a:r>
              <a:rPr lang="en-US" dirty="0" smtClean="0"/>
              <a:t>Talk to other producers</a:t>
            </a:r>
          </a:p>
          <a:p>
            <a:pPr lvl="2"/>
            <a:r>
              <a:rPr lang="en-US" dirty="0" smtClean="0"/>
              <a:t>Identify other producers who have taken this type of risk </a:t>
            </a:r>
          </a:p>
          <a:p>
            <a:pPr lvl="3"/>
            <a:r>
              <a:rPr lang="en-US" dirty="0" smtClean="0"/>
              <a:t>Learn from their experiences (get a leg up before starting)</a:t>
            </a:r>
          </a:p>
          <a:p>
            <a:r>
              <a:rPr lang="en-US" dirty="0" smtClean="0"/>
              <a:t> Have an exit strategy</a:t>
            </a:r>
          </a:p>
          <a:p>
            <a:pPr lvl="1"/>
            <a:r>
              <a:rPr lang="en-US" dirty="0" smtClean="0"/>
              <a:t>Not every opportunity will work out know how to get out quickly)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464596"/>
            <a:ext cx="2986863" cy="102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766361"/>
              </p:ext>
            </p:extLst>
          </p:nvPr>
        </p:nvGraphicFramePr>
        <p:xfrm>
          <a:off x="1305199" y="0"/>
          <a:ext cx="4076098" cy="678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5657762" imgH="9420306" progId="Excel.Sheet.12">
                  <p:embed/>
                </p:oleObj>
              </mc:Choice>
              <mc:Fallback>
                <p:oleObj name="Worksheet" r:id="rId3" imgW="5657762" imgH="94203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5199" y="0"/>
                        <a:ext cx="4076098" cy="678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Small Ruminants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and management are different</a:t>
            </a:r>
          </a:p>
          <a:p>
            <a:r>
              <a:rPr lang="en-US" dirty="0" smtClean="0"/>
              <a:t>Fences that hold cows will not hold small ruminants</a:t>
            </a:r>
          </a:p>
          <a:p>
            <a:pPr lvl="1"/>
            <a:r>
              <a:rPr lang="en-US" dirty="0" smtClean="0"/>
              <a:t>Hire shepherd or add electric fence to conventional fence</a:t>
            </a:r>
          </a:p>
          <a:p>
            <a:r>
              <a:rPr lang="en-US" dirty="0" smtClean="0"/>
              <a:t>Predators can be a problem</a:t>
            </a:r>
          </a:p>
          <a:p>
            <a:pPr lvl="1"/>
            <a:r>
              <a:rPr lang="en-US" dirty="0" smtClean="0"/>
              <a:t>Use guard animals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9" y="5389488"/>
            <a:ext cx="186690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Leafy Spurge 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643" y="1508873"/>
            <a:ext cx="6505870" cy="431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9259" y="3435791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MarkerFeltWide"/>
              </a:rPr>
              <a:t>No sheep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559635" y="345389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MarkerFeltWide"/>
              </a:rPr>
              <a:t>Sheep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414666" y="1485470"/>
            <a:ext cx="393913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MarkerFeltWide"/>
              </a:rPr>
              <a:t>Notice Any Difference?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This </a:t>
            </a:r>
            <a:r>
              <a:rPr lang="en-US" sz="1700" i="1" dirty="0" err="1">
                <a:latin typeface="Arial" panose="020B0604020202020204" pitchFamily="34" charset="0"/>
              </a:rPr>
              <a:t>fenceline</a:t>
            </a:r>
            <a:r>
              <a:rPr lang="en-US" sz="1700" i="1" dirty="0">
                <a:latin typeface="Arial" panose="020B0604020202020204" pitchFamily="34" charset="0"/>
              </a:rPr>
              <a:t> contrast provides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an excellent example of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the control that can potentially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be achieved with multi-species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grazing. Spurge densities on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the left are inhibiting the </a:t>
            </a:r>
            <a:endParaRPr lang="en-US" sz="1700" i="1" dirty="0">
              <a:latin typeface="Arial" panose="020B0604020202020204" pitchFamily="34" charset="0"/>
            </a:endParaRPr>
          </a:p>
          <a:p>
            <a:r>
              <a:rPr lang="en-US" sz="1700" i="1" dirty="0">
                <a:latin typeface="Arial" panose="020B0604020202020204" pitchFamily="34" charset="0"/>
              </a:rPr>
              <a:t>Production of </a:t>
            </a:r>
            <a:r>
              <a:rPr lang="en-US" sz="1700" i="1" dirty="0">
                <a:latin typeface="Arial" panose="020B0604020202020204" pitchFamily="34" charset="0"/>
              </a:rPr>
              <a:t>desirable grasses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and drastically reducing the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pasture’s value to a cattle </a:t>
            </a:r>
            <a:endParaRPr lang="en-US" sz="1700" i="1" dirty="0">
              <a:latin typeface="Arial" panose="020B0604020202020204" pitchFamily="34" charset="0"/>
            </a:endParaRPr>
          </a:p>
          <a:p>
            <a:r>
              <a:rPr lang="en-US" sz="1700" i="1" dirty="0">
                <a:latin typeface="Arial" panose="020B0604020202020204" pitchFamily="34" charset="0"/>
              </a:rPr>
              <a:t>producer.  On </a:t>
            </a:r>
            <a:r>
              <a:rPr lang="en-US" sz="1700" i="1" dirty="0">
                <a:latin typeface="Arial" panose="020B0604020202020204" pitchFamily="34" charset="0"/>
              </a:rPr>
              <a:t>the right side of the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fence, sheep are being used to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reduce, then maintain, a significant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reduction in leafy spurge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densities, resulting in a pasture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that can once again be utilized</a:t>
            </a:r>
          </a:p>
          <a:p>
            <a:r>
              <a:rPr lang="en-US" sz="1700" i="1" dirty="0">
                <a:latin typeface="Arial" panose="020B0604020202020204" pitchFamily="34" charset="0"/>
              </a:rPr>
              <a:t>for cattle grazing.</a:t>
            </a:r>
            <a:endParaRPr lang="en-US" sz="1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91434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0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997"/>
          <a:stretch/>
        </p:blipFill>
        <p:spPr>
          <a:xfrm>
            <a:off x="2593426" y="1291294"/>
            <a:ext cx="6510795" cy="4258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91434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added value back to the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663"/>
          </a:xfrm>
        </p:spPr>
        <p:txBody>
          <a:bodyPr/>
          <a:lstStyle/>
          <a:p>
            <a:r>
              <a:rPr lang="en-US" dirty="0" smtClean="0"/>
              <a:t>What time and resources do you have available with the present operation</a:t>
            </a:r>
          </a:p>
          <a:p>
            <a:r>
              <a:rPr lang="en-US" dirty="0" smtClean="0"/>
              <a:t>Maximize every $ you spend since most producers are margin operators</a:t>
            </a:r>
          </a:p>
          <a:p>
            <a:pPr lvl="1"/>
            <a:r>
              <a:rPr lang="en-US" dirty="0" smtClean="0"/>
              <a:t>Examples of adding enterprises</a:t>
            </a:r>
          </a:p>
          <a:p>
            <a:pPr lvl="2"/>
            <a:r>
              <a:rPr lang="en-US" dirty="0" smtClean="0"/>
              <a:t>Row crop production add feedlot or backgrounding operation</a:t>
            </a:r>
          </a:p>
          <a:p>
            <a:pPr lvl="2"/>
            <a:r>
              <a:rPr lang="en-US" dirty="0" smtClean="0"/>
              <a:t>Cow/calf operation adding a hunting enterprise</a:t>
            </a:r>
          </a:p>
          <a:p>
            <a:pPr lvl="2"/>
            <a:r>
              <a:rPr lang="en-US" dirty="0" smtClean="0"/>
              <a:t>Cow/calf operation adding small ruminants</a:t>
            </a:r>
          </a:p>
          <a:p>
            <a:pPr lvl="2"/>
            <a:r>
              <a:rPr lang="en-US" dirty="0" smtClean="0"/>
              <a:t>Row crop adding a swine operation</a:t>
            </a:r>
          </a:p>
          <a:p>
            <a:pPr lvl="2"/>
            <a:r>
              <a:rPr lang="en-US" dirty="0" smtClean="0"/>
              <a:t>Row crop adding a poultry operation</a:t>
            </a:r>
          </a:p>
          <a:p>
            <a:pPr lvl="2"/>
            <a:r>
              <a:rPr lang="en-US" dirty="0" smtClean="0"/>
              <a:t>Corn, wheat and soybeans adding field peas, dry edible beans or alfalfa </a:t>
            </a:r>
          </a:p>
          <a:p>
            <a:r>
              <a:rPr lang="en-US" dirty="0" smtClean="0"/>
              <a:t>Manure from livestock added back to crop production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Diversify Livestock Enterprises </a:t>
            </a:r>
            <a:br>
              <a:rPr lang="en-US" dirty="0" smtClean="0"/>
            </a:br>
            <a:r>
              <a:rPr lang="en-US" dirty="0" smtClean="0"/>
              <a:t>with Small Ruminants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77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Harvest Multiple Layers Off the Same Land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Decrease Marketing Risk (not all the eggs in one basket)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Increase Diversity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Spread Out Labor and Other Overheads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Decrease Risk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Disease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Break Each Others Parasite Cycles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Very Few Diseases Cross Species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Drought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Marketing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More Opportunities to Sell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45489" y="6208933"/>
            <a:ext cx="779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Diversify to Increase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Grazing</a:t>
            </a:r>
          </a:p>
          <a:p>
            <a:pPr lvl="1"/>
            <a:r>
              <a:rPr lang="en-US" dirty="0" smtClean="0"/>
              <a:t>Different Plants</a:t>
            </a:r>
          </a:p>
          <a:p>
            <a:pPr lvl="1"/>
            <a:r>
              <a:rPr lang="en-US" dirty="0" smtClean="0"/>
              <a:t>Different Way</a:t>
            </a:r>
          </a:p>
          <a:p>
            <a:pPr lvl="1"/>
            <a:r>
              <a:rPr lang="en-US" dirty="0" smtClean="0"/>
              <a:t>Different Pattern</a:t>
            </a:r>
          </a:p>
          <a:p>
            <a:r>
              <a:rPr lang="en-US" dirty="0" smtClean="0"/>
              <a:t>Different Animal Impact</a:t>
            </a:r>
          </a:p>
          <a:p>
            <a:pPr lvl="1"/>
            <a:r>
              <a:rPr lang="en-US" dirty="0" smtClean="0"/>
              <a:t>Smaller Hooves</a:t>
            </a:r>
          </a:p>
          <a:p>
            <a:pPr lvl="1"/>
            <a:r>
              <a:rPr lang="en-US" dirty="0" smtClean="0"/>
              <a:t>Stay Close Together</a:t>
            </a:r>
          </a:p>
          <a:p>
            <a:pPr lvl="1"/>
            <a:r>
              <a:rPr lang="en-US" dirty="0" smtClean="0"/>
              <a:t>Don’t Stay Close to Water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8158" y="5249566"/>
            <a:ext cx="799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Decrease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Fence</a:t>
            </a:r>
          </a:p>
          <a:p>
            <a:pPr lvl="1"/>
            <a:r>
              <a:rPr lang="en-US" dirty="0" smtClean="0"/>
              <a:t>Fall and Winter Cattle Work</a:t>
            </a:r>
          </a:p>
          <a:p>
            <a:pPr lvl="1"/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One Cow/Ewe or Goat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2716" y="462516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Crops</a:t>
            </a:r>
          </a:p>
          <a:p>
            <a:pPr lvl="1"/>
            <a:r>
              <a:rPr lang="en-US" dirty="0" smtClean="0"/>
              <a:t>Wool – pays all direct costs and labor</a:t>
            </a:r>
          </a:p>
          <a:p>
            <a:pPr lvl="1"/>
            <a:r>
              <a:rPr lang="en-US" dirty="0" smtClean="0"/>
              <a:t>Lambs – Only Costs is Land</a:t>
            </a:r>
          </a:p>
          <a:p>
            <a:r>
              <a:rPr lang="en-US" dirty="0" smtClean="0"/>
              <a:t>Wool 2017</a:t>
            </a:r>
          </a:p>
          <a:p>
            <a:pPr lvl="1"/>
            <a:r>
              <a:rPr lang="en-US" dirty="0" smtClean="0"/>
              <a:t>Merino:  20.4 Microns 15.76 </a:t>
            </a:r>
            <a:r>
              <a:rPr lang="en-US" dirty="0" err="1" smtClean="0"/>
              <a:t>lbs</a:t>
            </a:r>
            <a:r>
              <a:rPr lang="en-US" dirty="0" smtClean="0"/>
              <a:t> x $2.41 = $38/head</a:t>
            </a:r>
          </a:p>
          <a:p>
            <a:pPr lvl="1"/>
            <a:r>
              <a:rPr lang="en-US" dirty="0" smtClean="0"/>
              <a:t>White face sheep 22.4 Micron	13 </a:t>
            </a:r>
            <a:r>
              <a:rPr lang="en-US" dirty="0" err="1" smtClean="0"/>
              <a:t>lbs</a:t>
            </a:r>
            <a:r>
              <a:rPr lang="en-US" dirty="0" smtClean="0"/>
              <a:t> x $2 = $26/head</a:t>
            </a:r>
          </a:p>
          <a:p>
            <a:pPr lvl="1"/>
            <a:r>
              <a:rPr lang="en-US" dirty="0" smtClean="0"/>
              <a:t>Black face sheep  9.2 lbs. x $.51 = $4.66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7298" y="4963872"/>
            <a:ext cx="791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advantages of buying replacements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Quickly De-stock / Re-stock</a:t>
            </a:r>
          </a:p>
          <a:p>
            <a:r>
              <a:rPr lang="en-US" dirty="0" smtClean="0"/>
              <a:t>Buy the Undervalued</a:t>
            </a:r>
          </a:p>
          <a:p>
            <a:r>
              <a:rPr lang="en-US" dirty="0" smtClean="0"/>
              <a:t>Follow the Droughts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3377" y="4001294"/>
            <a:ext cx="7846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 and Calve in Sync with Nature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Input : High Output</a:t>
            </a:r>
          </a:p>
          <a:p>
            <a:pPr lvl="1"/>
            <a:r>
              <a:rPr lang="en-US" dirty="0" smtClean="0"/>
              <a:t>Low Labor</a:t>
            </a:r>
          </a:p>
          <a:p>
            <a:pPr lvl="1"/>
            <a:r>
              <a:rPr lang="en-US" dirty="0" smtClean="0"/>
              <a:t>Low Supplemented Feed</a:t>
            </a:r>
          </a:p>
          <a:p>
            <a:pPr lvl="1"/>
            <a:r>
              <a:rPr lang="en-US" dirty="0" smtClean="0"/>
              <a:t>Low Value (Costs) Animals</a:t>
            </a:r>
          </a:p>
          <a:p>
            <a:pPr lvl="1"/>
            <a:r>
              <a:rPr lang="en-US" dirty="0" smtClean="0"/>
              <a:t>Low Depreciation</a:t>
            </a:r>
          </a:p>
          <a:p>
            <a:pPr lvl="1"/>
            <a:r>
              <a:rPr lang="en-US" dirty="0" smtClean="0"/>
              <a:t>High Value Products and Diverse Marketing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1210" y="4553810"/>
            <a:ext cx="778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from Brock Terrell, Terrell Ranch, Hays Spring NE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2" y="5834467"/>
            <a:ext cx="2986863" cy="1023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5349875"/>
            <a:ext cx="18669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1338</Words>
  <Application>Microsoft Office PowerPoint</Application>
  <PresentationFormat>Widescreen</PresentationFormat>
  <Paragraphs>498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MarkerFeltWide</vt:lpstr>
      <vt:lpstr>Tahoma</vt:lpstr>
      <vt:lpstr>Times New Roman</vt:lpstr>
      <vt:lpstr>Wingdings</vt:lpstr>
      <vt:lpstr>Office Theme</vt:lpstr>
      <vt:lpstr>Microsoft Excel Worksheet</vt:lpstr>
      <vt:lpstr>Increasing Your Profits  With Sheep and Goats</vt:lpstr>
      <vt:lpstr>Considerations When Diversifying an Operation</vt:lpstr>
      <vt:lpstr>Bring added value back to the farm</vt:lpstr>
      <vt:lpstr>Why Diversify Livestock Enterprises  with Small Ruminants</vt:lpstr>
      <vt:lpstr>Diversify to Increase Diversity</vt:lpstr>
      <vt:lpstr>Decrease Overheads</vt:lpstr>
      <vt:lpstr>Sheep Advantages</vt:lpstr>
      <vt:lpstr>The advantages of buying replacements</vt:lpstr>
      <vt:lpstr>Lamb and Calve in Sync with Nature</vt:lpstr>
      <vt:lpstr>Adds Flexibility </vt:lpstr>
      <vt:lpstr>Adding Sheep to Cattle is</vt:lpstr>
      <vt:lpstr>Advantages of a Mixed Livestock System of Cattle Sheep and Goats</vt:lpstr>
      <vt:lpstr>Advantages of a Mixed Livestock System of Cattle Sheep and Goats</vt:lpstr>
      <vt:lpstr>PowerPoint Presentation</vt:lpstr>
      <vt:lpstr>Sheep &amp; Goats Prefer Different  Plants Than Cattle</vt:lpstr>
      <vt:lpstr>Multispecies Grazing Preferences</vt:lpstr>
      <vt:lpstr>PowerPoint Presentation</vt:lpstr>
      <vt:lpstr>Adding Small Ruminants  to Your Operation</vt:lpstr>
      <vt:lpstr>Adding Small Ruminants </vt:lpstr>
      <vt:lpstr>PowerPoint Presentation</vt:lpstr>
      <vt:lpstr>Obstacles to Small Ruminants</vt:lpstr>
      <vt:lpstr>Leafy Spurge Control</vt:lpstr>
      <vt:lpstr>For more information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Diversifying Your Farm</dc:title>
  <dc:creator>Randy Saner</dc:creator>
  <cp:lastModifiedBy>Randy Saner</cp:lastModifiedBy>
  <cp:revision>44</cp:revision>
  <cp:lastPrinted>2019-02-06T22:01:45Z</cp:lastPrinted>
  <dcterms:created xsi:type="dcterms:W3CDTF">2019-01-23T14:33:18Z</dcterms:created>
  <dcterms:modified xsi:type="dcterms:W3CDTF">2019-02-22T16:38:17Z</dcterms:modified>
</cp:coreProperties>
</file>