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29"/>
  </p:notesMasterIdLst>
  <p:handoutMasterIdLst>
    <p:handoutMasterId r:id="rId30"/>
  </p:handoutMasterIdLst>
  <p:sldIdLst>
    <p:sldId id="256" r:id="rId3"/>
    <p:sldId id="486" r:id="rId4"/>
    <p:sldId id="521" r:id="rId5"/>
    <p:sldId id="622" r:id="rId6"/>
    <p:sldId id="623" r:id="rId7"/>
    <p:sldId id="291" r:id="rId8"/>
    <p:sldId id="621" r:id="rId9"/>
    <p:sldId id="620" r:id="rId10"/>
    <p:sldId id="487" r:id="rId11"/>
    <p:sldId id="490" r:id="rId12"/>
    <p:sldId id="513" r:id="rId13"/>
    <p:sldId id="495" r:id="rId14"/>
    <p:sldId id="522" r:id="rId15"/>
    <p:sldId id="501" r:id="rId16"/>
    <p:sldId id="499" r:id="rId17"/>
    <p:sldId id="523" r:id="rId18"/>
    <p:sldId id="624" r:id="rId19"/>
    <p:sldId id="502" r:id="rId20"/>
    <p:sldId id="280" r:id="rId21"/>
    <p:sldId id="281" r:id="rId22"/>
    <p:sldId id="282" r:id="rId23"/>
    <p:sldId id="283" r:id="rId24"/>
    <p:sldId id="288" r:id="rId25"/>
    <p:sldId id="284" r:id="rId26"/>
    <p:sldId id="524" r:id="rId27"/>
    <p:sldId id="62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1" d="100"/>
          <a:sy n="121" d="100"/>
        </p:scale>
        <p:origin x="108" y="96"/>
      </p:cViewPr>
      <p:guideLst/>
    </p:cSldViewPr>
  </p:slid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764-4A41-BEE1-A9D19C1FC22E}"/>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E764-4A41-BEE1-A9D19C1FC22E}"/>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E764-4A41-BEE1-A9D19C1FC22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85908335158072E-2"/>
          <c:y val="6.4275590551181108E-2"/>
          <c:w val="0.89345411782462159"/>
          <c:h val="0.90893479330708671"/>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FB31-4B24-9C8C-ABD6192637A5}"/>
              </c:ext>
            </c:extLst>
          </c:dPt>
          <c:dPt>
            <c:idx val="1"/>
            <c:bubble3D val="0"/>
            <c:spPr>
              <a:solidFill>
                <a:schemeClr val="accent5"/>
              </a:solidFill>
            </c:spPr>
            <c:extLst>
              <c:ext xmlns:c16="http://schemas.microsoft.com/office/drawing/2014/chart" uri="{C3380CC4-5D6E-409C-BE32-E72D297353CC}">
                <c16:uniqueId val="{00000003-FB31-4B24-9C8C-ABD6192637A5}"/>
              </c:ext>
            </c:extLst>
          </c:dPt>
          <c:dPt>
            <c:idx val="2"/>
            <c:bubble3D val="0"/>
            <c:spPr>
              <a:solidFill>
                <a:schemeClr val="accent3"/>
              </a:solidFill>
            </c:spPr>
            <c:extLst>
              <c:ext xmlns:c16="http://schemas.microsoft.com/office/drawing/2014/chart" uri="{C3380CC4-5D6E-409C-BE32-E72D297353CC}">
                <c16:uniqueId val="{00000005-FB31-4B24-9C8C-ABD6192637A5}"/>
              </c:ext>
            </c:extLst>
          </c:dPt>
          <c:cat>
            <c:strRef>
              <c:f>Sheet1!$A$2:$A$4</c:f>
              <c:strCache>
                <c:ptCount val="3"/>
                <c:pt idx="0">
                  <c:v>Home Health</c:v>
                </c:pt>
                <c:pt idx="1">
                  <c:v>Nursing Home</c:v>
                </c:pt>
                <c:pt idx="2">
                  <c:v>Community Care</c:v>
                </c:pt>
              </c:strCache>
            </c:strRef>
          </c:cat>
          <c:val>
            <c:numRef>
              <c:f>Sheet1!$B$2:$B$4</c:f>
              <c:numCache>
                <c:formatCode>General</c:formatCode>
                <c:ptCount val="3"/>
                <c:pt idx="0">
                  <c:v>52.1</c:v>
                </c:pt>
                <c:pt idx="1">
                  <c:v>28.2</c:v>
                </c:pt>
                <c:pt idx="2">
                  <c:v>19.7</c:v>
                </c:pt>
              </c:numCache>
            </c:numRef>
          </c:val>
          <c:extLst>
            <c:ext xmlns:c16="http://schemas.microsoft.com/office/drawing/2014/chart" uri="{C3380CC4-5D6E-409C-BE32-E72D297353CC}">
              <c16:uniqueId val="{00000006-FB31-4B24-9C8C-ABD6192637A5}"/>
            </c:ext>
          </c:extLst>
        </c:ser>
        <c:dLbls>
          <c:showLegendKey val="0"/>
          <c:showVal val="0"/>
          <c:showCatName val="0"/>
          <c:showSerName val="0"/>
          <c:showPercent val="0"/>
          <c:showBubbleSize val="0"/>
          <c:showLeaderLines val="1"/>
        </c:dLbls>
        <c:firstSliceAng val="112"/>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6529" cy="806245"/>
          </a:xfrm>
          <a:prstGeom prst="rect">
            <a:avLst/>
          </a:prstGeom>
        </p:spPr>
        <p:txBody>
          <a:bodyPr vert="horz" lIns="91440" tIns="45720" rIns="91440" bIns="45720" rtlCol="0"/>
          <a:lstStyle>
            <a:lvl1pPr algn="l">
              <a:defRPr sz="1200"/>
            </a:lvl1pPr>
          </a:lstStyle>
          <a:p>
            <a:r>
              <a:rPr lang="en-US" dirty="0"/>
              <a:t>Brandon </a:t>
            </a:r>
            <a:r>
              <a:rPr lang="en-US" dirty="0" err="1"/>
              <a:t>Dirkschneider</a:t>
            </a:r>
            <a:r>
              <a:rPr lang="en-US" dirty="0"/>
              <a:t> </a:t>
            </a:r>
            <a:r>
              <a:rPr lang="en-US" dirty="0" smtClean="0"/>
              <a:t>CFP</a:t>
            </a:r>
            <a:r>
              <a:rPr lang="en-US" dirty="0"/>
              <a:t>®, CLTC®, FSC® </a:t>
            </a:r>
          </a:p>
          <a:p>
            <a:r>
              <a:rPr lang="en-US" dirty="0" smtClean="0"/>
              <a:t>Managing </a:t>
            </a:r>
            <a:r>
              <a:rPr lang="en-US" dirty="0"/>
              <a:t>Principal </a:t>
            </a:r>
            <a:r>
              <a:rPr lang="en-US" dirty="0" smtClean="0"/>
              <a:t>, Insurance </a:t>
            </a:r>
            <a:r>
              <a:rPr lang="en-US" dirty="0"/>
              <a:t>Design Management </a:t>
            </a:r>
          </a:p>
          <a:p>
            <a:r>
              <a:rPr lang="en-US" dirty="0" smtClean="0"/>
              <a:t>t</a:t>
            </a:r>
            <a:r>
              <a:rPr lang="en-US" dirty="0"/>
              <a:t>. +402 682 8770 </a:t>
            </a:r>
            <a:r>
              <a:rPr lang="en-US" dirty="0" smtClean="0"/>
              <a:t>	f</a:t>
            </a:r>
            <a:r>
              <a:rPr lang="en-US" dirty="0"/>
              <a:t>. +402 718 9251 </a:t>
            </a:r>
          </a:p>
          <a:p>
            <a:r>
              <a:rPr lang="en-US" dirty="0"/>
              <a:t>e. brandon@insdm.com </a:t>
            </a:r>
          </a:p>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27C2C7-3104-4FFE-938A-2F2A9F6C47C4}" type="slidenum">
              <a:rPr lang="en-US" smtClean="0"/>
              <a:t>‹#›</a:t>
            </a:fld>
            <a:endParaRPr lang="en-US"/>
          </a:p>
        </p:txBody>
      </p:sp>
    </p:spTree>
    <p:extLst>
      <p:ext uri="{BB962C8B-B14F-4D97-AF65-F5344CB8AC3E}">
        <p14:creationId xmlns:p14="http://schemas.microsoft.com/office/powerpoint/2010/main" val="23102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9C834-E9AA-4251-9746-FFE2C248CF56}" type="datetimeFigureOut">
              <a:rPr lang="en-US" smtClean="0"/>
              <a:t>2/14/2019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1285E-013E-4DC5-A007-468B98E9C181}" type="slidenum">
              <a:rPr lang="en-US" smtClean="0"/>
              <a:t>‹#›</a:t>
            </a:fld>
            <a:endParaRPr lang="en-US"/>
          </a:p>
        </p:txBody>
      </p:sp>
    </p:spTree>
    <p:extLst>
      <p:ext uri="{BB962C8B-B14F-4D97-AF65-F5344CB8AC3E}">
        <p14:creationId xmlns:p14="http://schemas.microsoft.com/office/powerpoint/2010/main" val="171012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5B3D09-BC4F-485F-99D0-B2F1CD567168}"/>
              </a:ext>
            </a:extLst>
          </p:cNvPr>
          <p:cNvSpPr>
            <a:spLocks noGrp="1" noChangeArrowheads="1"/>
          </p:cNvSpPr>
          <p:nvPr>
            <p:ph type="sldNum" sz="quarter" idx="5"/>
          </p:nvPr>
        </p:nvSpPr>
        <p:spPr>
          <a:ln/>
        </p:spPr>
        <p:txBody>
          <a:bodyPr/>
          <a:lstStyle/>
          <a:p>
            <a:fld id="{31E8F033-5EF5-4084-8F9E-4E385FFB81EF}" type="slidenum">
              <a:rPr lang="en-US" altLang="en-US"/>
              <a:pPr/>
              <a:t>6</a:t>
            </a:fld>
            <a:endParaRPr lang="en-US" altLang="en-US"/>
          </a:p>
        </p:txBody>
      </p:sp>
      <p:sp>
        <p:nvSpPr>
          <p:cNvPr id="139266" name="Rectangle 2">
            <a:extLst>
              <a:ext uri="{FF2B5EF4-FFF2-40B4-BE49-F238E27FC236}">
                <a16:creationId xmlns:a16="http://schemas.microsoft.com/office/drawing/2014/main" id="{8BB5AB3D-C43C-4E7A-A93D-D2C14045EB2C}"/>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9F0F6627-4C56-454B-86AF-A361F6C53B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8971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7893F-D6D5-4011-BC9C-AE7DF6932690}" type="slidenum">
              <a:rPr lang="en-US" smtClean="0"/>
              <a:t>19</a:t>
            </a:fld>
            <a:endParaRPr lang="en-US"/>
          </a:p>
        </p:txBody>
      </p:sp>
    </p:spTree>
    <p:extLst>
      <p:ext uri="{BB962C8B-B14F-4D97-AF65-F5344CB8AC3E}">
        <p14:creationId xmlns:p14="http://schemas.microsoft.com/office/powerpoint/2010/main" val="121475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7893F-D6D5-4011-BC9C-AE7DF6932690}" type="slidenum">
              <a:rPr lang="en-US" smtClean="0"/>
              <a:t>20</a:t>
            </a:fld>
            <a:endParaRPr lang="en-US"/>
          </a:p>
        </p:txBody>
      </p:sp>
    </p:spTree>
    <p:extLst>
      <p:ext uri="{BB962C8B-B14F-4D97-AF65-F5344CB8AC3E}">
        <p14:creationId xmlns:p14="http://schemas.microsoft.com/office/powerpoint/2010/main" val="42056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7893F-D6D5-4011-BC9C-AE7DF6932690}" type="slidenum">
              <a:rPr lang="en-US" smtClean="0"/>
              <a:t>21</a:t>
            </a:fld>
            <a:endParaRPr lang="en-US"/>
          </a:p>
        </p:txBody>
      </p:sp>
    </p:spTree>
    <p:extLst>
      <p:ext uri="{BB962C8B-B14F-4D97-AF65-F5344CB8AC3E}">
        <p14:creationId xmlns:p14="http://schemas.microsoft.com/office/powerpoint/2010/main" val="420561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8B43C-3C9E-47B7-AC1E-3B54A4A747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306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066800" y="3022601"/>
            <a:ext cx="10058400" cy="812800"/>
          </a:xfrm>
          <a:prstGeom prst="rect">
            <a:avLst/>
          </a:prstGeom>
        </p:spPr>
      </p:pic>
      <p:pic>
        <p:nvPicPr>
          <p:cNvPr id="11" name="Picture 10"/>
          <p:cNvPicPr>
            <a:picLocks noChangeAspect="1"/>
          </p:cNvPicPr>
          <p:nvPr userDrawn="1"/>
        </p:nvPicPr>
        <p:blipFill>
          <a:blip r:embed="rId2"/>
          <a:stretch>
            <a:fillRect/>
          </a:stretch>
        </p:blipFill>
        <p:spPr>
          <a:xfrm>
            <a:off x="1066800" y="3022601"/>
            <a:ext cx="10058400" cy="812800"/>
          </a:xfrm>
          <a:prstGeom prst="rect">
            <a:avLst/>
          </a:prstGeom>
        </p:spPr>
      </p:pic>
      <p:sp>
        <p:nvSpPr>
          <p:cNvPr id="14" name="Title 13"/>
          <p:cNvSpPr>
            <a:spLocks noGrp="1"/>
          </p:cNvSpPr>
          <p:nvPr>
            <p:ph type="title"/>
          </p:nvPr>
        </p:nvSpPr>
        <p:spPr>
          <a:xfrm>
            <a:off x="609600" y="301143"/>
            <a:ext cx="10285047" cy="696627"/>
          </a:xfrm>
        </p:spPr>
        <p:txBody>
          <a:bodyPr/>
          <a:lstStyle/>
          <a:p>
            <a:r>
              <a:rPr lang="en-US"/>
              <a:t>Click to edit Master title style</a:t>
            </a:r>
          </a:p>
        </p:txBody>
      </p:sp>
      <p:sp>
        <p:nvSpPr>
          <p:cNvPr id="12" name="TextBox 11"/>
          <p:cNvSpPr txBox="1"/>
          <p:nvPr userDrawn="1"/>
        </p:nvSpPr>
        <p:spPr>
          <a:xfrm>
            <a:off x="9319033" y="6518496"/>
            <a:ext cx="2390115" cy="241733"/>
          </a:xfrm>
          <a:prstGeom prst="rect">
            <a:avLst/>
          </a:prstGeom>
          <a:noFill/>
        </p:spPr>
        <p:txBody>
          <a:bodyPr wrap="square" rtlCol="0">
            <a:spAutoFit/>
          </a:bodyPr>
          <a:lstStyle/>
          <a:p>
            <a:pPr algn="r"/>
            <a:fld id="{F6D08F81-C9D1-4103-9071-45A82AA28CD2}" type="slidenum">
              <a:rPr lang="en-US" sz="971" b="1" smtClean="0">
                <a:solidFill>
                  <a:schemeClr val="tx1"/>
                </a:solidFill>
                <a:latin typeface="DINOT-Bold"/>
                <a:cs typeface="DINOT-Bold"/>
              </a:rPr>
              <a:t>‹#›</a:t>
            </a:fld>
            <a:endParaRPr lang="en-US" sz="971" b="1" dirty="0">
              <a:solidFill>
                <a:schemeClr val="tx1"/>
              </a:solidFill>
              <a:latin typeface="DINOT-Bold"/>
              <a:cs typeface="DINOT-Bold"/>
            </a:endParaRPr>
          </a:p>
        </p:txBody>
      </p:sp>
      <p:sp>
        <p:nvSpPr>
          <p:cNvPr id="2" name="Slide Number Placeholder 1"/>
          <p:cNvSpPr>
            <a:spLocks noGrp="1"/>
          </p:cNvSpPr>
          <p:nvPr>
            <p:ph type="sldNum" sz="quarter" idx="10"/>
          </p:nvPr>
        </p:nvSpPr>
        <p:spPr/>
        <p:txBody>
          <a:bodyPr/>
          <a:lstStyle/>
          <a:p>
            <a:pPr>
              <a:defRPr/>
            </a:pPr>
            <a:fld id="{F7C26540-40CB-784A-B782-7560F0DFBDC8}" type="slidenum">
              <a:rPr lang="en-US" smtClean="0"/>
              <a:pPr>
                <a:defRPr/>
              </a:pPr>
              <a:t>‹#›</a:t>
            </a:fld>
            <a:endParaRPr lang="en-US" dirty="0"/>
          </a:p>
        </p:txBody>
      </p:sp>
    </p:spTree>
    <p:extLst>
      <p:ext uri="{BB962C8B-B14F-4D97-AF65-F5344CB8AC3E}">
        <p14:creationId xmlns:p14="http://schemas.microsoft.com/office/powerpoint/2010/main" val="66444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495800"/>
            <a:ext cx="8940800" cy="1371600"/>
          </a:xfrm>
        </p:spPr>
        <p:txBody>
          <a:bodyPr/>
          <a:lstStyle>
            <a:lvl1pPr algn="l">
              <a:defRPr baseline="0">
                <a:solidFill>
                  <a:schemeClr val="bg1"/>
                </a:solidFill>
                <a:latin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03200" y="6248400"/>
            <a:ext cx="8940800" cy="457200"/>
          </a:xfrm>
        </p:spPr>
        <p:txBody>
          <a:bodyPr/>
          <a:lstStyle/>
          <a:p>
            <a:endParaRPr lang="en-US"/>
          </a:p>
        </p:txBody>
      </p:sp>
    </p:spTree>
    <p:extLst>
      <p:ext uri="{BB962C8B-B14F-4D97-AF65-F5344CB8AC3E}">
        <p14:creationId xmlns:p14="http://schemas.microsoft.com/office/powerpoint/2010/main" val="34687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sclos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aseline="0">
                <a:latin typeface="Arial" panose="020B0604020202020204" pitchFamily="34" charset="0"/>
                <a:cs typeface="Arial" panose="020B0604020202020204" pitchFamily="34" charset="0"/>
              </a:defRPr>
            </a:lvl1pPr>
          </a:lstStyle>
          <a:p>
            <a:r>
              <a:rPr lang="en-US" dirty="0"/>
              <a:t>Some things you need to know</a:t>
            </a:r>
          </a:p>
        </p:txBody>
      </p:sp>
      <p:sp>
        <p:nvSpPr>
          <p:cNvPr id="3" name="Content Placeholder 2"/>
          <p:cNvSpPr>
            <a:spLocks noGrp="1"/>
          </p:cNvSpPr>
          <p:nvPr>
            <p:ph idx="1"/>
          </p:nvPr>
        </p:nvSpPr>
        <p:spPr>
          <a:xfrm>
            <a:off x="609600" y="1600201"/>
            <a:ext cx="10972800" cy="36564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err="1"/>
              <a:t>Urbo</a:t>
            </a:r>
            <a:r>
              <a:rPr lang="en-US" dirty="0"/>
              <a:t> #</a:t>
            </a:r>
          </a:p>
        </p:txBody>
      </p:sp>
      <p:sp>
        <p:nvSpPr>
          <p:cNvPr id="5" name="Footer Placeholder 4"/>
          <p:cNvSpPr>
            <a:spLocks noGrp="1"/>
          </p:cNvSpPr>
          <p:nvPr>
            <p:ph type="ftr" sz="quarter" idx="11"/>
          </p:nvPr>
        </p:nvSpPr>
        <p:spPr/>
        <p:txBody>
          <a:bodyPr/>
          <a:lstStyle/>
          <a:p>
            <a:endParaRPr lang="en-US" dirty="0"/>
          </a:p>
        </p:txBody>
      </p:sp>
      <p:pic>
        <p:nvPicPr>
          <p:cNvPr id="7" name="Picture 6" descr="FDIC disclosure box.bmp"/>
          <p:cNvPicPr>
            <a:picLocks noChangeAspect="1"/>
          </p:cNvPicPr>
          <p:nvPr userDrawn="1"/>
        </p:nvPicPr>
        <p:blipFill>
          <a:blip r:embed="rId3" cstate="print"/>
          <a:stretch>
            <a:fillRect/>
          </a:stretch>
        </p:blipFill>
        <p:spPr>
          <a:xfrm>
            <a:off x="1625600" y="5486400"/>
            <a:ext cx="9245600" cy="640152"/>
          </a:xfrm>
          <a:prstGeom prst="rect">
            <a:avLst/>
          </a:prstGeom>
        </p:spPr>
      </p:pic>
    </p:spTree>
    <p:extLst>
      <p:ext uri="{BB962C8B-B14F-4D97-AF65-F5344CB8AC3E}">
        <p14:creationId xmlns:p14="http://schemas.microsoft.com/office/powerpoint/2010/main" val="218402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533" y="0"/>
            <a:ext cx="10972800" cy="1143000"/>
          </a:xfrm>
        </p:spPr>
        <p:txBody>
          <a:bodyPr>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Agenda</a:t>
            </a:r>
          </a:p>
        </p:txBody>
      </p:sp>
      <p:sp>
        <p:nvSpPr>
          <p:cNvPr id="6" name="Content Placeholder 2"/>
          <p:cNvSpPr>
            <a:spLocks noGrp="1"/>
          </p:cNvSpPr>
          <p:nvPr>
            <p:ph idx="1"/>
          </p:nvPr>
        </p:nvSpPr>
        <p:spPr>
          <a:xfrm>
            <a:off x="609600" y="1600200"/>
            <a:ext cx="10972800" cy="4343400"/>
          </a:xfrm>
        </p:spPr>
        <p:txBody>
          <a:bodyPr/>
          <a:lstStyle>
            <a:lvl1pPr marL="342900" indent="-342900">
              <a:buClr>
                <a:srgbClr val="FDA01A"/>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192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Content 1">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0400" y="228600"/>
            <a:ext cx="9956800" cy="1143000"/>
          </a:xfrm>
        </p:spPr>
        <p:txBody>
          <a:bodyPr/>
          <a:lstStyle>
            <a:lvl1pPr>
              <a:defRPr u="none">
                <a:latin typeface="Arial" panose="020B0604020202020204" pitchFamily="34" charset="0"/>
                <a:cs typeface="Arial" panose="020B0604020202020204" pitchFamily="34" charset="0"/>
              </a:defRPr>
            </a:lvl1pPr>
          </a:lstStyle>
          <a:p>
            <a:r>
              <a:rPr lang="en-US" dirty="0"/>
              <a:t>Click to edit Master title style</a:t>
            </a:r>
          </a:p>
        </p:txBody>
      </p:sp>
      <p:sp>
        <p:nvSpPr>
          <p:cNvPr id="6" name="Footer Placeholder 3"/>
          <p:cNvSpPr>
            <a:spLocks noGrp="1"/>
          </p:cNvSpPr>
          <p:nvPr>
            <p:ph type="ftr" sz="quarter" idx="11"/>
          </p:nvPr>
        </p:nvSpPr>
        <p:spPr>
          <a:xfrm>
            <a:off x="812800" y="6248401"/>
            <a:ext cx="9144000" cy="304800"/>
          </a:xfrm>
        </p:spPr>
        <p:txBody>
          <a:bodyPr/>
          <a:lstStyle/>
          <a:p>
            <a:endParaRPr lang="en-US"/>
          </a:p>
        </p:txBody>
      </p:sp>
      <p:sp>
        <p:nvSpPr>
          <p:cNvPr id="7" name="Content Placeholder 2"/>
          <p:cNvSpPr>
            <a:spLocks noGrp="1"/>
          </p:cNvSpPr>
          <p:nvPr>
            <p:ph idx="1"/>
          </p:nvPr>
        </p:nvSpPr>
        <p:spPr>
          <a:xfrm>
            <a:off x="1930400" y="1600200"/>
            <a:ext cx="9956800" cy="4343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857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12800" y="6248401"/>
            <a:ext cx="9144000" cy="304800"/>
          </a:xfrm>
        </p:spPr>
        <p:txBody>
          <a:bodyPr/>
          <a:lstStyle/>
          <a:p>
            <a:endParaRPr lang="en-US"/>
          </a:p>
        </p:txBody>
      </p:sp>
      <p:sp>
        <p:nvSpPr>
          <p:cNvPr id="6" name="Title 1"/>
          <p:cNvSpPr>
            <a:spLocks noGrp="1"/>
          </p:cNvSpPr>
          <p:nvPr>
            <p:ph type="title"/>
          </p:nvPr>
        </p:nvSpPr>
        <p:spPr>
          <a:xfrm>
            <a:off x="304800" y="228600"/>
            <a:ext cx="11582400" cy="1143000"/>
          </a:xfrm>
        </p:spPr>
        <p:txBody>
          <a:bodyPr/>
          <a:lstStyle>
            <a:lvl1pPr>
              <a:defRPr u="none">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p:cNvSpPr>
            <a:spLocks noGrp="1"/>
          </p:cNvSpPr>
          <p:nvPr>
            <p:ph idx="1"/>
          </p:nvPr>
        </p:nvSpPr>
        <p:spPr>
          <a:xfrm>
            <a:off x="304800" y="1638300"/>
            <a:ext cx="11582400" cy="4343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166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err="1"/>
              <a:t>Urbo</a:t>
            </a:r>
            <a:r>
              <a:rPr lang="en-US" dirty="0"/>
              <a:t>#</a:t>
            </a:r>
          </a:p>
        </p:txBody>
      </p:sp>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hasCustomPrompt="1"/>
          </p:nvPr>
        </p:nvSpPr>
        <p:spPr>
          <a:xfrm>
            <a:off x="1117600" y="533400"/>
            <a:ext cx="9956800" cy="1143000"/>
          </a:xfrm>
        </p:spPr>
        <p:txBody>
          <a:bodyPr/>
          <a:lstStyle>
            <a:lvl1pPr>
              <a:defRPr u="none" baseline="0">
                <a:latin typeface="Arial" panose="020B0604020202020204" pitchFamily="34" charset="0"/>
                <a:cs typeface="Arial" panose="020B0604020202020204" pitchFamily="34" charset="0"/>
              </a:defRPr>
            </a:lvl1pPr>
          </a:lstStyle>
          <a:p>
            <a:r>
              <a:rPr lang="en-US" dirty="0"/>
              <a:t>Thank you</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800" y="6155329"/>
            <a:ext cx="2032000" cy="597694"/>
          </a:xfrm>
          <a:prstGeom prst="rect">
            <a:avLst/>
          </a:prstGeom>
        </p:spPr>
      </p:pic>
    </p:spTree>
    <p:extLst>
      <p:ext uri="{BB962C8B-B14F-4D97-AF65-F5344CB8AC3E}">
        <p14:creationId xmlns:p14="http://schemas.microsoft.com/office/powerpoint/2010/main" val="171659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1219200" y="808038"/>
            <a:ext cx="98552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1219200" y="1600201"/>
            <a:ext cx="9956800" cy="4068763"/>
          </a:xfrm>
          <a:prstGeom prst="rect">
            <a:avLst/>
          </a:prstGeom>
        </p:spPr>
        <p:txBody>
          <a:bodyPr vert="horz"/>
          <a:lstStyle>
            <a:lvl1pPr>
              <a:buFontTx/>
              <a:buNone/>
              <a:defRPr sz="2000">
                <a:solidFill>
                  <a:srgbClr val="578999"/>
                </a:solidFill>
              </a:defRPr>
            </a:lvl1pPr>
            <a:lvl2pPr>
              <a:buFontTx/>
              <a:buNone/>
              <a:defRPr sz="1800">
                <a:solidFill>
                  <a:schemeClr val="accent4">
                    <a:lumMod val="65000"/>
                    <a:lumOff val="35000"/>
                  </a:schemeClr>
                </a:solidFill>
              </a:defRPr>
            </a:lvl2pPr>
            <a:lvl3pPr>
              <a:buFontTx/>
              <a:buNone/>
              <a:defRPr sz="1600">
                <a:solidFill>
                  <a:schemeClr val="accent4">
                    <a:lumMod val="65000"/>
                    <a:lumOff val="35000"/>
                  </a:schemeClr>
                </a:solidFill>
              </a:defRPr>
            </a:lvl3pPr>
            <a:lvl4pPr>
              <a:buFontTx/>
              <a:buNone/>
              <a:defRPr sz="1400">
                <a:solidFill>
                  <a:schemeClr val="accent4">
                    <a:lumMod val="65000"/>
                    <a:lumOff val="35000"/>
                  </a:schemeClr>
                </a:solidFill>
              </a:defRPr>
            </a:lvl4pPr>
            <a:lvl5pPr>
              <a:buFontTx/>
              <a:buNone/>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NFM-11788AO.3 FOR BROKER/DEALER USE ONLY—NOT FOR USE WITH THE PUBLIC</a:t>
            </a:r>
            <a:endParaRPr lang="en-US" dirty="0">
              <a:cs typeface="Arial" pitchFamily="34" charset="0"/>
            </a:endParaRPr>
          </a:p>
        </p:txBody>
      </p:sp>
    </p:spTree>
    <p:extLst>
      <p:ext uri="{BB962C8B-B14F-4D97-AF65-F5344CB8AC3E}">
        <p14:creationId xmlns:p14="http://schemas.microsoft.com/office/powerpoint/2010/main" val="204022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EB721-DD06-484F-BF56-AC5FBF235494}" type="datetimeFigureOut">
              <a:rPr lang="en-US" smtClean="0"/>
              <a:pPr/>
              <a:t>2/14/2019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78992-9705-4367-B86B-99B6629823BF}" type="slidenum">
              <a:rPr lang="en-US" smtClean="0"/>
              <a:pPr/>
              <a:t>‹#›</a:t>
            </a:fld>
            <a:endParaRPr lang="en-US"/>
          </a:p>
        </p:txBody>
      </p:sp>
    </p:spTree>
    <p:extLst>
      <p:ext uri="{BB962C8B-B14F-4D97-AF65-F5344CB8AC3E}">
        <p14:creationId xmlns:p14="http://schemas.microsoft.com/office/powerpoint/2010/main" val="3937061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tags" Target="../tags/tag113.xml"/><Relationship Id="rId118" Type="http://schemas.openxmlformats.org/officeDocument/2006/relationships/tags" Target="../tags/tag11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slideLayout" Target="../slideLayouts/slideLayout1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EA56-D342-4AEE-B21A-5FA8AE12A2E2}"/>
              </a:ext>
            </a:extLst>
          </p:cNvPr>
          <p:cNvSpPr>
            <a:spLocks noGrp="1"/>
          </p:cNvSpPr>
          <p:nvPr>
            <p:ph type="ctrTitle"/>
          </p:nvPr>
        </p:nvSpPr>
        <p:spPr/>
        <p:txBody>
          <a:bodyPr/>
          <a:lstStyle/>
          <a:p>
            <a:r>
              <a:rPr lang="en-US" sz="4400" dirty="0"/>
              <a:t>Confronting and anticipating the unexpected! </a:t>
            </a:r>
          </a:p>
        </p:txBody>
      </p:sp>
      <p:sp>
        <p:nvSpPr>
          <p:cNvPr id="3" name="Subtitle 2">
            <a:extLst>
              <a:ext uri="{FF2B5EF4-FFF2-40B4-BE49-F238E27FC236}">
                <a16:creationId xmlns:a16="http://schemas.microsoft.com/office/drawing/2014/main" id="{E39E4B88-1993-45A1-A674-E9F417202C86}"/>
              </a:ext>
            </a:extLst>
          </p:cNvPr>
          <p:cNvSpPr>
            <a:spLocks noGrp="1"/>
          </p:cNvSpPr>
          <p:nvPr>
            <p:ph type="subTitle" idx="1"/>
          </p:nvPr>
        </p:nvSpPr>
        <p:spPr/>
        <p:txBody>
          <a:bodyPr/>
          <a:lstStyle/>
          <a:p>
            <a:r>
              <a:rPr lang="en-US" dirty="0"/>
              <a:t>Presented By:</a:t>
            </a:r>
          </a:p>
          <a:p>
            <a:r>
              <a:rPr lang="en-US" dirty="0"/>
              <a:t>Brandon Dirkschneider CFP®FSC®CLTC®</a:t>
            </a:r>
          </a:p>
        </p:txBody>
      </p:sp>
    </p:spTree>
    <p:extLst>
      <p:ext uri="{BB962C8B-B14F-4D97-AF65-F5344CB8AC3E}">
        <p14:creationId xmlns:p14="http://schemas.microsoft.com/office/powerpoint/2010/main" val="1300313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12659" y="802129"/>
            <a:ext cx="7486909" cy="696627"/>
          </a:xfrm>
        </p:spPr>
        <p:txBody>
          <a:bodyPr>
            <a:normAutofit/>
          </a:bodyPr>
          <a:lstStyle/>
          <a:p>
            <a:r>
              <a:rPr lang="en-US" sz="2824" dirty="0">
                <a:solidFill>
                  <a:srgbClr val="000066"/>
                </a:solidFill>
                <a:latin typeface="Franklin Gothic Demi Cond" panose="020B0706030402020204" pitchFamily="34" charset="0"/>
              </a:rPr>
              <a:t>The Case for LTC Planning</a:t>
            </a:r>
          </a:p>
        </p:txBody>
      </p:sp>
      <p:sp>
        <p:nvSpPr>
          <p:cNvPr id="7" name="Text Placeholder 4"/>
          <p:cNvSpPr txBox="1">
            <a:spLocks/>
          </p:cNvSpPr>
          <p:nvPr/>
        </p:nvSpPr>
        <p:spPr>
          <a:xfrm>
            <a:off x="1841313" y="5355227"/>
            <a:ext cx="8229600" cy="243448"/>
          </a:xfrm>
          <a:prstGeom prst="rect">
            <a:avLst/>
          </a:prstGeom>
        </p:spPr>
        <p:txBody>
          <a:bodyPr>
            <a:noAutofit/>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201717" indent="-201717">
              <a:buClr>
                <a:schemeClr val="tx1"/>
              </a:buClr>
              <a:buSzPct val="100000"/>
              <a:buFont typeface="+mj-lt"/>
              <a:buAutoNum type="arabicPeriod"/>
              <a:defRPr/>
            </a:pPr>
            <a:r>
              <a:rPr lang="en-GB" sz="706" kern="0" dirty="0">
                <a:latin typeface="Franklin Gothic Book" panose="020B0503020102020204" pitchFamily="34" charset="0"/>
              </a:rPr>
              <a:t>U.S. Department of Health and Human Services, National Clearinghouse for Long-Term Care Information, www.longtermcare.gov, August 2016.</a:t>
            </a:r>
          </a:p>
          <a:p>
            <a:pPr marL="201717" indent="-201717">
              <a:buClr>
                <a:schemeClr val="tx1"/>
              </a:buClr>
              <a:buSzPct val="100000"/>
              <a:buFont typeface="+mj-lt"/>
              <a:buAutoNum type="arabicPeriod"/>
              <a:defRPr/>
            </a:pPr>
            <a:r>
              <a:rPr lang="en-GB" sz="706" kern="0" dirty="0">
                <a:latin typeface="Franklin Gothic Book" panose="020B0503020102020204" pitchFamily="34" charset="0"/>
              </a:rPr>
              <a:t>The 2015/2016 Sourcebook for Long-Term Care information, American Association for Long-Term Care Insurance.</a:t>
            </a:r>
          </a:p>
        </p:txBody>
      </p:sp>
      <p:graphicFrame>
        <p:nvGraphicFramePr>
          <p:cNvPr id="9" name="Content Placeholder 9"/>
          <p:cNvGraphicFramePr>
            <a:graphicFrameLocks/>
          </p:cNvGraphicFramePr>
          <p:nvPr>
            <p:extLst/>
          </p:nvPr>
        </p:nvGraphicFramePr>
        <p:xfrm>
          <a:off x="2095967" y="2241236"/>
          <a:ext cx="3300536" cy="250528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9"/>
          <p:cNvSpPr>
            <a:spLocks noChangeArrowheads="1"/>
          </p:cNvSpPr>
          <p:nvPr/>
        </p:nvSpPr>
        <p:spPr bwMode="gray">
          <a:xfrm>
            <a:off x="6566647" y="4058744"/>
            <a:ext cx="3153598" cy="81464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a:spAutoFit/>
          </a:bodyPr>
          <a:lstStyle/>
          <a:p>
            <a:pPr>
              <a:spcBef>
                <a:spcPts val="265"/>
              </a:spcBef>
              <a:buClr>
                <a:schemeClr val="accent2"/>
              </a:buClr>
              <a:buSzPct val="90000"/>
            </a:pPr>
            <a:r>
              <a:rPr lang="en-US" sz="2471" b="1" dirty="0">
                <a:solidFill>
                  <a:schemeClr val="accent1"/>
                </a:solidFill>
                <a:latin typeface="Franklin Gothic Book" panose="020B0503020102020204" pitchFamily="34" charset="0"/>
              </a:rPr>
              <a:t>52%</a:t>
            </a:r>
            <a:r>
              <a:rPr lang="en-US" sz="1235" b="1" dirty="0">
                <a:solidFill>
                  <a:schemeClr val="accent1"/>
                </a:solidFill>
                <a:latin typeface="Franklin Gothic Book" panose="020B0503020102020204" pitchFamily="34" charset="0"/>
              </a:rPr>
              <a:t/>
            </a:r>
            <a:br>
              <a:rPr lang="en-US" sz="1235" b="1" dirty="0">
                <a:solidFill>
                  <a:schemeClr val="accent1"/>
                </a:solidFill>
                <a:latin typeface="Franklin Gothic Book" panose="020B0503020102020204" pitchFamily="34" charset="0"/>
              </a:rPr>
            </a:br>
            <a:r>
              <a:rPr lang="en-US" sz="1235" b="1" dirty="0">
                <a:solidFill>
                  <a:schemeClr val="accent1"/>
                </a:solidFill>
                <a:latin typeface="Franklin Gothic Book" panose="020B0503020102020204" pitchFamily="34" charset="0"/>
              </a:rPr>
              <a:t>Home Health Care</a:t>
            </a:r>
            <a:r>
              <a:rPr lang="en-US" sz="1235" b="1" baseline="30000" dirty="0">
                <a:solidFill>
                  <a:schemeClr val="accent1"/>
                </a:solidFill>
                <a:latin typeface="Franklin Gothic Book" panose="020B0503020102020204" pitchFamily="34" charset="0"/>
              </a:rPr>
              <a:t>2</a:t>
            </a:r>
            <a:br>
              <a:rPr lang="en-US" sz="1235" b="1" baseline="30000" dirty="0">
                <a:solidFill>
                  <a:schemeClr val="accent1"/>
                </a:solidFill>
                <a:latin typeface="Franklin Gothic Book" panose="020B0503020102020204" pitchFamily="34" charset="0"/>
              </a:rPr>
            </a:br>
            <a:r>
              <a:rPr lang="en-US" sz="1235" dirty="0">
                <a:solidFill>
                  <a:schemeClr val="tx1"/>
                </a:solidFill>
                <a:latin typeface="Franklin Gothic Book" panose="020B0503020102020204" pitchFamily="34" charset="0"/>
              </a:rPr>
              <a:t>Professional provider </a:t>
            </a:r>
            <a:r>
              <a:rPr lang="en-US" sz="1588" dirty="0">
                <a:solidFill>
                  <a:schemeClr val="tx1"/>
                </a:solidFill>
                <a:latin typeface="Franklin Gothic Book" panose="020B0503020102020204" pitchFamily="34" charset="0"/>
              </a:rPr>
              <a:t>giving in-home care</a:t>
            </a:r>
            <a:endParaRPr lang="en-US" sz="1235" dirty="0">
              <a:solidFill>
                <a:schemeClr val="tx1"/>
              </a:solidFill>
              <a:latin typeface="Franklin Gothic Book" panose="020B0503020102020204" pitchFamily="34" charset="0"/>
            </a:endParaRPr>
          </a:p>
        </p:txBody>
      </p:sp>
      <p:sp>
        <p:nvSpPr>
          <p:cNvPr id="15" name="Rectangle 9"/>
          <p:cNvSpPr>
            <a:spLocks noChangeArrowheads="1"/>
          </p:cNvSpPr>
          <p:nvPr/>
        </p:nvSpPr>
        <p:spPr bwMode="gray">
          <a:xfrm>
            <a:off x="6570894" y="2182356"/>
            <a:ext cx="2376526" cy="760336"/>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a:spAutoFit/>
          </a:bodyPr>
          <a:lstStyle/>
          <a:p>
            <a:pPr>
              <a:spcBef>
                <a:spcPts val="265"/>
              </a:spcBef>
              <a:buClr>
                <a:schemeClr val="accent2"/>
              </a:buClr>
              <a:buSzPct val="90000"/>
            </a:pPr>
            <a:r>
              <a:rPr lang="en-US" sz="2471" b="1" dirty="0">
                <a:solidFill>
                  <a:schemeClr val="accent5"/>
                </a:solidFill>
                <a:latin typeface="Franklin Gothic Book" panose="020B0503020102020204" pitchFamily="34" charset="0"/>
              </a:rPr>
              <a:t>28%</a:t>
            </a:r>
            <a:r>
              <a:rPr lang="en-US" sz="2118" b="1" dirty="0">
                <a:solidFill>
                  <a:schemeClr val="accent5"/>
                </a:solidFill>
                <a:latin typeface="Franklin Gothic Book" panose="020B0503020102020204" pitchFamily="34" charset="0"/>
              </a:rPr>
              <a:t/>
            </a:r>
            <a:br>
              <a:rPr lang="en-US" sz="2118" b="1" dirty="0">
                <a:solidFill>
                  <a:schemeClr val="accent5"/>
                </a:solidFill>
                <a:latin typeface="Franklin Gothic Book" panose="020B0503020102020204" pitchFamily="34" charset="0"/>
              </a:rPr>
            </a:br>
            <a:r>
              <a:rPr lang="en-US" sz="1235" b="1" dirty="0">
                <a:solidFill>
                  <a:schemeClr val="accent5"/>
                </a:solidFill>
                <a:latin typeface="Franklin Gothic Book" panose="020B0503020102020204" pitchFamily="34" charset="0"/>
              </a:rPr>
              <a:t>Nursing Home</a:t>
            </a:r>
            <a:r>
              <a:rPr lang="en-US" sz="1235" b="1" baseline="30000" dirty="0">
                <a:solidFill>
                  <a:schemeClr val="accent5"/>
                </a:solidFill>
                <a:latin typeface="Franklin Gothic Book" panose="020B0503020102020204" pitchFamily="34" charset="0"/>
              </a:rPr>
              <a:t>2</a:t>
            </a:r>
            <a:r>
              <a:rPr lang="en-US" sz="1235" b="1" baseline="30000" dirty="0">
                <a:solidFill>
                  <a:schemeClr val="accent2"/>
                </a:solidFill>
                <a:latin typeface="Franklin Gothic Book" panose="020B0503020102020204" pitchFamily="34" charset="0"/>
              </a:rPr>
              <a:t/>
            </a:r>
            <a:br>
              <a:rPr lang="en-US" sz="1235" b="1" baseline="30000" dirty="0">
                <a:solidFill>
                  <a:schemeClr val="accent2"/>
                </a:solidFill>
                <a:latin typeface="Franklin Gothic Book" panose="020B0503020102020204" pitchFamily="34" charset="0"/>
              </a:rPr>
            </a:br>
            <a:r>
              <a:rPr lang="en-US" sz="1235" dirty="0">
                <a:solidFill>
                  <a:schemeClr val="tx1"/>
                </a:solidFill>
                <a:latin typeface="Franklin Gothic Book" panose="020B0503020102020204" pitchFamily="34" charset="0"/>
              </a:rPr>
              <a:t>24-hour professional assistance</a:t>
            </a:r>
          </a:p>
        </p:txBody>
      </p:sp>
      <p:sp>
        <p:nvSpPr>
          <p:cNvPr id="16" name="Rectangle 9"/>
          <p:cNvSpPr>
            <a:spLocks noChangeArrowheads="1"/>
          </p:cNvSpPr>
          <p:nvPr/>
        </p:nvSpPr>
        <p:spPr bwMode="gray">
          <a:xfrm>
            <a:off x="6566648" y="3121583"/>
            <a:ext cx="2280022" cy="760336"/>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a:spAutoFit/>
          </a:bodyPr>
          <a:lstStyle/>
          <a:p>
            <a:pPr>
              <a:spcBef>
                <a:spcPts val="265"/>
              </a:spcBef>
              <a:buClr>
                <a:schemeClr val="accent2"/>
              </a:buClr>
              <a:buSzPct val="90000"/>
            </a:pPr>
            <a:r>
              <a:rPr lang="en-US" sz="2471" b="1" dirty="0">
                <a:solidFill>
                  <a:schemeClr val="accent3"/>
                </a:solidFill>
                <a:latin typeface="Franklin Gothic Book" panose="020B0503020102020204" pitchFamily="34" charset="0"/>
              </a:rPr>
              <a:t>20%</a:t>
            </a:r>
            <a:r>
              <a:rPr lang="en-US" sz="2118" b="1" dirty="0">
                <a:solidFill>
                  <a:schemeClr val="accent3"/>
                </a:solidFill>
                <a:latin typeface="Franklin Gothic Book" panose="020B0503020102020204" pitchFamily="34" charset="0"/>
              </a:rPr>
              <a:t/>
            </a:r>
            <a:br>
              <a:rPr lang="en-US" sz="2118" b="1" dirty="0">
                <a:solidFill>
                  <a:schemeClr val="accent3"/>
                </a:solidFill>
                <a:latin typeface="Franklin Gothic Book" panose="020B0503020102020204" pitchFamily="34" charset="0"/>
              </a:rPr>
            </a:br>
            <a:r>
              <a:rPr lang="en-US" sz="1235" b="1" dirty="0">
                <a:solidFill>
                  <a:schemeClr val="accent3"/>
                </a:solidFill>
                <a:latin typeface="Franklin Gothic Book" panose="020B0503020102020204" pitchFamily="34" charset="0"/>
              </a:rPr>
              <a:t>Community Care</a:t>
            </a:r>
            <a:r>
              <a:rPr lang="en-US" sz="1235" b="1" baseline="30000" dirty="0">
                <a:solidFill>
                  <a:schemeClr val="accent3"/>
                </a:solidFill>
                <a:latin typeface="Franklin Gothic Book" panose="020B0503020102020204" pitchFamily="34" charset="0"/>
              </a:rPr>
              <a:t>2</a:t>
            </a:r>
            <a:br>
              <a:rPr lang="en-US" sz="1235" b="1" baseline="30000" dirty="0">
                <a:solidFill>
                  <a:schemeClr val="accent3"/>
                </a:solidFill>
                <a:latin typeface="Franklin Gothic Book" panose="020B0503020102020204" pitchFamily="34" charset="0"/>
              </a:rPr>
            </a:br>
            <a:r>
              <a:rPr lang="en-US" sz="1235" dirty="0">
                <a:solidFill>
                  <a:schemeClr val="tx1"/>
                </a:solidFill>
                <a:latin typeface="Franklin Gothic Book" panose="020B0503020102020204" pitchFamily="34" charset="0"/>
              </a:rPr>
              <a:t>Assisted living / Adult day care</a:t>
            </a:r>
          </a:p>
        </p:txBody>
      </p:sp>
      <p:cxnSp>
        <p:nvCxnSpPr>
          <p:cNvPr id="24" name="Straight Connector 23"/>
          <p:cNvCxnSpPr/>
          <p:nvPr/>
        </p:nvCxnSpPr>
        <p:spPr>
          <a:xfrm>
            <a:off x="5746191" y="2237297"/>
            <a:ext cx="0" cy="258183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09000" y="1502773"/>
            <a:ext cx="8337176" cy="298672"/>
          </a:xfrm>
          <a:prstGeom prst="rect">
            <a:avLst/>
          </a:prstGeom>
          <a:noFill/>
        </p:spPr>
        <p:txBody>
          <a:bodyPr wrap="square" lIns="0" tIns="0" rIns="0" bIns="0" rtlCol="0">
            <a:spAutoFit/>
          </a:bodyPr>
          <a:lstStyle/>
          <a:p>
            <a:r>
              <a:rPr lang="en-US" sz="1941" dirty="0">
                <a:latin typeface="Franklin Gothic Book" panose="020B0503020102020204" pitchFamily="34" charset="0"/>
              </a:rPr>
              <a:t>Most of Us – 70% of Americans 65 and Older – Will Need Care as We Age</a:t>
            </a:r>
            <a:r>
              <a:rPr lang="en-US" sz="1941" baseline="30000" dirty="0">
                <a:latin typeface="Franklin Gothic Book" panose="020B0503020102020204" pitchFamily="34" charset="0"/>
              </a:rPr>
              <a:t>1</a:t>
            </a:r>
          </a:p>
        </p:txBody>
      </p:sp>
      <p:sp>
        <p:nvSpPr>
          <p:cNvPr id="25" name="TextBox 24"/>
          <p:cNvSpPr txBox="1"/>
          <p:nvPr/>
        </p:nvSpPr>
        <p:spPr>
          <a:xfrm>
            <a:off x="2160513" y="1875607"/>
            <a:ext cx="8034151" cy="217304"/>
          </a:xfrm>
          <a:prstGeom prst="rect">
            <a:avLst/>
          </a:prstGeom>
          <a:noFill/>
        </p:spPr>
        <p:txBody>
          <a:bodyPr wrap="square" lIns="0" tIns="0" rIns="0" bIns="0" rtlCol="0">
            <a:spAutoFit/>
          </a:bodyPr>
          <a:lstStyle/>
          <a:p>
            <a:pPr>
              <a:buClr>
                <a:srgbClr val="4CBCEA"/>
              </a:buClr>
            </a:pPr>
            <a:r>
              <a:rPr lang="en-GB" sz="1412" dirty="0">
                <a:solidFill>
                  <a:schemeClr val="accent3"/>
                </a:solidFill>
                <a:latin typeface="Franklin Gothic Book" panose="020B0503020102020204" pitchFamily="34" charset="0"/>
              </a:rPr>
              <a:t>When given the choice, many people remain in their own homes while receiving care.</a:t>
            </a:r>
            <a:r>
              <a:rPr lang="en-GB" sz="1412" baseline="30000" dirty="0">
                <a:solidFill>
                  <a:schemeClr val="accent3"/>
                </a:solidFill>
                <a:latin typeface="Franklin Gothic Book" panose="020B0503020102020204" pitchFamily="34" charset="0"/>
              </a:rPr>
              <a:t>2</a:t>
            </a:r>
          </a:p>
        </p:txBody>
      </p:sp>
    </p:spTree>
    <p:extLst>
      <p:ext uri="{BB962C8B-B14F-4D97-AF65-F5344CB8AC3E}">
        <p14:creationId xmlns:p14="http://schemas.microsoft.com/office/powerpoint/2010/main" val="258860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352545" y="757865"/>
            <a:ext cx="7486909" cy="696627"/>
          </a:xfrm>
        </p:spPr>
        <p:txBody>
          <a:bodyPr>
            <a:normAutofit/>
          </a:bodyPr>
          <a:lstStyle/>
          <a:p>
            <a:r>
              <a:rPr lang="en-US" sz="2824" dirty="0">
                <a:solidFill>
                  <a:srgbClr val="000066"/>
                </a:solidFill>
                <a:latin typeface="Franklin Gothic Demi Cond" panose="020B0706030402020204" pitchFamily="34" charset="0"/>
              </a:rPr>
              <a:t>The Costs of LTC Across the U.S.</a:t>
            </a:r>
          </a:p>
        </p:txBody>
      </p:sp>
      <p:sp>
        <p:nvSpPr>
          <p:cNvPr id="22" name="Rectangle 21"/>
          <p:cNvSpPr/>
          <p:nvPr/>
        </p:nvSpPr>
        <p:spPr>
          <a:xfrm>
            <a:off x="4166260" y="3259179"/>
            <a:ext cx="1900565" cy="9838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06" spc="-146" dirty="0">
                <a:solidFill>
                  <a:schemeClr val="bg1"/>
                </a:solidFill>
                <a:latin typeface="Franklin Gothic Book" panose="020B0503020102020204" pitchFamily="34" charset="0"/>
                <a:cs typeface="DINOT-Bold"/>
              </a:rPr>
              <a:t>$91,000</a:t>
            </a:r>
          </a:p>
        </p:txBody>
      </p:sp>
      <p:sp>
        <p:nvSpPr>
          <p:cNvPr id="23" name="Rectangle 22"/>
          <p:cNvSpPr/>
          <p:nvPr/>
        </p:nvSpPr>
        <p:spPr>
          <a:xfrm>
            <a:off x="6155983" y="3675196"/>
            <a:ext cx="1900565" cy="9440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06" spc="-291" dirty="0">
                <a:solidFill>
                  <a:schemeClr val="bg1"/>
                </a:solidFill>
                <a:latin typeface="Franklin Gothic Book" panose="020B0503020102020204" pitchFamily="34" charset="0"/>
              </a:rPr>
              <a:t>$1</a:t>
            </a:r>
            <a:r>
              <a:rPr lang="en-US" sz="706" dirty="0">
                <a:solidFill>
                  <a:schemeClr val="bg1"/>
                </a:solidFill>
                <a:latin typeface="Franklin Gothic Book" panose="020B0503020102020204" pitchFamily="34" charset="0"/>
              </a:rPr>
              <a:t>5,600</a:t>
            </a:r>
          </a:p>
        </p:txBody>
      </p:sp>
      <p:sp>
        <p:nvSpPr>
          <p:cNvPr id="6" name="Text Placeholder 3"/>
          <p:cNvSpPr txBox="1">
            <a:spLocks/>
          </p:cNvSpPr>
          <p:nvPr/>
        </p:nvSpPr>
        <p:spPr>
          <a:xfrm>
            <a:off x="2079735" y="5857347"/>
            <a:ext cx="8090520" cy="243448"/>
          </a:xfrm>
          <a:prstGeom prst="rect">
            <a:avLst/>
          </a:prstGeom>
        </p:spPr>
        <p:txBody>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None/>
            </a:pPr>
            <a:r>
              <a:rPr lang="en-GB" sz="706" kern="0" dirty="0">
                <a:latin typeface="Franklin Gothic Book" panose="020B0503020102020204" pitchFamily="34" charset="0"/>
              </a:rPr>
              <a:t>Source: John Hancock Insurance 2016 Cost of Care Calculator. Based on national average costs for a private room in a nursing home</a:t>
            </a:r>
          </a:p>
        </p:txBody>
      </p:sp>
      <p:sp>
        <p:nvSpPr>
          <p:cNvPr id="7" name="5833313.75337.87569.542.8755"/>
          <p:cNvSpPr>
            <a:spLocks/>
          </p:cNvSpPr>
          <p:nvPr>
            <p:custDataLst>
              <p:tags r:id="rId1"/>
            </p:custDataLst>
          </p:nvPr>
        </p:nvSpPr>
        <p:spPr bwMode="auto">
          <a:xfrm>
            <a:off x="3545495" y="1404093"/>
            <a:ext cx="634677" cy="1026252"/>
          </a:xfrm>
          <a:custGeom>
            <a:avLst/>
            <a:gdLst>
              <a:gd name="T0" fmla="*/ 0 w 898"/>
              <a:gd name="T1" fmla="*/ 0 h 1456"/>
              <a:gd name="T2" fmla="*/ 0 w 898"/>
              <a:gd name="T3" fmla="*/ 0 h 1456"/>
              <a:gd name="T4" fmla="*/ 0 w 898"/>
              <a:gd name="T5" fmla="*/ 0 h 1456"/>
              <a:gd name="T6" fmla="*/ 0 w 898"/>
              <a:gd name="T7" fmla="*/ 0 h 1456"/>
              <a:gd name="T8" fmla="*/ 0 w 898"/>
              <a:gd name="T9" fmla="*/ 0 h 1456"/>
              <a:gd name="T10" fmla="*/ 0 w 898"/>
              <a:gd name="T11" fmla="*/ 0 h 1456"/>
              <a:gd name="T12" fmla="*/ 0 w 898"/>
              <a:gd name="T13" fmla="*/ 0 h 1456"/>
              <a:gd name="T14" fmla="*/ 0 w 898"/>
              <a:gd name="T15" fmla="*/ 0 h 1456"/>
              <a:gd name="T16" fmla="*/ 0 w 898"/>
              <a:gd name="T17" fmla="*/ 0 h 1456"/>
              <a:gd name="T18" fmla="*/ 0 w 898"/>
              <a:gd name="T19" fmla="*/ 0 h 1456"/>
              <a:gd name="T20" fmla="*/ 0 w 898"/>
              <a:gd name="T21" fmla="*/ 0 h 1456"/>
              <a:gd name="T22" fmla="*/ 0 w 898"/>
              <a:gd name="T23" fmla="*/ 0 h 1456"/>
              <a:gd name="T24" fmla="*/ 0 w 898"/>
              <a:gd name="T25" fmla="*/ 0 h 1456"/>
              <a:gd name="T26" fmla="*/ 0 w 898"/>
              <a:gd name="T27" fmla="*/ 0 h 1456"/>
              <a:gd name="T28" fmla="*/ 0 w 898"/>
              <a:gd name="T29" fmla="*/ 0 h 1456"/>
              <a:gd name="T30" fmla="*/ 0 w 898"/>
              <a:gd name="T31" fmla="*/ 0 h 1456"/>
              <a:gd name="T32" fmla="*/ 0 w 898"/>
              <a:gd name="T33" fmla="*/ 0 h 1456"/>
              <a:gd name="T34" fmla="*/ 0 w 898"/>
              <a:gd name="T35" fmla="*/ 0 h 1456"/>
              <a:gd name="T36" fmla="*/ 0 w 898"/>
              <a:gd name="T37" fmla="*/ 0 h 1456"/>
              <a:gd name="T38" fmla="*/ 0 w 898"/>
              <a:gd name="T39" fmla="*/ 0 h 1456"/>
              <a:gd name="T40" fmla="*/ 0 w 898"/>
              <a:gd name="T41" fmla="*/ 0 h 1456"/>
              <a:gd name="T42" fmla="*/ 0 w 898"/>
              <a:gd name="T43" fmla="*/ 0 h 1456"/>
              <a:gd name="T44" fmla="*/ 0 w 898"/>
              <a:gd name="T45" fmla="*/ 0 h 1456"/>
              <a:gd name="T46" fmla="*/ 0 w 898"/>
              <a:gd name="T47" fmla="*/ 0 h 1456"/>
              <a:gd name="T48" fmla="*/ 0 w 898"/>
              <a:gd name="T49" fmla="*/ 0 h 1456"/>
              <a:gd name="T50" fmla="*/ 0 w 898"/>
              <a:gd name="T51" fmla="*/ 0 h 1456"/>
              <a:gd name="T52" fmla="*/ 0 w 898"/>
              <a:gd name="T53" fmla="*/ 0 h 1456"/>
              <a:gd name="T54" fmla="*/ 0 w 898"/>
              <a:gd name="T55" fmla="*/ 0 h 1456"/>
              <a:gd name="T56" fmla="*/ 0 w 898"/>
              <a:gd name="T57" fmla="*/ 0 h 1456"/>
              <a:gd name="T58" fmla="*/ 0 w 898"/>
              <a:gd name="T59" fmla="*/ 0 h 1456"/>
              <a:gd name="T60" fmla="*/ 0 w 898"/>
              <a:gd name="T61" fmla="*/ 0 h 1456"/>
              <a:gd name="T62" fmla="*/ 0 w 898"/>
              <a:gd name="T63" fmla="*/ 0 h 1456"/>
              <a:gd name="T64" fmla="*/ 0 w 898"/>
              <a:gd name="T65" fmla="*/ 0 h 1456"/>
              <a:gd name="T66" fmla="*/ 0 w 898"/>
              <a:gd name="T67" fmla="*/ 0 h 1456"/>
              <a:gd name="T68" fmla="*/ 0 w 898"/>
              <a:gd name="T69" fmla="*/ 0 h 1456"/>
              <a:gd name="T70" fmla="*/ 0 w 898"/>
              <a:gd name="T71" fmla="*/ 0 h 1456"/>
              <a:gd name="T72" fmla="*/ 0 w 898"/>
              <a:gd name="T73" fmla="*/ 0 h 1456"/>
              <a:gd name="T74" fmla="*/ 0 w 898"/>
              <a:gd name="T75" fmla="*/ 0 h 1456"/>
              <a:gd name="T76" fmla="*/ 0 w 898"/>
              <a:gd name="T77" fmla="*/ 0 h 1456"/>
              <a:gd name="T78" fmla="*/ 0 w 898"/>
              <a:gd name="T79" fmla="*/ 0 h 1456"/>
              <a:gd name="T80" fmla="*/ 0 w 898"/>
              <a:gd name="T81" fmla="*/ 0 h 1456"/>
              <a:gd name="T82" fmla="*/ 0 w 898"/>
              <a:gd name="T83" fmla="*/ 0 h 1456"/>
              <a:gd name="T84" fmla="*/ 0 w 898"/>
              <a:gd name="T85" fmla="*/ 0 h 1456"/>
              <a:gd name="T86" fmla="*/ 0 w 898"/>
              <a:gd name="T87" fmla="*/ 0 h 1456"/>
              <a:gd name="T88" fmla="*/ 0 w 898"/>
              <a:gd name="T89" fmla="*/ 0 h 1456"/>
              <a:gd name="T90" fmla="*/ 0 w 898"/>
              <a:gd name="T91" fmla="*/ 0 h 1456"/>
              <a:gd name="T92" fmla="*/ 0 w 898"/>
              <a:gd name="T93" fmla="*/ 0 h 1456"/>
              <a:gd name="T94" fmla="*/ 0 w 898"/>
              <a:gd name="T95" fmla="*/ 0 h 1456"/>
              <a:gd name="T96" fmla="*/ 0 w 898"/>
              <a:gd name="T97" fmla="*/ 0 h 1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8" h="1456">
                <a:moveTo>
                  <a:pt x="293" y="0"/>
                </a:moveTo>
                <a:lnTo>
                  <a:pt x="407" y="27"/>
                </a:lnTo>
                <a:lnTo>
                  <a:pt x="376" y="203"/>
                </a:lnTo>
                <a:lnTo>
                  <a:pt x="399" y="258"/>
                </a:lnTo>
                <a:lnTo>
                  <a:pt x="405" y="286"/>
                </a:lnTo>
                <a:lnTo>
                  <a:pt x="399" y="308"/>
                </a:lnTo>
                <a:lnTo>
                  <a:pt x="390" y="316"/>
                </a:lnTo>
                <a:lnTo>
                  <a:pt x="401" y="325"/>
                </a:lnTo>
                <a:lnTo>
                  <a:pt x="411" y="347"/>
                </a:lnTo>
                <a:lnTo>
                  <a:pt x="445" y="382"/>
                </a:lnTo>
                <a:lnTo>
                  <a:pt x="468" y="431"/>
                </a:lnTo>
                <a:lnTo>
                  <a:pt x="474" y="453"/>
                </a:lnTo>
                <a:lnTo>
                  <a:pt x="485" y="474"/>
                </a:lnTo>
                <a:lnTo>
                  <a:pt x="505" y="476"/>
                </a:lnTo>
                <a:lnTo>
                  <a:pt x="508" y="493"/>
                </a:lnTo>
                <a:lnTo>
                  <a:pt x="534" y="497"/>
                </a:lnTo>
                <a:lnTo>
                  <a:pt x="543" y="507"/>
                </a:lnTo>
                <a:lnTo>
                  <a:pt x="513" y="568"/>
                </a:lnTo>
                <a:lnTo>
                  <a:pt x="516" y="578"/>
                </a:lnTo>
                <a:lnTo>
                  <a:pt x="505" y="591"/>
                </a:lnTo>
                <a:lnTo>
                  <a:pt x="503" y="618"/>
                </a:lnTo>
                <a:lnTo>
                  <a:pt x="508" y="621"/>
                </a:lnTo>
                <a:lnTo>
                  <a:pt x="505" y="638"/>
                </a:lnTo>
                <a:lnTo>
                  <a:pt x="483" y="653"/>
                </a:lnTo>
                <a:lnTo>
                  <a:pt x="483" y="668"/>
                </a:lnTo>
                <a:lnTo>
                  <a:pt x="485" y="680"/>
                </a:lnTo>
                <a:lnTo>
                  <a:pt x="476" y="696"/>
                </a:lnTo>
                <a:lnTo>
                  <a:pt x="503" y="722"/>
                </a:lnTo>
                <a:lnTo>
                  <a:pt x="512" y="722"/>
                </a:lnTo>
                <a:lnTo>
                  <a:pt x="550" y="688"/>
                </a:lnTo>
                <a:lnTo>
                  <a:pt x="558" y="683"/>
                </a:lnTo>
                <a:lnTo>
                  <a:pt x="562" y="688"/>
                </a:lnTo>
                <a:lnTo>
                  <a:pt x="569" y="700"/>
                </a:lnTo>
                <a:lnTo>
                  <a:pt x="571" y="704"/>
                </a:lnTo>
                <a:lnTo>
                  <a:pt x="581" y="712"/>
                </a:lnTo>
                <a:lnTo>
                  <a:pt x="579" y="736"/>
                </a:lnTo>
                <a:lnTo>
                  <a:pt x="579" y="771"/>
                </a:lnTo>
                <a:lnTo>
                  <a:pt x="585" y="798"/>
                </a:lnTo>
                <a:lnTo>
                  <a:pt x="599" y="820"/>
                </a:lnTo>
                <a:lnTo>
                  <a:pt x="599" y="833"/>
                </a:lnTo>
                <a:lnTo>
                  <a:pt x="591" y="845"/>
                </a:lnTo>
                <a:lnTo>
                  <a:pt x="607" y="868"/>
                </a:lnTo>
                <a:lnTo>
                  <a:pt x="624" y="868"/>
                </a:lnTo>
                <a:lnTo>
                  <a:pt x="636" y="891"/>
                </a:lnTo>
                <a:lnTo>
                  <a:pt x="641" y="900"/>
                </a:lnTo>
                <a:lnTo>
                  <a:pt x="634" y="927"/>
                </a:lnTo>
                <a:lnTo>
                  <a:pt x="634" y="935"/>
                </a:lnTo>
                <a:lnTo>
                  <a:pt x="646" y="955"/>
                </a:lnTo>
                <a:lnTo>
                  <a:pt x="661" y="965"/>
                </a:lnTo>
                <a:lnTo>
                  <a:pt x="669" y="950"/>
                </a:lnTo>
                <a:lnTo>
                  <a:pt x="679" y="944"/>
                </a:lnTo>
                <a:lnTo>
                  <a:pt x="710" y="955"/>
                </a:lnTo>
                <a:lnTo>
                  <a:pt x="719" y="955"/>
                </a:lnTo>
                <a:lnTo>
                  <a:pt x="738" y="946"/>
                </a:lnTo>
                <a:lnTo>
                  <a:pt x="745" y="944"/>
                </a:lnTo>
                <a:lnTo>
                  <a:pt x="751" y="950"/>
                </a:lnTo>
                <a:lnTo>
                  <a:pt x="783" y="951"/>
                </a:lnTo>
                <a:lnTo>
                  <a:pt x="802" y="959"/>
                </a:lnTo>
                <a:lnTo>
                  <a:pt x="809" y="957"/>
                </a:lnTo>
                <a:lnTo>
                  <a:pt x="848" y="957"/>
                </a:lnTo>
                <a:lnTo>
                  <a:pt x="848" y="944"/>
                </a:lnTo>
                <a:lnTo>
                  <a:pt x="864" y="928"/>
                </a:lnTo>
                <a:lnTo>
                  <a:pt x="880" y="950"/>
                </a:lnTo>
                <a:lnTo>
                  <a:pt x="887" y="973"/>
                </a:lnTo>
                <a:lnTo>
                  <a:pt x="898" y="985"/>
                </a:lnTo>
                <a:lnTo>
                  <a:pt x="898" y="982"/>
                </a:lnTo>
                <a:lnTo>
                  <a:pt x="833" y="1456"/>
                </a:lnTo>
                <a:lnTo>
                  <a:pt x="832" y="1456"/>
                </a:lnTo>
                <a:lnTo>
                  <a:pt x="411" y="1380"/>
                </a:lnTo>
                <a:lnTo>
                  <a:pt x="0" y="1294"/>
                </a:lnTo>
                <a:lnTo>
                  <a:pt x="77" y="958"/>
                </a:lnTo>
                <a:lnTo>
                  <a:pt x="93" y="935"/>
                </a:lnTo>
                <a:lnTo>
                  <a:pt x="94" y="910"/>
                </a:lnTo>
                <a:lnTo>
                  <a:pt x="100" y="906"/>
                </a:lnTo>
                <a:lnTo>
                  <a:pt x="101" y="901"/>
                </a:lnTo>
                <a:lnTo>
                  <a:pt x="108" y="893"/>
                </a:lnTo>
                <a:lnTo>
                  <a:pt x="96" y="875"/>
                </a:lnTo>
                <a:lnTo>
                  <a:pt x="77" y="865"/>
                </a:lnTo>
                <a:lnTo>
                  <a:pt x="74" y="859"/>
                </a:lnTo>
                <a:lnTo>
                  <a:pt x="78" y="833"/>
                </a:lnTo>
                <a:lnTo>
                  <a:pt x="110" y="779"/>
                </a:lnTo>
                <a:lnTo>
                  <a:pt x="136" y="770"/>
                </a:lnTo>
                <a:lnTo>
                  <a:pt x="152" y="754"/>
                </a:lnTo>
                <a:lnTo>
                  <a:pt x="152" y="740"/>
                </a:lnTo>
                <a:lnTo>
                  <a:pt x="162" y="732"/>
                </a:lnTo>
                <a:lnTo>
                  <a:pt x="226" y="632"/>
                </a:lnTo>
                <a:lnTo>
                  <a:pt x="221" y="609"/>
                </a:lnTo>
                <a:lnTo>
                  <a:pt x="206" y="594"/>
                </a:lnTo>
                <a:lnTo>
                  <a:pt x="195" y="591"/>
                </a:lnTo>
                <a:lnTo>
                  <a:pt x="184" y="574"/>
                </a:lnTo>
                <a:lnTo>
                  <a:pt x="182" y="554"/>
                </a:lnTo>
                <a:lnTo>
                  <a:pt x="180" y="529"/>
                </a:lnTo>
                <a:lnTo>
                  <a:pt x="186" y="523"/>
                </a:lnTo>
                <a:lnTo>
                  <a:pt x="187" y="512"/>
                </a:lnTo>
                <a:lnTo>
                  <a:pt x="180" y="496"/>
                </a:lnTo>
                <a:lnTo>
                  <a:pt x="180" y="482"/>
                </a:lnTo>
                <a:lnTo>
                  <a:pt x="186" y="470"/>
                </a:lnTo>
                <a:lnTo>
                  <a:pt x="293" y="0"/>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8" name="5834327.25290.548.2558.1255"/>
          <p:cNvSpPr>
            <a:spLocks/>
          </p:cNvSpPr>
          <p:nvPr>
            <p:custDataLst>
              <p:tags r:id="rId2"/>
            </p:custDataLst>
          </p:nvPr>
        </p:nvSpPr>
        <p:spPr bwMode="auto">
          <a:xfrm>
            <a:off x="2847187" y="1604775"/>
            <a:ext cx="858202" cy="712992"/>
          </a:xfrm>
          <a:custGeom>
            <a:avLst/>
            <a:gdLst>
              <a:gd name="T0" fmla="*/ 0 w 1217"/>
              <a:gd name="T1" fmla="*/ 0 h 1012"/>
              <a:gd name="T2" fmla="*/ 0 w 1217"/>
              <a:gd name="T3" fmla="*/ 0 h 1012"/>
              <a:gd name="T4" fmla="*/ 0 w 1217"/>
              <a:gd name="T5" fmla="*/ 0 h 1012"/>
              <a:gd name="T6" fmla="*/ 0 w 1217"/>
              <a:gd name="T7" fmla="*/ 0 h 1012"/>
              <a:gd name="T8" fmla="*/ 0 w 1217"/>
              <a:gd name="T9" fmla="*/ 0 h 1012"/>
              <a:gd name="T10" fmla="*/ 0 w 1217"/>
              <a:gd name="T11" fmla="*/ 0 h 1012"/>
              <a:gd name="T12" fmla="*/ 0 w 1217"/>
              <a:gd name="T13" fmla="*/ 0 h 1012"/>
              <a:gd name="T14" fmla="*/ 0 w 1217"/>
              <a:gd name="T15" fmla="*/ 0 h 1012"/>
              <a:gd name="T16" fmla="*/ 0 w 1217"/>
              <a:gd name="T17" fmla="*/ 0 h 1012"/>
              <a:gd name="T18" fmla="*/ 0 w 1217"/>
              <a:gd name="T19" fmla="*/ 0 h 1012"/>
              <a:gd name="T20" fmla="*/ 0 w 1217"/>
              <a:gd name="T21" fmla="*/ 0 h 1012"/>
              <a:gd name="T22" fmla="*/ 0 w 1217"/>
              <a:gd name="T23" fmla="*/ 0 h 1012"/>
              <a:gd name="T24" fmla="*/ 0 w 1217"/>
              <a:gd name="T25" fmla="*/ 0 h 1012"/>
              <a:gd name="T26" fmla="*/ 0 w 1217"/>
              <a:gd name="T27" fmla="*/ 0 h 1012"/>
              <a:gd name="T28" fmla="*/ 0 w 1217"/>
              <a:gd name="T29" fmla="*/ 0 h 1012"/>
              <a:gd name="T30" fmla="*/ 0 w 1217"/>
              <a:gd name="T31" fmla="*/ 0 h 1012"/>
              <a:gd name="T32" fmla="*/ 0 w 1217"/>
              <a:gd name="T33" fmla="*/ 0 h 1012"/>
              <a:gd name="T34" fmla="*/ 0 w 1217"/>
              <a:gd name="T35" fmla="*/ 0 h 1012"/>
              <a:gd name="T36" fmla="*/ 0 w 1217"/>
              <a:gd name="T37" fmla="*/ 0 h 1012"/>
              <a:gd name="T38" fmla="*/ 0 w 1217"/>
              <a:gd name="T39" fmla="*/ 0 h 1012"/>
              <a:gd name="T40" fmla="*/ 0 w 1217"/>
              <a:gd name="T41" fmla="*/ 0 h 1012"/>
              <a:gd name="T42" fmla="*/ 0 w 1217"/>
              <a:gd name="T43" fmla="*/ 0 h 1012"/>
              <a:gd name="T44" fmla="*/ 0 w 1217"/>
              <a:gd name="T45" fmla="*/ 0 h 1012"/>
              <a:gd name="T46" fmla="*/ 0 w 1217"/>
              <a:gd name="T47" fmla="*/ 0 h 1012"/>
              <a:gd name="T48" fmla="*/ 0 w 1217"/>
              <a:gd name="T49" fmla="*/ 0 h 1012"/>
              <a:gd name="T50" fmla="*/ 0 w 1217"/>
              <a:gd name="T51" fmla="*/ 0 h 1012"/>
              <a:gd name="T52" fmla="*/ 0 w 1217"/>
              <a:gd name="T53" fmla="*/ 0 h 1012"/>
              <a:gd name="T54" fmla="*/ 0 w 1217"/>
              <a:gd name="T55" fmla="*/ 0 h 1012"/>
              <a:gd name="T56" fmla="*/ 0 w 1217"/>
              <a:gd name="T57" fmla="*/ 0 h 1012"/>
              <a:gd name="T58" fmla="*/ 0 w 1217"/>
              <a:gd name="T59" fmla="*/ 0 h 1012"/>
              <a:gd name="T60" fmla="*/ 0 w 1217"/>
              <a:gd name="T61" fmla="*/ 0 h 1012"/>
              <a:gd name="T62" fmla="*/ 0 w 1217"/>
              <a:gd name="T63" fmla="*/ 0 h 1012"/>
              <a:gd name="T64" fmla="*/ 0 w 1217"/>
              <a:gd name="T65" fmla="*/ 0 h 1012"/>
              <a:gd name="T66" fmla="*/ 0 w 1217"/>
              <a:gd name="T67" fmla="*/ 0 h 1012"/>
              <a:gd name="T68" fmla="*/ 0 w 1217"/>
              <a:gd name="T69" fmla="*/ 0 h 1012"/>
              <a:gd name="T70" fmla="*/ 0 w 1217"/>
              <a:gd name="T71" fmla="*/ 0 h 1012"/>
              <a:gd name="T72" fmla="*/ 0 w 1217"/>
              <a:gd name="T73" fmla="*/ 0 h 1012"/>
              <a:gd name="T74" fmla="*/ 0 w 1217"/>
              <a:gd name="T75" fmla="*/ 0 h 1012"/>
              <a:gd name="T76" fmla="*/ 0 w 1217"/>
              <a:gd name="T77" fmla="*/ 0 h 1012"/>
              <a:gd name="T78" fmla="*/ 0 w 1217"/>
              <a:gd name="T79" fmla="*/ 0 h 10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17" h="1012">
                <a:moveTo>
                  <a:pt x="21" y="763"/>
                </a:moveTo>
                <a:lnTo>
                  <a:pt x="12" y="752"/>
                </a:lnTo>
                <a:lnTo>
                  <a:pt x="0" y="711"/>
                </a:lnTo>
                <a:lnTo>
                  <a:pt x="11" y="696"/>
                </a:lnTo>
                <a:lnTo>
                  <a:pt x="11" y="677"/>
                </a:lnTo>
                <a:lnTo>
                  <a:pt x="21" y="648"/>
                </a:lnTo>
                <a:lnTo>
                  <a:pt x="19" y="586"/>
                </a:lnTo>
                <a:lnTo>
                  <a:pt x="21" y="578"/>
                </a:lnTo>
                <a:lnTo>
                  <a:pt x="35" y="571"/>
                </a:lnTo>
                <a:lnTo>
                  <a:pt x="42" y="559"/>
                </a:lnTo>
                <a:lnTo>
                  <a:pt x="47" y="540"/>
                </a:lnTo>
                <a:lnTo>
                  <a:pt x="58" y="534"/>
                </a:lnTo>
                <a:lnTo>
                  <a:pt x="59" y="501"/>
                </a:lnTo>
                <a:lnTo>
                  <a:pt x="67" y="500"/>
                </a:lnTo>
                <a:lnTo>
                  <a:pt x="103" y="458"/>
                </a:lnTo>
                <a:lnTo>
                  <a:pt x="120" y="421"/>
                </a:lnTo>
                <a:lnTo>
                  <a:pt x="152" y="364"/>
                </a:lnTo>
                <a:lnTo>
                  <a:pt x="187" y="257"/>
                </a:lnTo>
                <a:lnTo>
                  <a:pt x="215" y="213"/>
                </a:lnTo>
                <a:lnTo>
                  <a:pt x="235" y="149"/>
                </a:lnTo>
                <a:lnTo>
                  <a:pt x="259" y="65"/>
                </a:lnTo>
                <a:lnTo>
                  <a:pt x="273" y="37"/>
                </a:lnTo>
                <a:lnTo>
                  <a:pt x="277" y="8"/>
                </a:lnTo>
                <a:lnTo>
                  <a:pt x="277" y="3"/>
                </a:lnTo>
                <a:lnTo>
                  <a:pt x="289" y="0"/>
                </a:lnTo>
                <a:lnTo>
                  <a:pt x="305" y="3"/>
                </a:lnTo>
                <a:lnTo>
                  <a:pt x="314" y="0"/>
                </a:lnTo>
                <a:lnTo>
                  <a:pt x="338" y="8"/>
                </a:lnTo>
                <a:lnTo>
                  <a:pt x="356" y="23"/>
                </a:lnTo>
                <a:lnTo>
                  <a:pt x="357" y="33"/>
                </a:lnTo>
                <a:lnTo>
                  <a:pt x="372" y="33"/>
                </a:lnTo>
                <a:lnTo>
                  <a:pt x="400" y="54"/>
                </a:lnTo>
                <a:lnTo>
                  <a:pt x="404" y="86"/>
                </a:lnTo>
                <a:lnTo>
                  <a:pt x="402" y="96"/>
                </a:lnTo>
                <a:lnTo>
                  <a:pt x="400" y="140"/>
                </a:lnTo>
                <a:lnTo>
                  <a:pt x="404" y="153"/>
                </a:lnTo>
                <a:lnTo>
                  <a:pt x="449" y="178"/>
                </a:lnTo>
                <a:lnTo>
                  <a:pt x="490" y="180"/>
                </a:lnTo>
                <a:lnTo>
                  <a:pt x="524" y="178"/>
                </a:lnTo>
                <a:lnTo>
                  <a:pt x="545" y="180"/>
                </a:lnTo>
                <a:lnTo>
                  <a:pt x="600" y="191"/>
                </a:lnTo>
                <a:lnTo>
                  <a:pt x="611" y="211"/>
                </a:lnTo>
                <a:lnTo>
                  <a:pt x="670" y="204"/>
                </a:lnTo>
                <a:lnTo>
                  <a:pt x="696" y="211"/>
                </a:lnTo>
                <a:lnTo>
                  <a:pt x="701" y="215"/>
                </a:lnTo>
                <a:lnTo>
                  <a:pt x="732" y="221"/>
                </a:lnTo>
                <a:lnTo>
                  <a:pt x="745" y="219"/>
                </a:lnTo>
                <a:lnTo>
                  <a:pt x="764" y="210"/>
                </a:lnTo>
                <a:lnTo>
                  <a:pt x="783" y="210"/>
                </a:lnTo>
                <a:lnTo>
                  <a:pt x="802" y="213"/>
                </a:lnTo>
                <a:lnTo>
                  <a:pt x="819" y="210"/>
                </a:lnTo>
                <a:lnTo>
                  <a:pt x="831" y="210"/>
                </a:lnTo>
                <a:lnTo>
                  <a:pt x="838" y="213"/>
                </a:lnTo>
                <a:lnTo>
                  <a:pt x="857" y="214"/>
                </a:lnTo>
                <a:lnTo>
                  <a:pt x="872" y="221"/>
                </a:lnTo>
                <a:lnTo>
                  <a:pt x="883" y="221"/>
                </a:lnTo>
                <a:lnTo>
                  <a:pt x="905" y="211"/>
                </a:lnTo>
                <a:lnTo>
                  <a:pt x="1173" y="272"/>
                </a:lnTo>
                <a:lnTo>
                  <a:pt x="1175" y="292"/>
                </a:lnTo>
                <a:lnTo>
                  <a:pt x="1186" y="309"/>
                </a:lnTo>
                <a:lnTo>
                  <a:pt x="1197" y="312"/>
                </a:lnTo>
                <a:lnTo>
                  <a:pt x="1212" y="327"/>
                </a:lnTo>
                <a:lnTo>
                  <a:pt x="1217" y="350"/>
                </a:lnTo>
                <a:lnTo>
                  <a:pt x="1153" y="450"/>
                </a:lnTo>
                <a:lnTo>
                  <a:pt x="1143" y="458"/>
                </a:lnTo>
                <a:lnTo>
                  <a:pt x="1143" y="472"/>
                </a:lnTo>
                <a:lnTo>
                  <a:pt x="1127" y="488"/>
                </a:lnTo>
                <a:lnTo>
                  <a:pt x="1101" y="497"/>
                </a:lnTo>
                <a:lnTo>
                  <a:pt x="1069" y="551"/>
                </a:lnTo>
                <a:lnTo>
                  <a:pt x="1065" y="577"/>
                </a:lnTo>
                <a:lnTo>
                  <a:pt x="1068" y="583"/>
                </a:lnTo>
                <a:lnTo>
                  <a:pt x="1087" y="593"/>
                </a:lnTo>
                <a:lnTo>
                  <a:pt x="1099" y="611"/>
                </a:lnTo>
                <a:lnTo>
                  <a:pt x="1092" y="619"/>
                </a:lnTo>
                <a:lnTo>
                  <a:pt x="1091" y="624"/>
                </a:lnTo>
                <a:lnTo>
                  <a:pt x="1085" y="628"/>
                </a:lnTo>
                <a:lnTo>
                  <a:pt x="1084" y="653"/>
                </a:lnTo>
                <a:lnTo>
                  <a:pt x="1068" y="676"/>
                </a:lnTo>
                <a:lnTo>
                  <a:pt x="991" y="1012"/>
                </a:lnTo>
                <a:lnTo>
                  <a:pt x="587" y="915"/>
                </a:lnTo>
                <a:lnTo>
                  <a:pt x="21" y="763"/>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9" name="5835363.625286.2598.2557.1255"/>
          <p:cNvSpPr>
            <a:spLocks/>
          </p:cNvSpPr>
          <p:nvPr>
            <p:custDataLst>
              <p:tags r:id="rId3"/>
            </p:custDataLst>
          </p:nvPr>
        </p:nvSpPr>
        <p:spPr bwMode="auto">
          <a:xfrm>
            <a:off x="2783556" y="2141559"/>
            <a:ext cx="845149" cy="1448827"/>
          </a:xfrm>
          <a:custGeom>
            <a:avLst/>
            <a:gdLst>
              <a:gd name="T0" fmla="*/ 0 w 1197"/>
              <a:gd name="T1" fmla="*/ 0 h 2058"/>
              <a:gd name="T2" fmla="*/ 0 w 1197"/>
              <a:gd name="T3" fmla="*/ 0 h 2058"/>
              <a:gd name="T4" fmla="*/ 0 w 1197"/>
              <a:gd name="T5" fmla="*/ 0 h 2058"/>
              <a:gd name="T6" fmla="*/ 0 w 1197"/>
              <a:gd name="T7" fmla="*/ 0 h 2058"/>
              <a:gd name="T8" fmla="*/ 0 w 1197"/>
              <a:gd name="T9" fmla="*/ 0 h 2058"/>
              <a:gd name="T10" fmla="*/ 0 w 1197"/>
              <a:gd name="T11" fmla="*/ 0 h 2058"/>
              <a:gd name="T12" fmla="*/ 0 w 1197"/>
              <a:gd name="T13" fmla="*/ 0 h 2058"/>
              <a:gd name="T14" fmla="*/ 0 w 1197"/>
              <a:gd name="T15" fmla="*/ 0 h 2058"/>
              <a:gd name="T16" fmla="*/ 0 w 1197"/>
              <a:gd name="T17" fmla="*/ 0 h 2058"/>
              <a:gd name="T18" fmla="*/ 0 w 1197"/>
              <a:gd name="T19" fmla="*/ 0 h 2058"/>
              <a:gd name="T20" fmla="*/ 0 w 1197"/>
              <a:gd name="T21" fmla="*/ 0 h 2058"/>
              <a:gd name="T22" fmla="*/ 0 w 1197"/>
              <a:gd name="T23" fmla="*/ 0 h 2058"/>
              <a:gd name="T24" fmla="*/ 0 w 1197"/>
              <a:gd name="T25" fmla="*/ 0 h 2058"/>
              <a:gd name="T26" fmla="*/ 0 w 1197"/>
              <a:gd name="T27" fmla="*/ 0 h 2058"/>
              <a:gd name="T28" fmla="*/ 0 w 1197"/>
              <a:gd name="T29" fmla="*/ 0 h 2058"/>
              <a:gd name="T30" fmla="*/ 0 w 1197"/>
              <a:gd name="T31" fmla="*/ 0 h 2058"/>
              <a:gd name="T32" fmla="*/ 0 w 1197"/>
              <a:gd name="T33" fmla="*/ 0 h 2058"/>
              <a:gd name="T34" fmla="*/ 0 w 1197"/>
              <a:gd name="T35" fmla="*/ 0 h 2058"/>
              <a:gd name="T36" fmla="*/ 0 w 1197"/>
              <a:gd name="T37" fmla="*/ 0 h 2058"/>
              <a:gd name="T38" fmla="*/ 0 w 1197"/>
              <a:gd name="T39" fmla="*/ 0 h 2058"/>
              <a:gd name="T40" fmla="*/ 0 w 1197"/>
              <a:gd name="T41" fmla="*/ 0 h 2058"/>
              <a:gd name="T42" fmla="*/ 0 w 1197"/>
              <a:gd name="T43" fmla="*/ 0 h 2058"/>
              <a:gd name="T44" fmla="*/ 0 w 1197"/>
              <a:gd name="T45" fmla="*/ 0 h 2058"/>
              <a:gd name="T46" fmla="*/ 0 w 1197"/>
              <a:gd name="T47" fmla="*/ 0 h 2058"/>
              <a:gd name="T48" fmla="*/ 0 w 1197"/>
              <a:gd name="T49" fmla="*/ 0 h 2058"/>
              <a:gd name="T50" fmla="*/ 0 w 1197"/>
              <a:gd name="T51" fmla="*/ 0 h 2058"/>
              <a:gd name="T52" fmla="*/ 0 w 1197"/>
              <a:gd name="T53" fmla="*/ 0 h 2058"/>
              <a:gd name="T54" fmla="*/ 0 w 1197"/>
              <a:gd name="T55" fmla="*/ 0 h 2058"/>
              <a:gd name="T56" fmla="*/ 0 w 1197"/>
              <a:gd name="T57" fmla="*/ 0 h 2058"/>
              <a:gd name="T58" fmla="*/ 0 w 1197"/>
              <a:gd name="T59" fmla="*/ 0 h 2058"/>
              <a:gd name="T60" fmla="*/ 0 w 1197"/>
              <a:gd name="T61" fmla="*/ 0 h 2058"/>
              <a:gd name="T62" fmla="*/ 0 w 1197"/>
              <a:gd name="T63" fmla="*/ 0 h 2058"/>
              <a:gd name="T64" fmla="*/ 0 w 1197"/>
              <a:gd name="T65" fmla="*/ 0 h 2058"/>
              <a:gd name="T66" fmla="*/ 0 w 1197"/>
              <a:gd name="T67" fmla="*/ 0 h 2058"/>
              <a:gd name="T68" fmla="*/ 0 w 1197"/>
              <a:gd name="T69" fmla="*/ 0 h 2058"/>
              <a:gd name="T70" fmla="*/ 0 w 1197"/>
              <a:gd name="T71" fmla="*/ 0 h 2058"/>
              <a:gd name="T72" fmla="*/ 0 w 1197"/>
              <a:gd name="T73" fmla="*/ 0 h 2058"/>
              <a:gd name="T74" fmla="*/ 0 w 1197"/>
              <a:gd name="T75" fmla="*/ 0 h 2058"/>
              <a:gd name="T76" fmla="*/ 0 w 1197"/>
              <a:gd name="T77" fmla="*/ 0 h 2058"/>
              <a:gd name="T78" fmla="*/ 0 w 1197"/>
              <a:gd name="T79" fmla="*/ 0 h 2058"/>
              <a:gd name="T80" fmla="*/ 0 w 1197"/>
              <a:gd name="T81" fmla="*/ 0 h 2058"/>
              <a:gd name="T82" fmla="*/ 0 w 1197"/>
              <a:gd name="T83" fmla="*/ 0 h 2058"/>
              <a:gd name="T84" fmla="*/ 0 w 1197"/>
              <a:gd name="T85" fmla="*/ 0 h 2058"/>
              <a:gd name="T86" fmla="*/ 0 w 1197"/>
              <a:gd name="T87" fmla="*/ 0 h 2058"/>
              <a:gd name="T88" fmla="*/ 0 w 1197"/>
              <a:gd name="T89" fmla="*/ 0 h 2058"/>
              <a:gd name="T90" fmla="*/ 0 w 1197"/>
              <a:gd name="T91" fmla="*/ 0 h 2058"/>
              <a:gd name="T92" fmla="*/ 0 w 1197"/>
              <a:gd name="T93" fmla="*/ 0 h 20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97" h="2058">
                <a:moveTo>
                  <a:pt x="1040" y="2047"/>
                </a:moveTo>
                <a:lnTo>
                  <a:pt x="678" y="2012"/>
                </a:lnTo>
                <a:lnTo>
                  <a:pt x="677" y="2008"/>
                </a:lnTo>
                <a:lnTo>
                  <a:pt x="673" y="1987"/>
                </a:lnTo>
                <a:lnTo>
                  <a:pt x="677" y="1979"/>
                </a:lnTo>
                <a:lnTo>
                  <a:pt x="678" y="1979"/>
                </a:lnTo>
                <a:lnTo>
                  <a:pt x="677" y="1968"/>
                </a:lnTo>
                <a:lnTo>
                  <a:pt x="673" y="1968"/>
                </a:lnTo>
                <a:lnTo>
                  <a:pt x="665" y="1957"/>
                </a:lnTo>
                <a:lnTo>
                  <a:pt x="666" y="1948"/>
                </a:lnTo>
                <a:lnTo>
                  <a:pt x="665" y="1893"/>
                </a:lnTo>
                <a:lnTo>
                  <a:pt x="633" y="1822"/>
                </a:lnTo>
                <a:lnTo>
                  <a:pt x="614" y="1804"/>
                </a:lnTo>
                <a:lnTo>
                  <a:pt x="598" y="1776"/>
                </a:lnTo>
                <a:lnTo>
                  <a:pt x="564" y="1742"/>
                </a:lnTo>
                <a:lnTo>
                  <a:pt x="539" y="1744"/>
                </a:lnTo>
                <a:lnTo>
                  <a:pt x="524" y="1730"/>
                </a:lnTo>
                <a:lnTo>
                  <a:pt x="535" y="1714"/>
                </a:lnTo>
                <a:lnTo>
                  <a:pt x="529" y="1701"/>
                </a:lnTo>
                <a:lnTo>
                  <a:pt x="531" y="1691"/>
                </a:lnTo>
                <a:lnTo>
                  <a:pt x="516" y="1676"/>
                </a:lnTo>
                <a:lnTo>
                  <a:pt x="480" y="1672"/>
                </a:lnTo>
                <a:lnTo>
                  <a:pt x="457" y="1660"/>
                </a:lnTo>
                <a:lnTo>
                  <a:pt x="430" y="1636"/>
                </a:lnTo>
                <a:lnTo>
                  <a:pt x="416" y="1595"/>
                </a:lnTo>
                <a:lnTo>
                  <a:pt x="390" y="1578"/>
                </a:lnTo>
                <a:lnTo>
                  <a:pt x="364" y="1573"/>
                </a:lnTo>
                <a:lnTo>
                  <a:pt x="295" y="1539"/>
                </a:lnTo>
                <a:lnTo>
                  <a:pt x="274" y="1539"/>
                </a:lnTo>
                <a:lnTo>
                  <a:pt x="244" y="1522"/>
                </a:lnTo>
                <a:lnTo>
                  <a:pt x="228" y="1506"/>
                </a:lnTo>
                <a:lnTo>
                  <a:pt x="228" y="1490"/>
                </a:lnTo>
                <a:lnTo>
                  <a:pt x="235" y="1479"/>
                </a:lnTo>
                <a:lnTo>
                  <a:pt x="243" y="1444"/>
                </a:lnTo>
                <a:lnTo>
                  <a:pt x="247" y="1424"/>
                </a:lnTo>
                <a:lnTo>
                  <a:pt x="250" y="1417"/>
                </a:lnTo>
                <a:lnTo>
                  <a:pt x="244" y="1389"/>
                </a:lnTo>
                <a:lnTo>
                  <a:pt x="230" y="1380"/>
                </a:lnTo>
                <a:lnTo>
                  <a:pt x="228" y="1359"/>
                </a:lnTo>
                <a:lnTo>
                  <a:pt x="231" y="1354"/>
                </a:lnTo>
                <a:lnTo>
                  <a:pt x="235" y="1354"/>
                </a:lnTo>
                <a:lnTo>
                  <a:pt x="235" y="1337"/>
                </a:lnTo>
                <a:lnTo>
                  <a:pt x="226" y="1319"/>
                </a:lnTo>
                <a:lnTo>
                  <a:pt x="173" y="1241"/>
                </a:lnTo>
                <a:lnTo>
                  <a:pt x="169" y="1221"/>
                </a:lnTo>
                <a:lnTo>
                  <a:pt x="163" y="1200"/>
                </a:lnTo>
                <a:lnTo>
                  <a:pt x="158" y="1185"/>
                </a:lnTo>
                <a:lnTo>
                  <a:pt x="125" y="1132"/>
                </a:lnTo>
                <a:lnTo>
                  <a:pt x="128" y="1090"/>
                </a:lnTo>
                <a:lnTo>
                  <a:pt x="137" y="1076"/>
                </a:lnTo>
                <a:lnTo>
                  <a:pt x="146" y="1075"/>
                </a:lnTo>
                <a:lnTo>
                  <a:pt x="164" y="1055"/>
                </a:lnTo>
                <a:lnTo>
                  <a:pt x="165" y="1024"/>
                </a:lnTo>
                <a:lnTo>
                  <a:pt x="156" y="1016"/>
                </a:lnTo>
                <a:lnTo>
                  <a:pt x="129" y="1006"/>
                </a:lnTo>
                <a:lnTo>
                  <a:pt x="111" y="982"/>
                </a:lnTo>
                <a:lnTo>
                  <a:pt x="101" y="962"/>
                </a:lnTo>
                <a:lnTo>
                  <a:pt x="102" y="896"/>
                </a:lnTo>
                <a:lnTo>
                  <a:pt x="109" y="887"/>
                </a:lnTo>
                <a:lnTo>
                  <a:pt x="103" y="873"/>
                </a:lnTo>
                <a:lnTo>
                  <a:pt x="111" y="868"/>
                </a:lnTo>
                <a:lnTo>
                  <a:pt x="111" y="836"/>
                </a:lnTo>
                <a:lnTo>
                  <a:pt x="118" y="834"/>
                </a:lnTo>
                <a:lnTo>
                  <a:pt x="125" y="849"/>
                </a:lnTo>
                <a:lnTo>
                  <a:pt x="125" y="873"/>
                </a:lnTo>
                <a:lnTo>
                  <a:pt x="128" y="877"/>
                </a:lnTo>
                <a:lnTo>
                  <a:pt x="149" y="895"/>
                </a:lnTo>
                <a:lnTo>
                  <a:pt x="156" y="888"/>
                </a:lnTo>
                <a:lnTo>
                  <a:pt x="157" y="873"/>
                </a:lnTo>
                <a:lnTo>
                  <a:pt x="146" y="834"/>
                </a:lnTo>
                <a:lnTo>
                  <a:pt x="144" y="815"/>
                </a:lnTo>
                <a:lnTo>
                  <a:pt x="146" y="787"/>
                </a:lnTo>
                <a:lnTo>
                  <a:pt x="140" y="786"/>
                </a:lnTo>
                <a:lnTo>
                  <a:pt x="125" y="802"/>
                </a:lnTo>
                <a:lnTo>
                  <a:pt x="125" y="815"/>
                </a:lnTo>
                <a:lnTo>
                  <a:pt x="118" y="820"/>
                </a:lnTo>
                <a:lnTo>
                  <a:pt x="101" y="815"/>
                </a:lnTo>
                <a:lnTo>
                  <a:pt x="78" y="785"/>
                </a:lnTo>
                <a:lnTo>
                  <a:pt x="54" y="774"/>
                </a:lnTo>
                <a:lnTo>
                  <a:pt x="66" y="754"/>
                </a:lnTo>
                <a:lnTo>
                  <a:pt x="66" y="681"/>
                </a:lnTo>
                <a:lnTo>
                  <a:pt x="36" y="650"/>
                </a:lnTo>
                <a:lnTo>
                  <a:pt x="21" y="629"/>
                </a:lnTo>
                <a:lnTo>
                  <a:pt x="0" y="566"/>
                </a:lnTo>
                <a:lnTo>
                  <a:pt x="12" y="551"/>
                </a:lnTo>
                <a:lnTo>
                  <a:pt x="5" y="533"/>
                </a:lnTo>
                <a:lnTo>
                  <a:pt x="3" y="520"/>
                </a:lnTo>
                <a:lnTo>
                  <a:pt x="16" y="476"/>
                </a:lnTo>
                <a:lnTo>
                  <a:pt x="31" y="456"/>
                </a:lnTo>
                <a:lnTo>
                  <a:pt x="36" y="449"/>
                </a:lnTo>
                <a:lnTo>
                  <a:pt x="31" y="410"/>
                </a:lnTo>
                <a:lnTo>
                  <a:pt x="12" y="370"/>
                </a:lnTo>
                <a:lnTo>
                  <a:pt x="12" y="359"/>
                </a:lnTo>
                <a:lnTo>
                  <a:pt x="4" y="348"/>
                </a:lnTo>
                <a:lnTo>
                  <a:pt x="0" y="336"/>
                </a:lnTo>
                <a:lnTo>
                  <a:pt x="0" y="319"/>
                </a:lnTo>
                <a:lnTo>
                  <a:pt x="0" y="298"/>
                </a:lnTo>
                <a:lnTo>
                  <a:pt x="0" y="286"/>
                </a:lnTo>
                <a:lnTo>
                  <a:pt x="0" y="272"/>
                </a:lnTo>
                <a:lnTo>
                  <a:pt x="12" y="241"/>
                </a:lnTo>
                <a:lnTo>
                  <a:pt x="66" y="179"/>
                </a:lnTo>
                <a:lnTo>
                  <a:pt x="66" y="164"/>
                </a:lnTo>
                <a:lnTo>
                  <a:pt x="71" y="145"/>
                </a:lnTo>
                <a:lnTo>
                  <a:pt x="81" y="133"/>
                </a:lnTo>
                <a:lnTo>
                  <a:pt x="95" y="113"/>
                </a:lnTo>
                <a:lnTo>
                  <a:pt x="102" y="58"/>
                </a:lnTo>
                <a:lnTo>
                  <a:pt x="90" y="35"/>
                </a:lnTo>
                <a:lnTo>
                  <a:pt x="102" y="8"/>
                </a:lnTo>
                <a:lnTo>
                  <a:pt x="111" y="0"/>
                </a:lnTo>
                <a:lnTo>
                  <a:pt x="677" y="152"/>
                </a:lnTo>
                <a:lnTo>
                  <a:pt x="535" y="711"/>
                </a:lnTo>
                <a:lnTo>
                  <a:pt x="1158" y="1629"/>
                </a:lnTo>
                <a:lnTo>
                  <a:pt x="1157" y="1655"/>
                </a:lnTo>
                <a:lnTo>
                  <a:pt x="1158" y="1668"/>
                </a:lnTo>
                <a:lnTo>
                  <a:pt x="1157" y="1676"/>
                </a:lnTo>
                <a:lnTo>
                  <a:pt x="1165" y="1697"/>
                </a:lnTo>
                <a:lnTo>
                  <a:pt x="1165" y="1715"/>
                </a:lnTo>
                <a:lnTo>
                  <a:pt x="1171" y="1730"/>
                </a:lnTo>
                <a:lnTo>
                  <a:pt x="1177" y="1752"/>
                </a:lnTo>
                <a:lnTo>
                  <a:pt x="1189" y="1756"/>
                </a:lnTo>
                <a:lnTo>
                  <a:pt x="1194" y="1770"/>
                </a:lnTo>
                <a:lnTo>
                  <a:pt x="1197" y="1792"/>
                </a:lnTo>
                <a:lnTo>
                  <a:pt x="1194" y="1795"/>
                </a:lnTo>
                <a:lnTo>
                  <a:pt x="1189" y="1792"/>
                </a:lnTo>
                <a:lnTo>
                  <a:pt x="1170" y="1805"/>
                </a:lnTo>
                <a:lnTo>
                  <a:pt x="1150" y="1813"/>
                </a:lnTo>
                <a:lnTo>
                  <a:pt x="1134" y="1835"/>
                </a:lnTo>
                <a:lnTo>
                  <a:pt x="1120" y="1889"/>
                </a:lnTo>
                <a:lnTo>
                  <a:pt x="1088" y="1928"/>
                </a:lnTo>
                <a:lnTo>
                  <a:pt x="1073" y="1928"/>
                </a:lnTo>
                <a:lnTo>
                  <a:pt x="1072" y="1934"/>
                </a:lnTo>
                <a:lnTo>
                  <a:pt x="1076" y="1948"/>
                </a:lnTo>
                <a:lnTo>
                  <a:pt x="1075" y="1963"/>
                </a:lnTo>
                <a:lnTo>
                  <a:pt x="1067" y="1983"/>
                </a:lnTo>
                <a:lnTo>
                  <a:pt x="1073" y="1996"/>
                </a:lnTo>
                <a:lnTo>
                  <a:pt x="1093" y="2012"/>
                </a:lnTo>
                <a:lnTo>
                  <a:pt x="1099" y="2019"/>
                </a:lnTo>
                <a:lnTo>
                  <a:pt x="1089" y="2027"/>
                </a:lnTo>
                <a:lnTo>
                  <a:pt x="1087" y="2044"/>
                </a:lnTo>
                <a:lnTo>
                  <a:pt x="1075" y="2058"/>
                </a:lnTo>
                <a:lnTo>
                  <a:pt x="1067" y="2057"/>
                </a:lnTo>
                <a:lnTo>
                  <a:pt x="1040" y="2047"/>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0" name="5836424.5335.62556.75495"/>
          <p:cNvSpPr>
            <a:spLocks/>
          </p:cNvSpPr>
          <p:nvPr>
            <p:custDataLst>
              <p:tags r:id="rId4"/>
            </p:custDataLst>
          </p:nvPr>
        </p:nvSpPr>
        <p:spPr bwMode="auto">
          <a:xfrm>
            <a:off x="3514494" y="3038918"/>
            <a:ext cx="724414" cy="836991"/>
          </a:xfrm>
          <a:custGeom>
            <a:avLst/>
            <a:gdLst>
              <a:gd name="T0" fmla="*/ 0 w 1025"/>
              <a:gd name="T1" fmla="*/ 0 h 1187"/>
              <a:gd name="T2" fmla="*/ 0 w 1025"/>
              <a:gd name="T3" fmla="*/ 0 h 1187"/>
              <a:gd name="T4" fmla="*/ 0 w 1025"/>
              <a:gd name="T5" fmla="*/ 0 h 1187"/>
              <a:gd name="T6" fmla="*/ 0 w 1025"/>
              <a:gd name="T7" fmla="*/ 0 h 1187"/>
              <a:gd name="T8" fmla="*/ 0 w 1025"/>
              <a:gd name="T9" fmla="*/ 0 h 1187"/>
              <a:gd name="T10" fmla="*/ 0 w 1025"/>
              <a:gd name="T11" fmla="*/ 0 h 1187"/>
              <a:gd name="T12" fmla="*/ 0 w 1025"/>
              <a:gd name="T13" fmla="*/ 0 h 1187"/>
              <a:gd name="T14" fmla="*/ 0 w 1025"/>
              <a:gd name="T15" fmla="*/ 0 h 1187"/>
              <a:gd name="T16" fmla="*/ 0 w 1025"/>
              <a:gd name="T17" fmla="*/ 0 h 1187"/>
              <a:gd name="T18" fmla="*/ 0 w 1025"/>
              <a:gd name="T19" fmla="*/ 0 h 1187"/>
              <a:gd name="T20" fmla="*/ 0 w 1025"/>
              <a:gd name="T21" fmla="*/ 0 h 1187"/>
              <a:gd name="T22" fmla="*/ 0 w 1025"/>
              <a:gd name="T23" fmla="*/ 0 h 1187"/>
              <a:gd name="T24" fmla="*/ 0 w 1025"/>
              <a:gd name="T25" fmla="*/ 0 h 1187"/>
              <a:gd name="T26" fmla="*/ 0 w 1025"/>
              <a:gd name="T27" fmla="*/ 0 h 1187"/>
              <a:gd name="T28" fmla="*/ 0 w 1025"/>
              <a:gd name="T29" fmla="*/ 0 h 1187"/>
              <a:gd name="T30" fmla="*/ 0 w 1025"/>
              <a:gd name="T31" fmla="*/ 0 h 1187"/>
              <a:gd name="T32" fmla="*/ 0 w 1025"/>
              <a:gd name="T33" fmla="*/ 0 h 1187"/>
              <a:gd name="T34" fmla="*/ 0 w 1025"/>
              <a:gd name="T35" fmla="*/ 0 h 1187"/>
              <a:gd name="T36" fmla="*/ 0 w 1025"/>
              <a:gd name="T37" fmla="*/ 0 h 1187"/>
              <a:gd name="T38" fmla="*/ 0 w 1025"/>
              <a:gd name="T39" fmla="*/ 0 h 1187"/>
              <a:gd name="T40" fmla="*/ 0 w 1025"/>
              <a:gd name="T41" fmla="*/ 0 h 1187"/>
              <a:gd name="T42" fmla="*/ 0 w 1025"/>
              <a:gd name="T43" fmla="*/ 0 h 1187"/>
              <a:gd name="T44" fmla="*/ 0 w 1025"/>
              <a:gd name="T45" fmla="*/ 0 h 1187"/>
              <a:gd name="T46" fmla="*/ 0 w 1025"/>
              <a:gd name="T47" fmla="*/ 0 h 1187"/>
              <a:gd name="T48" fmla="*/ 0 w 1025"/>
              <a:gd name="T49" fmla="*/ 0 h 1187"/>
              <a:gd name="T50" fmla="*/ 0 w 1025"/>
              <a:gd name="T51" fmla="*/ 0 h 1187"/>
              <a:gd name="T52" fmla="*/ 0 w 1025"/>
              <a:gd name="T53" fmla="*/ 0 h 1187"/>
              <a:gd name="T54" fmla="*/ 0 w 1025"/>
              <a:gd name="T55" fmla="*/ 0 h 1187"/>
              <a:gd name="T56" fmla="*/ 0 w 1025"/>
              <a:gd name="T57" fmla="*/ 0 h 1187"/>
              <a:gd name="T58" fmla="*/ 0 w 1025"/>
              <a:gd name="T59" fmla="*/ 0 h 1187"/>
              <a:gd name="T60" fmla="*/ 0 w 1025"/>
              <a:gd name="T61" fmla="*/ 0 h 1187"/>
              <a:gd name="T62" fmla="*/ 0 w 1025"/>
              <a:gd name="T63" fmla="*/ 0 h 1187"/>
              <a:gd name="T64" fmla="*/ 0 w 1025"/>
              <a:gd name="T65" fmla="*/ 0 h 1187"/>
              <a:gd name="T66" fmla="*/ 0 w 1025"/>
              <a:gd name="T67" fmla="*/ 0 h 1187"/>
              <a:gd name="T68" fmla="*/ 0 w 1025"/>
              <a:gd name="T69" fmla="*/ 0 h 1187"/>
              <a:gd name="T70" fmla="*/ 0 w 1025"/>
              <a:gd name="T71" fmla="*/ 0 h 1187"/>
              <a:gd name="T72" fmla="*/ 0 w 1025"/>
              <a:gd name="T73" fmla="*/ 0 h 1187"/>
              <a:gd name="T74" fmla="*/ 0 w 1025"/>
              <a:gd name="T75" fmla="*/ 0 h 1187"/>
              <a:gd name="T76" fmla="*/ 0 w 1025"/>
              <a:gd name="T77" fmla="*/ 0 h 1187"/>
              <a:gd name="T78" fmla="*/ 0 w 1025"/>
              <a:gd name="T79" fmla="*/ 0 h 1187"/>
              <a:gd name="T80" fmla="*/ 0 w 1025"/>
              <a:gd name="T81" fmla="*/ 0 h 1187"/>
              <a:gd name="T82" fmla="*/ 0 w 1025"/>
              <a:gd name="T83" fmla="*/ 0 h 1187"/>
              <a:gd name="T84" fmla="*/ 0 w 1025"/>
              <a:gd name="T85" fmla="*/ 0 h 1187"/>
              <a:gd name="T86" fmla="*/ 0 w 1025"/>
              <a:gd name="T87" fmla="*/ 0 h 1187"/>
              <a:gd name="T88" fmla="*/ 0 w 1025"/>
              <a:gd name="T89" fmla="*/ 0 h 1187"/>
              <a:gd name="T90" fmla="*/ 0 w 1025"/>
              <a:gd name="T91" fmla="*/ 0 h 1187"/>
              <a:gd name="T92" fmla="*/ 0 w 1025"/>
              <a:gd name="T93" fmla="*/ 0 h 1187"/>
              <a:gd name="T94" fmla="*/ 0 w 1025"/>
              <a:gd name="T95" fmla="*/ 0 h 1187"/>
              <a:gd name="T96" fmla="*/ 0 w 1025"/>
              <a:gd name="T97" fmla="*/ 0 h 1187"/>
              <a:gd name="T98" fmla="*/ 0 w 1025"/>
              <a:gd name="T99" fmla="*/ 0 h 1187"/>
              <a:gd name="T100" fmla="*/ 0 w 1025"/>
              <a:gd name="T101" fmla="*/ 0 h 1187"/>
              <a:gd name="T102" fmla="*/ 0 w 1025"/>
              <a:gd name="T103" fmla="*/ 0 h 1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1187">
                <a:moveTo>
                  <a:pt x="873" y="1185"/>
                </a:moveTo>
                <a:lnTo>
                  <a:pt x="1025" y="114"/>
                </a:lnTo>
                <a:lnTo>
                  <a:pt x="281" y="0"/>
                </a:lnTo>
                <a:lnTo>
                  <a:pt x="262" y="95"/>
                </a:lnTo>
                <a:lnTo>
                  <a:pt x="233" y="176"/>
                </a:lnTo>
                <a:lnTo>
                  <a:pt x="219" y="176"/>
                </a:lnTo>
                <a:lnTo>
                  <a:pt x="207" y="168"/>
                </a:lnTo>
                <a:lnTo>
                  <a:pt x="209" y="160"/>
                </a:lnTo>
                <a:lnTo>
                  <a:pt x="199" y="146"/>
                </a:lnTo>
                <a:lnTo>
                  <a:pt x="163" y="140"/>
                </a:lnTo>
                <a:lnTo>
                  <a:pt x="141" y="144"/>
                </a:lnTo>
                <a:lnTo>
                  <a:pt x="133" y="152"/>
                </a:lnTo>
                <a:lnTo>
                  <a:pt x="140" y="187"/>
                </a:lnTo>
                <a:lnTo>
                  <a:pt x="131" y="279"/>
                </a:lnTo>
                <a:lnTo>
                  <a:pt x="137" y="291"/>
                </a:lnTo>
                <a:lnTo>
                  <a:pt x="127" y="333"/>
                </a:lnTo>
                <a:lnTo>
                  <a:pt x="123" y="344"/>
                </a:lnTo>
                <a:lnTo>
                  <a:pt x="124" y="354"/>
                </a:lnTo>
                <a:lnTo>
                  <a:pt x="123" y="380"/>
                </a:lnTo>
                <a:lnTo>
                  <a:pt x="124" y="393"/>
                </a:lnTo>
                <a:lnTo>
                  <a:pt x="123" y="401"/>
                </a:lnTo>
                <a:lnTo>
                  <a:pt x="131" y="422"/>
                </a:lnTo>
                <a:lnTo>
                  <a:pt x="131" y="440"/>
                </a:lnTo>
                <a:lnTo>
                  <a:pt x="137" y="455"/>
                </a:lnTo>
                <a:lnTo>
                  <a:pt x="143" y="477"/>
                </a:lnTo>
                <a:lnTo>
                  <a:pt x="155" y="481"/>
                </a:lnTo>
                <a:lnTo>
                  <a:pt x="160" y="495"/>
                </a:lnTo>
                <a:lnTo>
                  <a:pt x="163" y="517"/>
                </a:lnTo>
                <a:lnTo>
                  <a:pt x="160" y="520"/>
                </a:lnTo>
                <a:lnTo>
                  <a:pt x="155" y="517"/>
                </a:lnTo>
                <a:lnTo>
                  <a:pt x="136" y="530"/>
                </a:lnTo>
                <a:lnTo>
                  <a:pt x="116" y="538"/>
                </a:lnTo>
                <a:lnTo>
                  <a:pt x="100" y="560"/>
                </a:lnTo>
                <a:lnTo>
                  <a:pt x="86" y="614"/>
                </a:lnTo>
                <a:lnTo>
                  <a:pt x="54" y="653"/>
                </a:lnTo>
                <a:lnTo>
                  <a:pt x="39" y="653"/>
                </a:lnTo>
                <a:lnTo>
                  <a:pt x="38" y="659"/>
                </a:lnTo>
                <a:lnTo>
                  <a:pt x="42" y="673"/>
                </a:lnTo>
                <a:lnTo>
                  <a:pt x="41" y="688"/>
                </a:lnTo>
                <a:lnTo>
                  <a:pt x="33" y="708"/>
                </a:lnTo>
                <a:lnTo>
                  <a:pt x="39" y="721"/>
                </a:lnTo>
                <a:lnTo>
                  <a:pt x="59" y="737"/>
                </a:lnTo>
                <a:lnTo>
                  <a:pt x="65" y="744"/>
                </a:lnTo>
                <a:lnTo>
                  <a:pt x="55" y="752"/>
                </a:lnTo>
                <a:lnTo>
                  <a:pt x="53" y="769"/>
                </a:lnTo>
                <a:lnTo>
                  <a:pt x="41" y="783"/>
                </a:lnTo>
                <a:lnTo>
                  <a:pt x="33" y="782"/>
                </a:lnTo>
                <a:lnTo>
                  <a:pt x="6" y="772"/>
                </a:lnTo>
                <a:lnTo>
                  <a:pt x="0" y="817"/>
                </a:lnTo>
                <a:lnTo>
                  <a:pt x="552" y="1138"/>
                </a:lnTo>
                <a:lnTo>
                  <a:pt x="873" y="1187"/>
                </a:lnTo>
                <a:lnTo>
                  <a:pt x="873" y="1185"/>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2" name="5837370.875311.7570.62545.755"/>
          <p:cNvSpPr>
            <a:spLocks/>
          </p:cNvSpPr>
          <p:nvPr>
            <p:custDataLst>
              <p:tags r:id="rId5"/>
            </p:custDataLst>
          </p:nvPr>
        </p:nvSpPr>
        <p:spPr bwMode="auto">
          <a:xfrm>
            <a:off x="3160446" y="2247611"/>
            <a:ext cx="677098" cy="1042569"/>
          </a:xfrm>
          <a:custGeom>
            <a:avLst/>
            <a:gdLst>
              <a:gd name="T0" fmla="*/ 0 w 957"/>
              <a:gd name="T1" fmla="*/ 0 h 1477"/>
              <a:gd name="T2" fmla="*/ 0 w 957"/>
              <a:gd name="T3" fmla="*/ 0 h 1477"/>
              <a:gd name="T4" fmla="*/ 0 w 957"/>
              <a:gd name="T5" fmla="*/ 0 h 1477"/>
              <a:gd name="T6" fmla="*/ 0 w 957"/>
              <a:gd name="T7" fmla="*/ 0 h 1477"/>
              <a:gd name="T8" fmla="*/ 0 w 957"/>
              <a:gd name="T9" fmla="*/ 0 h 1477"/>
              <a:gd name="T10" fmla="*/ 0 w 957"/>
              <a:gd name="T11" fmla="*/ 0 h 1477"/>
              <a:gd name="T12" fmla="*/ 0 w 957"/>
              <a:gd name="T13" fmla="*/ 0 h 1477"/>
              <a:gd name="T14" fmla="*/ 0 w 957"/>
              <a:gd name="T15" fmla="*/ 0 h 1477"/>
              <a:gd name="T16" fmla="*/ 0 w 957"/>
              <a:gd name="T17" fmla="*/ 0 h 1477"/>
              <a:gd name="T18" fmla="*/ 0 w 957"/>
              <a:gd name="T19" fmla="*/ 0 h 1477"/>
              <a:gd name="T20" fmla="*/ 0 w 957"/>
              <a:gd name="T21" fmla="*/ 0 h 1477"/>
              <a:gd name="T22" fmla="*/ 0 w 957"/>
              <a:gd name="T23" fmla="*/ 0 h 1477"/>
              <a:gd name="T24" fmla="*/ 0 w 957"/>
              <a:gd name="T25" fmla="*/ 0 h 1477"/>
              <a:gd name="T26" fmla="*/ 0 w 957"/>
              <a:gd name="T27" fmla="*/ 0 h 1477"/>
              <a:gd name="T28" fmla="*/ 0 w 957"/>
              <a:gd name="T29" fmla="*/ 0 h 1477"/>
              <a:gd name="T30" fmla="*/ 0 w 957"/>
              <a:gd name="T31" fmla="*/ 0 h 1477"/>
              <a:gd name="T32" fmla="*/ 0 w 957"/>
              <a:gd name="T33" fmla="*/ 0 h 1477"/>
              <a:gd name="T34" fmla="*/ 0 w 957"/>
              <a:gd name="T35" fmla="*/ 0 h 1477"/>
              <a:gd name="T36" fmla="*/ 0 w 957"/>
              <a:gd name="T37" fmla="*/ 0 h 1477"/>
              <a:gd name="T38" fmla="*/ 0 w 957"/>
              <a:gd name="T39" fmla="*/ 0 h 1477"/>
              <a:gd name="T40" fmla="*/ 0 w 957"/>
              <a:gd name="T41" fmla="*/ 0 h 14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7" h="1477">
                <a:moveTo>
                  <a:pt x="142" y="0"/>
                </a:moveTo>
                <a:lnTo>
                  <a:pt x="0" y="559"/>
                </a:lnTo>
                <a:lnTo>
                  <a:pt x="623" y="1477"/>
                </a:lnTo>
                <a:lnTo>
                  <a:pt x="622" y="1467"/>
                </a:lnTo>
                <a:lnTo>
                  <a:pt x="626" y="1456"/>
                </a:lnTo>
                <a:lnTo>
                  <a:pt x="636" y="1414"/>
                </a:lnTo>
                <a:lnTo>
                  <a:pt x="630" y="1402"/>
                </a:lnTo>
                <a:lnTo>
                  <a:pt x="639" y="1310"/>
                </a:lnTo>
                <a:lnTo>
                  <a:pt x="632" y="1275"/>
                </a:lnTo>
                <a:lnTo>
                  <a:pt x="640" y="1267"/>
                </a:lnTo>
                <a:lnTo>
                  <a:pt x="662" y="1263"/>
                </a:lnTo>
                <a:lnTo>
                  <a:pt x="698" y="1269"/>
                </a:lnTo>
                <a:lnTo>
                  <a:pt x="708" y="1283"/>
                </a:lnTo>
                <a:lnTo>
                  <a:pt x="706" y="1291"/>
                </a:lnTo>
                <a:lnTo>
                  <a:pt x="718" y="1299"/>
                </a:lnTo>
                <a:lnTo>
                  <a:pt x="732" y="1299"/>
                </a:lnTo>
                <a:lnTo>
                  <a:pt x="761" y="1218"/>
                </a:lnTo>
                <a:lnTo>
                  <a:pt x="780" y="1123"/>
                </a:lnTo>
                <a:lnTo>
                  <a:pt x="957" y="183"/>
                </a:lnTo>
                <a:lnTo>
                  <a:pt x="546" y="97"/>
                </a:lnTo>
                <a:lnTo>
                  <a:pt x="142" y="0"/>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3" name="5838379.625349.12550.37540.55"/>
          <p:cNvSpPr>
            <a:spLocks/>
          </p:cNvSpPr>
          <p:nvPr>
            <p:custDataLst>
              <p:tags r:id="rId6"/>
            </p:custDataLst>
          </p:nvPr>
        </p:nvSpPr>
        <p:spPr bwMode="auto">
          <a:xfrm>
            <a:off x="3711914" y="2376504"/>
            <a:ext cx="600415" cy="743992"/>
          </a:xfrm>
          <a:custGeom>
            <a:avLst/>
            <a:gdLst>
              <a:gd name="T0" fmla="*/ 0 w 849"/>
              <a:gd name="T1" fmla="*/ 0 h 1054"/>
              <a:gd name="T2" fmla="*/ 0 w 849"/>
              <a:gd name="T3" fmla="*/ 0 h 1054"/>
              <a:gd name="T4" fmla="*/ 0 w 849"/>
              <a:gd name="T5" fmla="*/ 0 h 1054"/>
              <a:gd name="T6" fmla="*/ 0 w 849"/>
              <a:gd name="T7" fmla="*/ 0 h 1054"/>
              <a:gd name="T8" fmla="*/ 0 w 849"/>
              <a:gd name="T9" fmla="*/ 0 h 1054"/>
              <a:gd name="T10" fmla="*/ 0 w 849"/>
              <a:gd name="T11" fmla="*/ 0 h 1054"/>
              <a:gd name="T12" fmla="*/ 0 w 849"/>
              <a:gd name="T13" fmla="*/ 0 h 10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9" h="1054">
                <a:moveTo>
                  <a:pt x="744" y="1054"/>
                </a:moveTo>
                <a:lnTo>
                  <a:pt x="849" y="301"/>
                </a:lnTo>
                <a:lnTo>
                  <a:pt x="567" y="258"/>
                </a:lnTo>
                <a:lnTo>
                  <a:pt x="598" y="76"/>
                </a:lnTo>
                <a:lnTo>
                  <a:pt x="177" y="0"/>
                </a:lnTo>
                <a:lnTo>
                  <a:pt x="0" y="940"/>
                </a:lnTo>
                <a:lnTo>
                  <a:pt x="744" y="1054"/>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4" name="5839315355.87546.62573.6255"/>
          <p:cNvSpPr>
            <a:spLocks/>
          </p:cNvSpPr>
          <p:nvPr>
            <p:custDataLst>
              <p:tags r:id="rId7"/>
            </p:custDataLst>
          </p:nvPr>
        </p:nvSpPr>
        <p:spPr bwMode="auto">
          <a:xfrm>
            <a:off x="3811440" y="1423671"/>
            <a:ext cx="1089883" cy="688519"/>
          </a:xfrm>
          <a:custGeom>
            <a:avLst/>
            <a:gdLst>
              <a:gd name="T0" fmla="*/ 0 w 1541"/>
              <a:gd name="T1" fmla="*/ 0 h 977"/>
              <a:gd name="T2" fmla="*/ 0 w 1541"/>
              <a:gd name="T3" fmla="*/ 0 h 977"/>
              <a:gd name="T4" fmla="*/ 0 w 1541"/>
              <a:gd name="T5" fmla="*/ 0 h 977"/>
              <a:gd name="T6" fmla="*/ 0 w 1541"/>
              <a:gd name="T7" fmla="*/ 0 h 977"/>
              <a:gd name="T8" fmla="*/ 0 w 1541"/>
              <a:gd name="T9" fmla="*/ 0 h 977"/>
              <a:gd name="T10" fmla="*/ 0 w 1541"/>
              <a:gd name="T11" fmla="*/ 0 h 977"/>
              <a:gd name="T12" fmla="*/ 0 w 1541"/>
              <a:gd name="T13" fmla="*/ 0 h 977"/>
              <a:gd name="T14" fmla="*/ 0 w 1541"/>
              <a:gd name="T15" fmla="*/ 0 h 977"/>
              <a:gd name="T16" fmla="*/ 0 w 1541"/>
              <a:gd name="T17" fmla="*/ 0 h 977"/>
              <a:gd name="T18" fmla="*/ 0 w 1541"/>
              <a:gd name="T19" fmla="*/ 0 h 977"/>
              <a:gd name="T20" fmla="*/ 0 w 1541"/>
              <a:gd name="T21" fmla="*/ 0 h 977"/>
              <a:gd name="T22" fmla="*/ 0 w 1541"/>
              <a:gd name="T23" fmla="*/ 0 h 977"/>
              <a:gd name="T24" fmla="*/ 0 w 1541"/>
              <a:gd name="T25" fmla="*/ 0 h 977"/>
              <a:gd name="T26" fmla="*/ 0 w 1541"/>
              <a:gd name="T27" fmla="*/ 0 h 977"/>
              <a:gd name="T28" fmla="*/ 0 w 1541"/>
              <a:gd name="T29" fmla="*/ 0 h 977"/>
              <a:gd name="T30" fmla="*/ 0 w 1541"/>
              <a:gd name="T31" fmla="*/ 0 h 977"/>
              <a:gd name="T32" fmla="*/ 0 w 1541"/>
              <a:gd name="T33" fmla="*/ 0 h 977"/>
              <a:gd name="T34" fmla="*/ 0 w 1541"/>
              <a:gd name="T35" fmla="*/ 0 h 977"/>
              <a:gd name="T36" fmla="*/ 0 w 1541"/>
              <a:gd name="T37" fmla="*/ 0 h 977"/>
              <a:gd name="T38" fmla="*/ 0 w 1541"/>
              <a:gd name="T39" fmla="*/ 0 h 977"/>
              <a:gd name="T40" fmla="*/ 0 w 1541"/>
              <a:gd name="T41" fmla="*/ 0 h 977"/>
              <a:gd name="T42" fmla="*/ 0 w 1541"/>
              <a:gd name="T43" fmla="*/ 0 h 977"/>
              <a:gd name="T44" fmla="*/ 0 w 1541"/>
              <a:gd name="T45" fmla="*/ 0 h 977"/>
              <a:gd name="T46" fmla="*/ 0 w 1541"/>
              <a:gd name="T47" fmla="*/ 0 h 977"/>
              <a:gd name="T48" fmla="*/ 0 w 1541"/>
              <a:gd name="T49" fmla="*/ 0 h 977"/>
              <a:gd name="T50" fmla="*/ 0 w 1541"/>
              <a:gd name="T51" fmla="*/ 0 h 977"/>
              <a:gd name="T52" fmla="*/ 0 w 1541"/>
              <a:gd name="T53" fmla="*/ 0 h 977"/>
              <a:gd name="T54" fmla="*/ 0 w 1541"/>
              <a:gd name="T55" fmla="*/ 0 h 977"/>
              <a:gd name="T56" fmla="*/ 0 w 1541"/>
              <a:gd name="T57" fmla="*/ 0 h 977"/>
              <a:gd name="T58" fmla="*/ 0 w 1541"/>
              <a:gd name="T59" fmla="*/ 0 h 977"/>
              <a:gd name="T60" fmla="*/ 0 w 1541"/>
              <a:gd name="T61" fmla="*/ 0 h 977"/>
              <a:gd name="T62" fmla="*/ 0 w 1541"/>
              <a:gd name="T63" fmla="*/ 0 h 977"/>
              <a:gd name="T64" fmla="*/ 0 w 1541"/>
              <a:gd name="T65" fmla="*/ 0 h 977"/>
              <a:gd name="T66" fmla="*/ 0 w 1541"/>
              <a:gd name="T67" fmla="*/ 0 h 977"/>
              <a:gd name="T68" fmla="*/ 0 w 1541"/>
              <a:gd name="T69" fmla="*/ 0 h 977"/>
              <a:gd name="T70" fmla="*/ 0 w 1541"/>
              <a:gd name="T71" fmla="*/ 0 h 9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41" h="977">
                <a:moveTo>
                  <a:pt x="1477" y="977"/>
                </a:moveTo>
                <a:lnTo>
                  <a:pt x="538" y="862"/>
                </a:lnTo>
                <a:lnTo>
                  <a:pt x="522" y="955"/>
                </a:lnTo>
                <a:lnTo>
                  <a:pt x="522" y="958"/>
                </a:lnTo>
                <a:lnTo>
                  <a:pt x="511" y="946"/>
                </a:lnTo>
                <a:lnTo>
                  <a:pt x="504" y="923"/>
                </a:lnTo>
                <a:lnTo>
                  <a:pt x="488" y="901"/>
                </a:lnTo>
                <a:lnTo>
                  <a:pt x="472" y="917"/>
                </a:lnTo>
                <a:lnTo>
                  <a:pt x="472" y="930"/>
                </a:lnTo>
                <a:lnTo>
                  <a:pt x="433" y="930"/>
                </a:lnTo>
                <a:lnTo>
                  <a:pt x="426" y="932"/>
                </a:lnTo>
                <a:lnTo>
                  <a:pt x="407" y="924"/>
                </a:lnTo>
                <a:lnTo>
                  <a:pt x="375" y="923"/>
                </a:lnTo>
                <a:lnTo>
                  <a:pt x="369" y="917"/>
                </a:lnTo>
                <a:lnTo>
                  <a:pt x="362" y="919"/>
                </a:lnTo>
                <a:lnTo>
                  <a:pt x="343" y="928"/>
                </a:lnTo>
                <a:lnTo>
                  <a:pt x="334" y="928"/>
                </a:lnTo>
                <a:lnTo>
                  <a:pt x="303" y="917"/>
                </a:lnTo>
                <a:lnTo>
                  <a:pt x="293" y="923"/>
                </a:lnTo>
                <a:lnTo>
                  <a:pt x="285" y="938"/>
                </a:lnTo>
                <a:lnTo>
                  <a:pt x="270" y="928"/>
                </a:lnTo>
                <a:lnTo>
                  <a:pt x="258" y="908"/>
                </a:lnTo>
                <a:lnTo>
                  <a:pt x="258" y="900"/>
                </a:lnTo>
                <a:lnTo>
                  <a:pt x="265" y="873"/>
                </a:lnTo>
                <a:lnTo>
                  <a:pt x="260" y="864"/>
                </a:lnTo>
                <a:lnTo>
                  <a:pt x="248" y="841"/>
                </a:lnTo>
                <a:lnTo>
                  <a:pt x="231" y="841"/>
                </a:lnTo>
                <a:lnTo>
                  <a:pt x="215" y="818"/>
                </a:lnTo>
                <a:lnTo>
                  <a:pt x="223" y="806"/>
                </a:lnTo>
                <a:lnTo>
                  <a:pt x="223" y="793"/>
                </a:lnTo>
                <a:lnTo>
                  <a:pt x="209" y="771"/>
                </a:lnTo>
                <a:lnTo>
                  <a:pt x="203" y="744"/>
                </a:lnTo>
                <a:lnTo>
                  <a:pt x="203" y="709"/>
                </a:lnTo>
                <a:lnTo>
                  <a:pt x="205" y="685"/>
                </a:lnTo>
                <a:lnTo>
                  <a:pt x="195" y="677"/>
                </a:lnTo>
                <a:lnTo>
                  <a:pt x="193" y="673"/>
                </a:lnTo>
                <a:lnTo>
                  <a:pt x="186" y="661"/>
                </a:lnTo>
                <a:lnTo>
                  <a:pt x="182" y="656"/>
                </a:lnTo>
                <a:lnTo>
                  <a:pt x="174" y="661"/>
                </a:lnTo>
                <a:lnTo>
                  <a:pt x="136" y="695"/>
                </a:lnTo>
                <a:lnTo>
                  <a:pt x="127" y="695"/>
                </a:lnTo>
                <a:lnTo>
                  <a:pt x="100" y="669"/>
                </a:lnTo>
                <a:lnTo>
                  <a:pt x="109" y="653"/>
                </a:lnTo>
                <a:lnTo>
                  <a:pt x="107" y="641"/>
                </a:lnTo>
                <a:lnTo>
                  <a:pt x="107" y="626"/>
                </a:lnTo>
                <a:lnTo>
                  <a:pt x="129" y="611"/>
                </a:lnTo>
                <a:lnTo>
                  <a:pt x="132" y="594"/>
                </a:lnTo>
                <a:lnTo>
                  <a:pt x="127" y="591"/>
                </a:lnTo>
                <a:lnTo>
                  <a:pt x="129" y="564"/>
                </a:lnTo>
                <a:lnTo>
                  <a:pt x="140" y="551"/>
                </a:lnTo>
                <a:lnTo>
                  <a:pt x="137" y="541"/>
                </a:lnTo>
                <a:lnTo>
                  <a:pt x="167" y="480"/>
                </a:lnTo>
                <a:lnTo>
                  <a:pt x="158" y="470"/>
                </a:lnTo>
                <a:lnTo>
                  <a:pt x="132" y="466"/>
                </a:lnTo>
                <a:lnTo>
                  <a:pt x="129" y="449"/>
                </a:lnTo>
                <a:lnTo>
                  <a:pt x="109" y="447"/>
                </a:lnTo>
                <a:lnTo>
                  <a:pt x="98" y="426"/>
                </a:lnTo>
                <a:lnTo>
                  <a:pt x="92" y="404"/>
                </a:lnTo>
                <a:lnTo>
                  <a:pt x="69" y="355"/>
                </a:lnTo>
                <a:lnTo>
                  <a:pt x="35" y="320"/>
                </a:lnTo>
                <a:lnTo>
                  <a:pt x="25" y="298"/>
                </a:lnTo>
                <a:lnTo>
                  <a:pt x="14" y="289"/>
                </a:lnTo>
                <a:lnTo>
                  <a:pt x="23" y="281"/>
                </a:lnTo>
                <a:lnTo>
                  <a:pt x="29" y="259"/>
                </a:lnTo>
                <a:lnTo>
                  <a:pt x="23" y="231"/>
                </a:lnTo>
                <a:lnTo>
                  <a:pt x="0" y="176"/>
                </a:lnTo>
                <a:lnTo>
                  <a:pt x="31" y="0"/>
                </a:lnTo>
                <a:lnTo>
                  <a:pt x="168" y="22"/>
                </a:lnTo>
                <a:lnTo>
                  <a:pt x="549" y="90"/>
                </a:lnTo>
                <a:lnTo>
                  <a:pt x="937" y="152"/>
                </a:lnTo>
                <a:lnTo>
                  <a:pt x="1541" y="218"/>
                </a:lnTo>
                <a:lnTo>
                  <a:pt x="1490" y="793"/>
                </a:lnTo>
                <a:lnTo>
                  <a:pt x="1477" y="977"/>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5" name="5840356.125376.12541.37550.255"/>
          <p:cNvSpPr>
            <a:spLocks/>
          </p:cNvSpPr>
          <p:nvPr>
            <p:custDataLst>
              <p:tags r:id="rId8"/>
            </p:custDataLst>
          </p:nvPr>
        </p:nvSpPr>
        <p:spPr bwMode="auto">
          <a:xfrm>
            <a:off x="4111646" y="2030613"/>
            <a:ext cx="742361" cy="610204"/>
          </a:xfrm>
          <a:custGeom>
            <a:avLst/>
            <a:gdLst>
              <a:gd name="T0" fmla="*/ 0 w 1052"/>
              <a:gd name="T1" fmla="*/ 0 h 864"/>
              <a:gd name="T2" fmla="*/ 0 w 1052"/>
              <a:gd name="T3" fmla="*/ 0 h 864"/>
              <a:gd name="T4" fmla="*/ 0 w 1052"/>
              <a:gd name="T5" fmla="*/ 0 h 864"/>
              <a:gd name="T6" fmla="*/ 0 w 1052"/>
              <a:gd name="T7" fmla="*/ 0 h 864"/>
              <a:gd name="T8" fmla="*/ 0 w 1052"/>
              <a:gd name="T9" fmla="*/ 0 h 864"/>
              <a:gd name="T10" fmla="*/ 0 w 1052"/>
              <a:gd name="T11" fmla="*/ 0 h 864"/>
              <a:gd name="T12" fmla="*/ 0 w 1052"/>
              <a:gd name="T13" fmla="*/ 0 h 864"/>
              <a:gd name="T14" fmla="*/ 0 w 1052"/>
              <a:gd name="T15" fmla="*/ 0 h 864"/>
              <a:gd name="T16" fmla="*/ 0 w 1052"/>
              <a:gd name="T17" fmla="*/ 0 h 864"/>
              <a:gd name="T18" fmla="*/ 0 w 1052"/>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2" h="864">
                <a:moveTo>
                  <a:pt x="987" y="864"/>
                </a:moveTo>
                <a:lnTo>
                  <a:pt x="1019" y="489"/>
                </a:lnTo>
                <a:lnTo>
                  <a:pt x="1052" y="115"/>
                </a:lnTo>
                <a:lnTo>
                  <a:pt x="113" y="0"/>
                </a:lnTo>
                <a:lnTo>
                  <a:pt x="97" y="93"/>
                </a:lnTo>
                <a:lnTo>
                  <a:pt x="32" y="567"/>
                </a:lnTo>
                <a:lnTo>
                  <a:pt x="31" y="567"/>
                </a:lnTo>
                <a:lnTo>
                  <a:pt x="0" y="749"/>
                </a:lnTo>
                <a:lnTo>
                  <a:pt x="282" y="792"/>
                </a:lnTo>
                <a:lnTo>
                  <a:pt x="987" y="864"/>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6" name="5841430377.37551.87550.3755"/>
          <p:cNvSpPr>
            <a:spLocks/>
          </p:cNvSpPr>
          <p:nvPr>
            <p:custDataLst>
              <p:tags r:id="rId9"/>
            </p:custDataLst>
          </p:nvPr>
        </p:nvSpPr>
        <p:spPr bwMode="auto">
          <a:xfrm>
            <a:off x="4131226" y="3120496"/>
            <a:ext cx="743992" cy="765203"/>
          </a:xfrm>
          <a:custGeom>
            <a:avLst/>
            <a:gdLst>
              <a:gd name="T0" fmla="*/ 0 w 1055"/>
              <a:gd name="T1" fmla="*/ 0 h 1088"/>
              <a:gd name="T2" fmla="*/ 0 w 1055"/>
              <a:gd name="T3" fmla="*/ 0 h 1088"/>
              <a:gd name="T4" fmla="*/ 0 w 1055"/>
              <a:gd name="T5" fmla="*/ 0 h 1088"/>
              <a:gd name="T6" fmla="*/ 0 w 1055"/>
              <a:gd name="T7" fmla="*/ 0 h 1088"/>
              <a:gd name="T8" fmla="*/ 0 w 1055"/>
              <a:gd name="T9" fmla="*/ 0 h 1088"/>
              <a:gd name="T10" fmla="*/ 0 w 1055"/>
              <a:gd name="T11" fmla="*/ 0 h 1088"/>
              <a:gd name="T12" fmla="*/ 0 w 1055"/>
              <a:gd name="T13" fmla="*/ 0 h 1088"/>
              <a:gd name="T14" fmla="*/ 0 w 1055"/>
              <a:gd name="T15" fmla="*/ 0 h 1088"/>
              <a:gd name="T16" fmla="*/ 0 w 1055"/>
              <a:gd name="T17" fmla="*/ 0 h 1088"/>
              <a:gd name="T18" fmla="*/ 0 w 1055"/>
              <a:gd name="T19" fmla="*/ 0 h 1088"/>
              <a:gd name="T20" fmla="*/ 0 w 1055"/>
              <a:gd name="T21" fmla="*/ 0 h 1088"/>
              <a:gd name="T22" fmla="*/ 0 w 1055"/>
              <a:gd name="T23" fmla="*/ 0 h 1088"/>
              <a:gd name="T24" fmla="*/ 0 w 1055"/>
              <a:gd name="T25" fmla="*/ 0 h 1088"/>
              <a:gd name="T26" fmla="*/ 0 w 1055"/>
              <a:gd name="T27" fmla="*/ 0 h 1088"/>
              <a:gd name="T28" fmla="*/ 0 w 1055"/>
              <a:gd name="T29" fmla="*/ 0 h 1088"/>
              <a:gd name="T30" fmla="*/ 0 w 1055"/>
              <a:gd name="T31" fmla="*/ 0 h 1088"/>
              <a:gd name="T32" fmla="*/ 0 w 1055"/>
              <a:gd name="T33" fmla="*/ 0 h 1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5" h="1088">
                <a:moveTo>
                  <a:pt x="152" y="0"/>
                </a:moveTo>
                <a:lnTo>
                  <a:pt x="0" y="1071"/>
                </a:lnTo>
                <a:lnTo>
                  <a:pt x="0" y="1073"/>
                </a:lnTo>
                <a:lnTo>
                  <a:pt x="137" y="1088"/>
                </a:lnTo>
                <a:lnTo>
                  <a:pt x="150" y="1005"/>
                </a:lnTo>
                <a:lnTo>
                  <a:pt x="410" y="1037"/>
                </a:lnTo>
                <a:lnTo>
                  <a:pt x="409" y="1034"/>
                </a:lnTo>
                <a:lnTo>
                  <a:pt x="403" y="1024"/>
                </a:lnTo>
                <a:lnTo>
                  <a:pt x="409" y="1007"/>
                </a:lnTo>
                <a:lnTo>
                  <a:pt x="409" y="1005"/>
                </a:lnTo>
                <a:lnTo>
                  <a:pt x="403" y="1003"/>
                </a:lnTo>
                <a:lnTo>
                  <a:pt x="407" y="1001"/>
                </a:lnTo>
                <a:lnTo>
                  <a:pt x="978" y="1049"/>
                </a:lnTo>
                <a:lnTo>
                  <a:pt x="1040" y="196"/>
                </a:lnTo>
                <a:lnTo>
                  <a:pt x="1047" y="196"/>
                </a:lnTo>
                <a:lnTo>
                  <a:pt x="1055" y="103"/>
                </a:lnTo>
                <a:lnTo>
                  <a:pt x="152" y="0"/>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8" name="5842439.375396.62598.25100.55"/>
          <p:cNvSpPr>
            <a:spLocks/>
          </p:cNvSpPr>
          <p:nvPr>
            <p:custDataLst>
              <p:tags r:id="rId10"/>
            </p:custDataLst>
          </p:nvPr>
        </p:nvSpPr>
        <p:spPr bwMode="auto">
          <a:xfrm>
            <a:off x="4415118" y="3259179"/>
            <a:ext cx="1484721" cy="1448827"/>
          </a:xfrm>
          <a:custGeom>
            <a:avLst/>
            <a:gdLst>
              <a:gd name="T0" fmla="*/ 0 w 2105"/>
              <a:gd name="T1" fmla="*/ 0 h 2057"/>
              <a:gd name="T2" fmla="*/ 0 w 2105"/>
              <a:gd name="T3" fmla="*/ 0 h 2057"/>
              <a:gd name="T4" fmla="*/ 0 w 2105"/>
              <a:gd name="T5" fmla="*/ 0 h 2057"/>
              <a:gd name="T6" fmla="*/ 0 w 2105"/>
              <a:gd name="T7" fmla="*/ 0 h 2057"/>
              <a:gd name="T8" fmla="*/ 0 w 2105"/>
              <a:gd name="T9" fmla="*/ 0 h 2057"/>
              <a:gd name="T10" fmla="*/ 0 w 2105"/>
              <a:gd name="T11" fmla="*/ 0 h 2057"/>
              <a:gd name="T12" fmla="*/ 0 w 2105"/>
              <a:gd name="T13" fmla="*/ 0 h 2057"/>
              <a:gd name="T14" fmla="*/ 0 w 2105"/>
              <a:gd name="T15" fmla="*/ 0 h 2057"/>
              <a:gd name="T16" fmla="*/ 0 w 2105"/>
              <a:gd name="T17" fmla="*/ 0 h 2057"/>
              <a:gd name="T18" fmla="*/ 0 w 2105"/>
              <a:gd name="T19" fmla="*/ 0 h 2057"/>
              <a:gd name="T20" fmla="*/ 0 w 2105"/>
              <a:gd name="T21" fmla="*/ 0 h 2057"/>
              <a:gd name="T22" fmla="*/ 0 w 2105"/>
              <a:gd name="T23" fmla="*/ 0 h 2057"/>
              <a:gd name="T24" fmla="*/ 0 w 2105"/>
              <a:gd name="T25" fmla="*/ 0 h 2057"/>
              <a:gd name="T26" fmla="*/ 0 w 2105"/>
              <a:gd name="T27" fmla="*/ 0 h 2057"/>
              <a:gd name="T28" fmla="*/ 0 w 2105"/>
              <a:gd name="T29" fmla="*/ 0 h 2057"/>
              <a:gd name="T30" fmla="*/ 0 w 2105"/>
              <a:gd name="T31" fmla="*/ 0 h 2057"/>
              <a:gd name="T32" fmla="*/ 0 w 2105"/>
              <a:gd name="T33" fmla="*/ 0 h 2057"/>
              <a:gd name="T34" fmla="*/ 0 w 2105"/>
              <a:gd name="T35" fmla="*/ 0 h 2057"/>
              <a:gd name="T36" fmla="*/ 0 w 2105"/>
              <a:gd name="T37" fmla="*/ 0 h 2057"/>
              <a:gd name="T38" fmla="*/ 0 w 2105"/>
              <a:gd name="T39" fmla="*/ 0 h 2057"/>
              <a:gd name="T40" fmla="*/ 0 w 2105"/>
              <a:gd name="T41" fmla="*/ 0 h 2057"/>
              <a:gd name="T42" fmla="*/ 0 w 2105"/>
              <a:gd name="T43" fmla="*/ 0 h 2057"/>
              <a:gd name="T44" fmla="*/ 0 w 2105"/>
              <a:gd name="T45" fmla="*/ 0 h 2057"/>
              <a:gd name="T46" fmla="*/ 0 w 2105"/>
              <a:gd name="T47" fmla="*/ 0 h 2057"/>
              <a:gd name="T48" fmla="*/ 0 w 2105"/>
              <a:gd name="T49" fmla="*/ 0 h 2057"/>
              <a:gd name="T50" fmla="*/ 0 w 2105"/>
              <a:gd name="T51" fmla="*/ 0 h 2057"/>
              <a:gd name="T52" fmla="*/ 0 w 2105"/>
              <a:gd name="T53" fmla="*/ 0 h 2057"/>
              <a:gd name="T54" fmla="*/ 0 w 2105"/>
              <a:gd name="T55" fmla="*/ 0 h 2057"/>
              <a:gd name="T56" fmla="*/ 0 w 2105"/>
              <a:gd name="T57" fmla="*/ 0 h 2057"/>
              <a:gd name="T58" fmla="*/ 0 w 2105"/>
              <a:gd name="T59" fmla="*/ 0 h 2057"/>
              <a:gd name="T60" fmla="*/ 0 w 2105"/>
              <a:gd name="T61" fmla="*/ 0 h 2057"/>
              <a:gd name="T62" fmla="*/ 0 w 2105"/>
              <a:gd name="T63" fmla="*/ 0 h 2057"/>
              <a:gd name="T64" fmla="*/ 0 w 2105"/>
              <a:gd name="T65" fmla="*/ 0 h 2057"/>
              <a:gd name="T66" fmla="*/ 0 w 2105"/>
              <a:gd name="T67" fmla="*/ 0 h 2057"/>
              <a:gd name="T68" fmla="*/ 0 w 2105"/>
              <a:gd name="T69" fmla="*/ 0 h 2057"/>
              <a:gd name="T70" fmla="*/ 0 w 2105"/>
              <a:gd name="T71" fmla="*/ 0 h 2057"/>
              <a:gd name="T72" fmla="*/ 0 w 2105"/>
              <a:gd name="T73" fmla="*/ 0 h 2057"/>
              <a:gd name="T74" fmla="*/ 0 w 2105"/>
              <a:gd name="T75" fmla="*/ 0 h 2057"/>
              <a:gd name="T76" fmla="*/ 0 w 2105"/>
              <a:gd name="T77" fmla="*/ 0 h 2057"/>
              <a:gd name="T78" fmla="*/ 0 w 2105"/>
              <a:gd name="T79" fmla="*/ 0 h 2057"/>
              <a:gd name="T80" fmla="*/ 0 w 2105"/>
              <a:gd name="T81" fmla="*/ 0 h 2057"/>
              <a:gd name="T82" fmla="*/ 0 w 2105"/>
              <a:gd name="T83" fmla="*/ 0 h 2057"/>
              <a:gd name="T84" fmla="*/ 0 w 2105"/>
              <a:gd name="T85" fmla="*/ 0 h 2057"/>
              <a:gd name="T86" fmla="*/ 0 w 2105"/>
              <a:gd name="T87" fmla="*/ 0 h 2057"/>
              <a:gd name="T88" fmla="*/ 0 w 2105"/>
              <a:gd name="T89" fmla="*/ 0 h 2057"/>
              <a:gd name="T90" fmla="*/ 0 w 2105"/>
              <a:gd name="T91" fmla="*/ 0 h 2057"/>
              <a:gd name="T92" fmla="*/ 0 w 2105"/>
              <a:gd name="T93" fmla="*/ 0 h 2057"/>
              <a:gd name="T94" fmla="*/ 0 w 2105"/>
              <a:gd name="T95" fmla="*/ 0 h 2057"/>
              <a:gd name="T96" fmla="*/ 0 w 2105"/>
              <a:gd name="T97" fmla="*/ 0 h 2057"/>
              <a:gd name="T98" fmla="*/ 0 w 2105"/>
              <a:gd name="T99" fmla="*/ 0 h 2057"/>
              <a:gd name="T100" fmla="*/ 0 w 2105"/>
              <a:gd name="T101" fmla="*/ 0 h 2057"/>
              <a:gd name="T102" fmla="*/ 0 w 2105"/>
              <a:gd name="T103" fmla="*/ 0 h 2057"/>
              <a:gd name="T104" fmla="*/ 0 w 2105"/>
              <a:gd name="T105" fmla="*/ 0 h 2057"/>
              <a:gd name="T106" fmla="*/ 0 w 2105"/>
              <a:gd name="T107" fmla="*/ 0 h 2057"/>
              <a:gd name="T108" fmla="*/ 0 w 2105"/>
              <a:gd name="T109" fmla="*/ 0 h 2057"/>
              <a:gd name="T110" fmla="*/ 0 w 2105"/>
              <a:gd name="T111" fmla="*/ 0 h 2057"/>
              <a:gd name="T112" fmla="*/ 0 w 2105"/>
              <a:gd name="T113" fmla="*/ 0 h 2057"/>
              <a:gd name="T114" fmla="*/ 0 w 2105"/>
              <a:gd name="T115" fmla="*/ 0 h 2057"/>
              <a:gd name="T116" fmla="*/ 0 w 2105"/>
              <a:gd name="T117" fmla="*/ 0 h 2057"/>
              <a:gd name="T118" fmla="*/ 0 w 2105"/>
              <a:gd name="T119" fmla="*/ 0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05" h="2057">
                <a:moveTo>
                  <a:pt x="1944" y="571"/>
                </a:moveTo>
                <a:lnTo>
                  <a:pt x="1936" y="571"/>
                </a:lnTo>
                <a:lnTo>
                  <a:pt x="1927" y="564"/>
                </a:lnTo>
                <a:lnTo>
                  <a:pt x="1917" y="560"/>
                </a:lnTo>
                <a:lnTo>
                  <a:pt x="1838" y="525"/>
                </a:lnTo>
                <a:lnTo>
                  <a:pt x="1835" y="528"/>
                </a:lnTo>
                <a:lnTo>
                  <a:pt x="1813" y="535"/>
                </a:lnTo>
                <a:lnTo>
                  <a:pt x="1778" y="529"/>
                </a:lnTo>
                <a:lnTo>
                  <a:pt x="1761" y="529"/>
                </a:lnTo>
                <a:lnTo>
                  <a:pt x="1752" y="531"/>
                </a:lnTo>
                <a:lnTo>
                  <a:pt x="1721" y="540"/>
                </a:lnTo>
                <a:lnTo>
                  <a:pt x="1692" y="544"/>
                </a:lnTo>
                <a:lnTo>
                  <a:pt x="1681" y="548"/>
                </a:lnTo>
                <a:lnTo>
                  <a:pt x="1655" y="566"/>
                </a:lnTo>
                <a:lnTo>
                  <a:pt x="1630" y="551"/>
                </a:lnTo>
                <a:lnTo>
                  <a:pt x="1620" y="544"/>
                </a:lnTo>
                <a:lnTo>
                  <a:pt x="1620" y="540"/>
                </a:lnTo>
                <a:lnTo>
                  <a:pt x="1616" y="537"/>
                </a:lnTo>
                <a:lnTo>
                  <a:pt x="1608" y="535"/>
                </a:lnTo>
                <a:lnTo>
                  <a:pt x="1603" y="544"/>
                </a:lnTo>
                <a:lnTo>
                  <a:pt x="1591" y="544"/>
                </a:lnTo>
                <a:lnTo>
                  <a:pt x="1573" y="539"/>
                </a:lnTo>
                <a:lnTo>
                  <a:pt x="1572" y="528"/>
                </a:lnTo>
                <a:lnTo>
                  <a:pt x="1567" y="528"/>
                </a:lnTo>
                <a:lnTo>
                  <a:pt x="1552" y="535"/>
                </a:lnTo>
                <a:lnTo>
                  <a:pt x="1537" y="549"/>
                </a:lnTo>
                <a:lnTo>
                  <a:pt x="1538" y="559"/>
                </a:lnTo>
                <a:lnTo>
                  <a:pt x="1529" y="566"/>
                </a:lnTo>
                <a:lnTo>
                  <a:pt x="1522" y="556"/>
                </a:lnTo>
                <a:lnTo>
                  <a:pt x="1525" y="540"/>
                </a:lnTo>
                <a:lnTo>
                  <a:pt x="1525" y="533"/>
                </a:lnTo>
                <a:lnTo>
                  <a:pt x="1512" y="533"/>
                </a:lnTo>
                <a:lnTo>
                  <a:pt x="1494" y="544"/>
                </a:lnTo>
                <a:lnTo>
                  <a:pt x="1490" y="544"/>
                </a:lnTo>
                <a:lnTo>
                  <a:pt x="1453" y="519"/>
                </a:lnTo>
                <a:lnTo>
                  <a:pt x="1440" y="523"/>
                </a:lnTo>
                <a:lnTo>
                  <a:pt x="1435" y="540"/>
                </a:lnTo>
                <a:lnTo>
                  <a:pt x="1401" y="535"/>
                </a:lnTo>
                <a:lnTo>
                  <a:pt x="1401" y="519"/>
                </a:lnTo>
                <a:lnTo>
                  <a:pt x="1400" y="516"/>
                </a:lnTo>
                <a:lnTo>
                  <a:pt x="1383" y="498"/>
                </a:lnTo>
                <a:lnTo>
                  <a:pt x="1383" y="494"/>
                </a:lnTo>
                <a:lnTo>
                  <a:pt x="1340" y="486"/>
                </a:lnTo>
                <a:lnTo>
                  <a:pt x="1328" y="498"/>
                </a:lnTo>
                <a:lnTo>
                  <a:pt x="1311" y="492"/>
                </a:lnTo>
                <a:lnTo>
                  <a:pt x="1298" y="477"/>
                </a:lnTo>
                <a:lnTo>
                  <a:pt x="1289" y="478"/>
                </a:lnTo>
                <a:lnTo>
                  <a:pt x="1283" y="482"/>
                </a:lnTo>
                <a:lnTo>
                  <a:pt x="1278" y="482"/>
                </a:lnTo>
                <a:lnTo>
                  <a:pt x="1263" y="477"/>
                </a:lnTo>
                <a:lnTo>
                  <a:pt x="1221" y="472"/>
                </a:lnTo>
                <a:lnTo>
                  <a:pt x="1217" y="464"/>
                </a:lnTo>
                <a:lnTo>
                  <a:pt x="1212" y="455"/>
                </a:lnTo>
                <a:lnTo>
                  <a:pt x="1213" y="442"/>
                </a:lnTo>
                <a:lnTo>
                  <a:pt x="1208" y="434"/>
                </a:lnTo>
                <a:lnTo>
                  <a:pt x="1187" y="425"/>
                </a:lnTo>
                <a:lnTo>
                  <a:pt x="1176" y="434"/>
                </a:lnTo>
                <a:lnTo>
                  <a:pt x="1146" y="435"/>
                </a:lnTo>
                <a:lnTo>
                  <a:pt x="1138" y="433"/>
                </a:lnTo>
                <a:lnTo>
                  <a:pt x="1117" y="402"/>
                </a:lnTo>
                <a:lnTo>
                  <a:pt x="1109" y="396"/>
                </a:lnTo>
                <a:lnTo>
                  <a:pt x="1093" y="394"/>
                </a:lnTo>
                <a:lnTo>
                  <a:pt x="1102" y="27"/>
                </a:lnTo>
                <a:lnTo>
                  <a:pt x="644" y="0"/>
                </a:lnTo>
                <a:lnTo>
                  <a:pt x="637" y="0"/>
                </a:lnTo>
                <a:lnTo>
                  <a:pt x="575" y="853"/>
                </a:lnTo>
                <a:lnTo>
                  <a:pt x="4" y="805"/>
                </a:lnTo>
                <a:lnTo>
                  <a:pt x="0" y="807"/>
                </a:lnTo>
                <a:lnTo>
                  <a:pt x="6" y="809"/>
                </a:lnTo>
                <a:lnTo>
                  <a:pt x="6" y="811"/>
                </a:lnTo>
                <a:lnTo>
                  <a:pt x="0" y="828"/>
                </a:lnTo>
                <a:lnTo>
                  <a:pt x="6" y="838"/>
                </a:lnTo>
                <a:lnTo>
                  <a:pt x="7" y="841"/>
                </a:lnTo>
                <a:lnTo>
                  <a:pt x="35" y="860"/>
                </a:lnTo>
                <a:lnTo>
                  <a:pt x="43" y="877"/>
                </a:lnTo>
                <a:lnTo>
                  <a:pt x="57" y="909"/>
                </a:lnTo>
                <a:lnTo>
                  <a:pt x="89" y="930"/>
                </a:lnTo>
                <a:lnTo>
                  <a:pt x="175" y="1034"/>
                </a:lnTo>
                <a:lnTo>
                  <a:pt x="246" y="1091"/>
                </a:lnTo>
                <a:lnTo>
                  <a:pt x="254" y="1100"/>
                </a:lnTo>
                <a:lnTo>
                  <a:pt x="258" y="1116"/>
                </a:lnTo>
                <a:lnTo>
                  <a:pt x="257" y="1135"/>
                </a:lnTo>
                <a:lnTo>
                  <a:pt x="261" y="1143"/>
                </a:lnTo>
                <a:lnTo>
                  <a:pt x="280" y="1170"/>
                </a:lnTo>
                <a:lnTo>
                  <a:pt x="276" y="1230"/>
                </a:lnTo>
                <a:lnTo>
                  <a:pt x="284" y="1249"/>
                </a:lnTo>
                <a:lnTo>
                  <a:pt x="311" y="1291"/>
                </a:lnTo>
                <a:lnTo>
                  <a:pt x="422" y="1376"/>
                </a:lnTo>
                <a:lnTo>
                  <a:pt x="497" y="1416"/>
                </a:lnTo>
                <a:lnTo>
                  <a:pt x="518" y="1421"/>
                </a:lnTo>
                <a:lnTo>
                  <a:pt x="535" y="1412"/>
                </a:lnTo>
                <a:lnTo>
                  <a:pt x="554" y="1392"/>
                </a:lnTo>
                <a:lnTo>
                  <a:pt x="561" y="1385"/>
                </a:lnTo>
                <a:lnTo>
                  <a:pt x="591" y="1308"/>
                </a:lnTo>
                <a:lnTo>
                  <a:pt x="610" y="1288"/>
                </a:lnTo>
                <a:lnTo>
                  <a:pt x="624" y="1282"/>
                </a:lnTo>
                <a:lnTo>
                  <a:pt x="645" y="1290"/>
                </a:lnTo>
                <a:lnTo>
                  <a:pt x="656" y="1288"/>
                </a:lnTo>
                <a:lnTo>
                  <a:pt x="661" y="1279"/>
                </a:lnTo>
                <a:lnTo>
                  <a:pt x="667" y="1267"/>
                </a:lnTo>
                <a:lnTo>
                  <a:pt x="683" y="1273"/>
                </a:lnTo>
                <a:lnTo>
                  <a:pt x="696" y="1282"/>
                </a:lnTo>
                <a:lnTo>
                  <a:pt x="738" y="1288"/>
                </a:lnTo>
                <a:lnTo>
                  <a:pt x="750" y="1291"/>
                </a:lnTo>
                <a:lnTo>
                  <a:pt x="778" y="1299"/>
                </a:lnTo>
                <a:lnTo>
                  <a:pt x="794" y="1291"/>
                </a:lnTo>
                <a:lnTo>
                  <a:pt x="828" y="1311"/>
                </a:lnTo>
                <a:lnTo>
                  <a:pt x="833" y="1330"/>
                </a:lnTo>
                <a:lnTo>
                  <a:pt x="840" y="1333"/>
                </a:lnTo>
                <a:lnTo>
                  <a:pt x="844" y="1343"/>
                </a:lnTo>
                <a:lnTo>
                  <a:pt x="847" y="1347"/>
                </a:lnTo>
                <a:lnTo>
                  <a:pt x="864" y="1351"/>
                </a:lnTo>
                <a:lnTo>
                  <a:pt x="884" y="1381"/>
                </a:lnTo>
                <a:lnTo>
                  <a:pt x="917" y="1406"/>
                </a:lnTo>
                <a:lnTo>
                  <a:pt x="931" y="1431"/>
                </a:lnTo>
                <a:lnTo>
                  <a:pt x="933" y="1445"/>
                </a:lnTo>
                <a:lnTo>
                  <a:pt x="980" y="1561"/>
                </a:lnTo>
                <a:lnTo>
                  <a:pt x="989" y="1584"/>
                </a:lnTo>
                <a:lnTo>
                  <a:pt x="1046" y="1644"/>
                </a:lnTo>
                <a:lnTo>
                  <a:pt x="1051" y="1660"/>
                </a:lnTo>
                <a:lnTo>
                  <a:pt x="1084" y="1702"/>
                </a:lnTo>
                <a:lnTo>
                  <a:pt x="1097" y="1711"/>
                </a:lnTo>
                <a:lnTo>
                  <a:pt x="1113" y="1725"/>
                </a:lnTo>
                <a:lnTo>
                  <a:pt x="1117" y="1737"/>
                </a:lnTo>
                <a:lnTo>
                  <a:pt x="1114" y="1772"/>
                </a:lnTo>
                <a:lnTo>
                  <a:pt x="1126" y="1792"/>
                </a:lnTo>
                <a:lnTo>
                  <a:pt x="1134" y="1839"/>
                </a:lnTo>
                <a:lnTo>
                  <a:pt x="1141" y="1850"/>
                </a:lnTo>
                <a:lnTo>
                  <a:pt x="1176" y="1926"/>
                </a:lnTo>
                <a:lnTo>
                  <a:pt x="1180" y="1945"/>
                </a:lnTo>
                <a:lnTo>
                  <a:pt x="1208" y="1948"/>
                </a:lnTo>
                <a:lnTo>
                  <a:pt x="1239" y="1971"/>
                </a:lnTo>
                <a:lnTo>
                  <a:pt x="1274" y="1977"/>
                </a:lnTo>
                <a:lnTo>
                  <a:pt x="1325" y="2012"/>
                </a:lnTo>
                <a:lnTo>
                  <a:pt x="1400" y="2020"/>
                </a:lnTo>
                <a:lnTo>
                  <a:pt x="1408" y="2022"/>
                </a:lnTo>
                <a:lnTo>
                  <a:pt x="1453" y="2051"/>
                </a:lnTo>
                <a:lnTo>
                  <a:pt x="1469" y="2057"/>
                </a:lnTo>
                <a:lnTo>
                  <a:pt x="1490" y="2032"/>
                </a:lnTo>
                <a:lnTo>
                  <a:pt x="1506" y="2042"/>
                </a:lnTo>
                <a:lnTo>
                  <a:pt x="1512" y="2031"/>
                </a:lnTo>
                <a:lnTo>
                  <a:pt x="1512" y="2023"/>
                </a:lnTo>
                <a:lnTo>
                  <a:pt x="1494" y="2015"/>
                </a:lnTo>
                <a:lnTo>
                  <a:pt x="1501" y="2011"/>
                </a:lnTo>
                <a:lnTo>
                  <a:pt x="1482" y="1989"/>
                </a:lnTo>
                <a:lnTo>
                  <a:pt x="1461" y="1901"/>
                </a:lnTo>
                <a:lnTo>
                  <a:pt x="1447" y="1864"/>
                </a:lnTo>
                <a:lnTo>
                  <a:pt x="1465" y="1809"/>
                </a:lnTo>
                <a:lnTo>
                  <a:pt x="1463" y="1795"/>
                </a:lnTo>
                <a:lnTo>
                  <a:pt x="1459" y="1792"/>
                </a:lnTo>
                <a:lnTo>
                  <a:pt x="1453" y="1789"/>
                </a:lnTo>
                <a:lnTo>
                  <a:pt x="1448" y="1785"/>
                </a:lnTo>
                <a:lnTo>
                  <a:pt x="1448" y="1780"/>
                </a:lnTo>
                <a:lnTo>
                  <a:pt x="1453" y="1777"/>
                </a:lnTo>
                <a:lnTo>
                  <a:pt x="1475" y="1760"/>
                </a:lnTo>
                <a:lnTo>
                  <a:pt x="1491" y="1718"/>
                </a:lnTo>
                <a:lnTo>
                  <a:pt x="1481" y="1714"/>
                </a:lnTo>
                <a:lnTo>
                  <a:pt x="1474" y="1686"/>
                </a:lnTo>
                <a:lnTo>
                  <a:pt x="1487" y="1671"/>
                </a:lnTo>
                <a:lnTo>
                  <a:pt x="1505" y="1683"/>
                </a:lnTo>
                <a:lnTo>
                  <a:pt x="1529" y="1660"/>
                </a:lnTo>
                <a:lnTo>
                  <a:pt x="1536" y="1636"/>
                </a:lnTo>
                <a:lnTo>
                  <a:pt x="1522" y="1628"/>
                </a:lnTo>
                <a:lnTo>
                  <a:pt x="1529" y="1619"/>
                </a:lnTo>
                <a:lnTo>
                  <a:pt x="1536" y="1621"/>
                </a:lnTo>
                <a:lnTo>
                  <a:pt x="1543" y="1623"/>
                </a:lnTo>
                <a:lnTo>
                  <a:pt x="1548" y="1616"/>
                </a:lnTo>
                <a:lnTo>
                  <a:pt x="1557" y="1620"/>
                </a:lnTo>
                <a:lnTo>
                  <a:pt x="1568" y="1620"/>
                </a:lnTo>
                <a:lnTo>
                  <a:pt x="1575" y="1619"/>
                </a:lnTo>
                <a:lnTo>
                  <a:pt x="1579" y="1608"/>
                </a:lnTo>
                <a:lnTo>
                  <a:pt x="1579" y="1590"/>
                </a:lnTo>
                <a:lnTo>
                  <a:pt x="1581" y="1584"/>
                </a:lnTo>
                <a:lnTo>
                  <a:pt x="1588" y="1580"/>
                </a:lnTo>
                <a:lnTo>
                  <a:pt x="1591" y="1584"/>
                </a:lnTo>
                <a:lnTo>
                  <a:pt x="1598" y="1584"/>
                </a:lnTo>
                <a:lnTo>
                  <a:pt x="1631" y="1577"/>
                </a:lnTo>
                <a:lnTo>
                  <a:pt x="1638" y="1576"/>
                </a:lnTo>
                <a:lnTo>
                  <a:pt x="1642" y="1568"/>
                </a:lnTo>
                <a:lnTo>
                  <a:pt x="1635" y="1561"/>
                </a:lnTo>
                <a:lnTo>
                  <a:pt x="1620" y="1547"/>
                </a:lnTo>
                <a:lnTo>
                  <a:pt x="1620" y="1541"/>
                </a:lnTo>
                <a:lnTo>
                  <a:pt x="1654" y="1530"/>
                </a:lnTo>
                <a:lnTo>
                  <a:pt x="1661" y="1522"/>
                </a:lnTo>
                <a:lnTo>
                  <a:pt x="1670" y="1518"/>
                </a:lnTo>
                <a:lnTo>
                  <a:pt x="1673" y="1522"/>
                </a:lnTo>
                <a:lnTo>
                  <a:pt x="1670" y="1525"/>
                </a:lnTo>
                <a:lnTo>
                  <a:pt x="1674" y="1537"/>
                </a:lnTo>
                <a:lnTo>
                  <a:pt x="1681" y="1537"/>
                </a:lnTo>
                <a:lnTo>
                  <a:pt x="1690" y="1530"/>
                </a:lnTo>
                <a:lnTo>
                  <a:pt x="1748" y="1515"/>
                </a:lnTo>
                <a:lnTo>
                  <a:pt x="1841" y="1449"/>
                </a:lnTo>
                <a:lnTo>
                  <a:pt x="1847" y="1429"/>
                </a:lnTo>
                <a:lnTo>
                  <a:pt x="1896" y="1389"/>
                </a:lnTo>
                <a:lnTo>
                  <a:pt x="1896" y="1385"/>
                </a:lnTo>
                <a:lnTo>
                  <a:pt x="1876" y="1355"/>
                </a:lnTo>
                <a:lnTo>
                  <a:pt x="1878" y="1334"/>
                </a:lnTo>
                <a:lnTo>
                  <a:pt x="1911" y="1323"/>
                </a:lnTo>
                <a:lnTo>
                  <a:pt x="1917" y="1323"/>
                </a:lnTo>
                <a:lnTo>
                  <a:pt x="1915" y="1350"/>
                </a:lnTo>
                <a:lnTo>
                  <a:pt x="1917" y="1354"/>
                </a:lnTo>
                <a:lnTo>
                  <a:pt x="1955" y="1350"/>
                </a:lnTo>
                <a:lnTo>
                  <a:pt x="1958" y="1362"/>
                </a:lnTo>
                <a:lnTo>
                  <a:pt x="2023" y="1329"/>
                </a:lnTo>
                <a:lnTo>
                  <a:pt x="2066" y="1324"/>
                </a:lnTo>
                <a:lnTo>
                  <a:pt x="2068" y="1323"/>
                </a:lnTo>
                <a:lnTo>
                  <a:pt x="2066" y="1315"/>
                </a:lnTo>
                <a:lnTo>
                  <a:pt x="2057" y="1311"/>
                </a:lnTo>
                <a:lnTo>
                  <a:pt x="2052" y="1299"/>
                </a:lnTo>
                <a:lnTo>
                  <a:pt x="2057" y="1291"/>
                </a:lnTo>
                <a:lnTo>
                  <a:pt x="2062" y="1286"/>
                </a:lnTo>
                <a:lnTo>
                  <a:pt x="2072" y="1273"/>
                </a:lnTo>
                <a:lnTo>
                  <a:pt x="2091" y="1230"/>
                </a:lnTo>
                <a:lnTo>
                  <a:pt x="2074" y="1209"/>
                </a:lnTo>
                <a:lnTo>
                  <a:pt x="2074" y="1197"/>
                </a:lnTo>
                <a:lnTo>
                  <a:pt x="2081" y="1189"/>
                </a:lnTo>
                <a:lnTo>
                  <a:pt x="2078" y="1175"/>
                </a:lnTo>
                <a:lnTo>
                  <a:pt x="2087" y="1157"/>
                </a:lnTo>
                <a:lnTo>
                  <a:pt x="2093" y="1146"/>
                </a:lnTo>
                <a:lnTo>
                  <a:pt x="2100" y="1127"/>
                </a:lnTo>
                <a:lnTo>
                  <a:pt x="2105" y="1091"/>
                </a:lnTo>
                <a:lnTo>
                  <a:pt x="2105" y="1068"/>
                </a:lnTo>
                <a:lnTo>
                  <a:pt x="2100" y="1041"/>
                </a:lnTo>
                <a:lnTo>
                  <a:pt x="2092" y="1021"/>
                </a:lnTo>
                <a:lnTo>
                  <a:pt x="2087" y="1014"/>
                </a:lnTo>
                <a:lnTo>
                  <a:pt x="2089" y="1003"/>
                </a:lnTo>
                <a:lnTo>
                  <a:pt x="2084" y="994"/>
                </a:lnTo>
                <a:lnTo>
                  <a:pt x="2072" y="977"/>
                </a:lnTo>
                <a:lnTo>
                  <a:pt x="2062" y="969"/>
                </a:lnTo>
                <a:lnTo>
                  <a:pt x="2061" y="960"/>
                </a:lnTo>
                <a:lnTo>
                  <a:pt x="2068" y="943"/>
                </a:lnTo>
                <a:lnTo>
                  <a:pt x="2050" y="916"/>
                </a:lnTo>
                <a:lnTo>
                  <a:pt x="2029" y="896"/>
                </a:lnTo>
                <a:lnTo>
                  <a:pt x="2023" y="885"/>
                </a:lnTo>
                <a:lnTo>
                  <a:pt x="2018" y="691"/>
                </a:lnTo>
                <a:lnTo>
                  <a:pt x="2018" y="592"/>
                </a:lnTo>
                <a:lnTo>
                  <a:pt x="1991" y="587"/>
                </a:lnTo>
                <a:lnTo>
                  <a:pt x="1976" y="595"/>
                </a:lnTo>
                <a:lnTo>
                  <a:pt x="1964" y="592"/>
                </a:lnTo>
                <a:lnTo>
                  <a:pt x="1944" y="571"/>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19" name="5843394384.62541.552.3755"/>
          <p:cNvSpPr>
            <a:spLocks/>
          </p:cNvSpPr>
          <p:nvPr>
            <p:custDataLst>
              <p:tags r:id="rId11"/>
            </p:custDataLst>
          </p:nvPr>
        </p:nvSpPr>
        <p:spPr bwMode="auto">
          <a:xfrm>
            <a:off x="4238908" y="2590239"/>
            <a:ext cx="771729" cy="611836"/>
          </a:xfrm>
          <a:custGeom>
            <a:avLst/>
            <a:gdLst>
              <a:gd name="T0" fmla="*/ 0 w 1096"/>
              <a:gd name="T1" fmla="*/ 0 h 867"/>
              <a:gd name="T2" fmla="*/ 0 w 1096"/>
              <a:gd name="T3" fmla="*/ 0 h 867"/>
              <a:gd name="T4" fmla="*/ 0 w 1096"/>
              <a:gd name="T5" fmla="*/ 0 h 867"/>
              <a:gd name="T6" fmla="*/ 0 w 1096"/>
              <a:gd name="T7" fmla="*/ 0 h 867"/>
              <a:gd name="T8" fmla="*/ 0 w 1096"/>
              <a:gd name="T9" fmla="*/ 0 h 867"/>
              <a:gd name="T10" fmla="*/ 0 w 1096"/>
              <a:gd name="T11" fmla="*/ 0 h 867"/>
              <a:gd name="T12" fmla="*/ 0 w 1096"/>
              <a:gd name="T13" fmla="*/ 0 h 867"/>
              <a:gd name="T14" fmla="*/ 0 w 1096"/>
              <a:gd name="T15" fmla="*/ 0 h 8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6" h="867">
                <a:moveTo>
                  <a:pt x="0" y="753"/>
                </a:moveTo>
                <a:lnTo>
                  <a:pt x="105" y="0"/>
                </a:lnTo>
                <a:lnTo>
                  <a:pt x="810" y="72"/>
                </a:lnTo>
                <a:lnTo>
                  <a:pt x="1096" y="99"/>
                </a:lnTo>
                <a:lnTo>
                  <a:pt x="1084" y="290"/>
                </a:lnTo>
                <a:lnTo>
                  <a:pt x="1052" y="867"/>
                </a:lnTo>
                <a:lnTo>
                  <a:pt x="903" y="856"/>
                </a:lnTo>
                <a:lnTo>
                  <a:pt x="0" y="753"/>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0" name="5844407.875434.87528.553.3755"/>
          <p:cNvSpPr>
            <a:spLocks/>
          </p:cNvSpPr>
          <p:nvPr>
            <p:custDataLst>
              <p:tags r:id="rId12"/>
            </p:custDataLst>
          </p:nvPr>
        </p:nvSpPr>
        <p:spPr bwMode="auto">
          <a:xfrm>
            <a:off x="4979638" y="2794185"/>
            <a:ext cx="789676" cy="420943"/>
          </a:xfrm>
          <a:custGeom>
            <a:avLst/>
            <a:gdLst>
              <a:gd name="T0" fmla="*/ 0 w 1118"/>
              <a:gd name="T1" fmla="*/ 0 h 599"/>
              <a:gd name="T2" fmla="*/ 0 w 1118"/>
              <a:gd name="T3" fmla="*/ 0 h 599"/>
              <a:gd name="T4" fmla="*/ 0 w 1118"/>
              <a:gd name="T5" fmla="*/ 0 h 599"/>
              <a:gd name="T6" fmla="*/ 0 w 1118"/>
              <a:gd name="T7" fmla="*/ 0 h 599"/>
              <a:gd name="T8" fmla="*/ 0 w 1118"/>
              <a:gd name="T9" fmla="*/ 0 h 599"/>
              <a:gd name="T10" fmla="*/ 0 w 1118"/>
              <a:gd name="T11" fmla="*/ 0 h 599"/>
              <a:gd name="T12" fmla="*/ 0 w 1118"/>
              <a:gd name="T13" fmla="*/ 0 h 599"/>
              <a:gd name="T14" fmla="*/ 0 w 1118"/>
              <a:gd name="T15" fmla="*/ 0 h 599"/>
              <a:gd name="T16" fmla="*/ 0 w 1118"/>
              <a:gd name="T17" fmla="*/ 0 h 599"/>
              <a:gd name="T18" fmla="*/ 0 w 1118"/>
              <a:gd name="T19" fmla="*/ 0 h 599"/>
              <a:gd name="T20" fmla="*/ 0 w 1118"/>
              <a:gd name="T21" fmla="*/ 0 h 599"/>
              <a:gd name="T22" fmla="*/ 0 w 1118"/>
              <a:gd name="T23" fmla="*/ 0 h 599"/>
              <a:gd name="T24" fmla="*/ 0 w 1118"/>
              <a:gd name="T25" fmla="*/ 0 h 599"/>
              <a:gd name="T26" fmla="*/ 0 w 1118"/>
              <a:gd name="T27" fmla="*/ 0 h 5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8" h="599">
                <a:moveTo>
                  <a:pt x="32" y="0"/>
                </a:moveTo>
                <a:lnTo>
                  <a:pt x="1002" y="20"/>
                </a:lnTo>
                <a:lnTo>
                  <a:pt x="1064" y="71"/>
                </a:lnTo>
                <a:lnTo>
                  <a:pt x="1042" y="92"/>
                </a:lnTo>
                <a:lnTo>
                  <a:pt x="1038" y="116"/>
                </a:lnTo>
                <a:lnTo>
                  <a:pt x="1053" y="127"/>
                </a:lnTo>
                <a:lnTo>
                  <a:pt x="1065" y="137"/>
                </a:lnTo>
                <a:lnTo>
                  <a:pt x="1076" y="170"/>
                </a:lnTo>
                <a:lnTo>
                  <a:pt x="1089" y="181"/>
                </a:lnTo>
                <a:lnTo>
                  <a:pt x="1106" y="182"/>
                </a:lnTo>
                <a:lnTo>
                  <a:pt x="1115" y="186"/>
                </a:lnTo>
                <a:lnTo>
                  <a:pt x="1118" y="599"/>
                </a:lnTo>
                <a:lnTo>
                  <a:pt x="0" y="577"/>
                </a:lnTo>
                <a:lnTo>
                  <a:pt x="32" y="0"/>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1" name="5845379.625423.37529.12559.3755"/>
          <p:cNvSpPr>
            <a:spLocks/>
          </p:cNvSpPr>
          <p:nvPr>
            <p:custDataLst>
              <p:tags r:id="rId13"/>
            </p:custDataLst>
          </p:nvPr>
        </p:nvSpPr>
        <p:spPr bwMode="auto">
          <a:xfrm>
            <a:off x="4809955" y="2376504"/>
            <a:ext cx="877781" cy="430732"/>
          </a:xfrm>
          <a:custGeom>
            <a:avLst/>
            <a:gdLst>
              <a:gd name="T0" fmla="*/ 0 w 1245"/>
              <a:gd name="T1" fmla="*/ 0 h 613"/>
              <a:gd name="T2" fmla="*/ 0 w 1245"/>
              <a:gd name="T3" fmla="*/ 0 h 613"/>
              <a:gd name="T4" fmla="*/ 0 w 1245"/>
              <a:gd name="T5" fmla="*/ 0 h 613"/>
              <a:gd name="T6" fmla="*/ 0 w 1245"/>
              <a:gd name="T7" fmla="*/ 0 h 613"/>
              <a:gd name="T8" fmla="*/ 0 w 1245"/>
              <a:gd name="T9" fmla="*/ 0 h 613"/>
              <a:gd name="T10" fmla="*/ 0 w 1245"/>
              <a:gd name="T11" fmla="*/ 0 h 613"/>
              <a:gd name="T12" fmla="*/ 0 w 1245"/>
              <a:gd name="T13" fmla="*/ 0 h 613"/>
              <a:gd name="T14" fmla="*/ 0 w 1245"/>
              <a:gd name="T15" fmla="*/ 0 h 613"/>
              <a:gd name="T16" fmla="*/ 0 w 1245"/>
              <a:gd name="T17" fmla="*/ 0 h 613"/>
              <a:gd name="T18" fmla="*/ 0 w 1245"/>
              <a:gd name="T19" fmla="*/ 0 h 613"/>
              <a:gd name="T20" fmla="*/ 0 w 1245"/>
              <a:gd name="T21" fmla="*/ 0 h 613"/>
              <a:gd name="T22" fmla="*/ 0 w 1245"/>
              <a:gd name="T23" fmla="*/ 0 h 613"/>
              <a:gd name="T24" fmla="*/ 0 w 1245"/>
              <a:gd name="T25" fmla="*/ 0 h 613"/>
              <a:gd name="T26" fmla="*/ 0 w 1245"/>
              <a:gd name="T27" fmla="*/ 0 h 613"/>
              <a:gd name="T28" fmla="*/ 0 w 1245"/>
              <a:gd name="T29" fmla="*/ 0 h 613"/>
              <a:gd name="T30" fmla="*/ 0 w 1245"/>
              <a:gd name="T31" fmla="*/ 0 h 613"/>
              <a:gd name="T32" fmla="*/ 0 w 1245"/>
              <a:gd name="T33" fmla="*/ 0 h 613"/>
              <a:gd name="T34" fmla="*/ 0 w 1245"/>
              <a:gd name="T35" fmla="*/ 0 h 613"/>
              <a:gd name="T36" fmla="*/ 0 w 1245"/>
              <a:gd name="T37" fmla="*/ 0 h 613"/>
              <a:gd name="T38" fmla="*/ 0 w 1245"/>
              <a:gd name="T39" fmla="*/ 0 h 613"/>
              <a:gd name="T40" fmla="*/ 0 w 1245"/>
              <a:gd name="T41" fmla="*/ 0 h 613"/>
              <a:gd name="T42" fmla="*/ 0 w 1245"/>
              <a:gd name="T43" fmla="*/ 0 h 613"/>
              <a:gd name="T44" fmla="*/ 0 w 1245"/>
              <a:gd name="T45" fmla="*/ 0 h 613"/>
              <a:gd name="T46" fmla="*/ 0 w 1245"/>
              <a:gd name="T47" fmla="*/ 0 h 613"/>
              <a:gd name="T48" fmla="*/ 0 w 1245"/>
              <a:gd name="T49" fmla="*/ 0 h 613"/>
              <a:gd name="T50" fmla="*/ 0 w 1245"/>
              <a:gd name="T51" fmla="*/ 0 h 613"/>
              <a:gd name="T52" fmla="*/ 0 w 1245"/>
              <a:gd name="T53" fmla="*/ 0 h 613"/>
              <a:gd name="T54" fmla="*/ 0 w 1245"/>
              <a:gd name="T55" fmla="*/ 0 h 613"/>
              <a:gd name="T56" fmla="*/ 0 w 1245"/>
              <a:gd name="T57" fmla="*/ 0 h 613"/>
              <a:gd name="T58" fmla="*/ 0 w 1245"/>
              <a:gd name="T59" fmla="*/ 0 h 613"/>
              <a:gd name="T60" fmla="*/ 0 w 1245"/>
              <a:gd name="T61" fmla="*/ 0 h 613"/>
              <a:gd name="T62" fmla="*/ 0 w 1245"/>
              <a:gd name="T63" fmla="*/ 0 h 613"/>
              <a:gd name="T64" fmla="*/ 0 w 1245"/>
              <a:gd name="T65" fmla="*/ 0 h 613"/>
              <a:gd name="T66" fmla="*/ 0 w 1245"/>
              <a:gd name="T67" fmla="*/ 0 h 613"/>
              <a:gd name="T68" fmla="*/ 0 w 1245"/>
              <a:gd name="T69" fmla="*/ 0 h 613"/>
              <a:gd name="T70" fmla="*/ 0 w 1245"/>
              <a:gd name="T71" fmla="*/ 0 h 613"/>
              <a:gd name="T72" fmla="*/ 0 w 1245"/>
              <a:gd name="T73" fmla="*/ 0 h 613"/>
              <a:gd name="T74" fmla="*/ 0 w 1245"/>
              <a:gd name="T75" fmla="*/ 0 h 613"/>
              <a:gd name="T76" fmla="*/ 0 w 1245"/>
              <a:gd name="T77" fmla="*/ 0 h 613"/>
              <a:gd name="T78" fmla="*/ 0 w 1245"/>
              <a:gd name="T79" fmla="*/ 0 h 613"/>
              <a:gd name="T80" fmla="*/ 0 w 1245"/>
              <a:gd name="T81" fmla="*/ 0 h 613"/>
              <a:gd name="T82" fmla="*/ 0 w 1245"/>
              <a:gd name="T83" fmla="*/ 0 h 613"/>
              <a:gd name="T84" fmla="*/ 0 w 1245"/>
              <a:gd name="T85" fmla="*/ 0 h 613"/>
              <a:gd name="T86" fmla="*/ 0 w 1245"/>
              <a:gd name="T87" fmla="*/ 0 h 613"/>
              <a:gd name="T88" fmla="*/ 0 w 1245"/>
              <a:gd name="T89" fmla="*/ 0 h 613"/>
              <a:gd name="T90" fmla="*/ 0 w 1245"/>
              <a:gd name="T91" fmla="*/ 0 h 6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45" h="613">
                <a:moveTo>
                  <a:pt x="0" y="375"/>
                </a:moveTo>
                <a:lnTo>
                  <a:pt x="32" y="0"/>
                </a:lnTo>
                <a:lnTo>
                  <a:pt x="799" y="41"/>
                </a:lnTo>
                <a:lnTo>
                  <a:pt x="824" y="70"/>
                </a:lnTo>
                <a:lnTo>
                  <a:pt x="845" y="70"/>
                </a:lnTo>
                <a:lnTo>
                  <a:pt x="868" y="67"/>
                </a:lnTo>
                <a:lnTo>
                  <a:pt x="881" y="78"/>
                </a:lnTo>
                <a:lnTo>
                  <a:pt x="894" y="102"/>
                </a:lnTo>
                <a:lnTo>
                  <a:pt x="910" y="106"/>
                </a:lnTo>
                <a:lnTo>
                  <a:pt x="934" y="102"/>
                </a:lnTo>
                <a:lnTo>
                  <a:pt x="953" y="88"/>
                </a:lnTo>
                <a:lnTo>
                  <a:pt x="977" y="88"/>
                </a:lnTo>
                <a:lnTo>
                  <a:pt x="993" y="90"/>
                </a:lnTo>
                <a:lnTo>
                  <a:pt x="1056" y="128"/>
                </a:lnTo>
                <a:lnTo>
                  <a:pt x="1083" y="149"/>
                </a:lnTo>
                <a:lnTo>
                  <a:pt x="1083" y="167"/>
                </a:lnTo>
                <a:lnTo>
                  <a:pt x="1103" y="183"/>
                </a:lnTo>
                <a:lnTo>
                  <a:pt x="1103" y="196"/>
                </a:lnTo>
                <a:lnTo>
                  <a:pt x="1094" y="221"/>
                </a:lnTo>
                <a:lnTo>
                  <a:pt x="1110" y="233"/>
                </a:lnTo>
                <a:lnTo>
                  <a:pt x="1117" y="268"/>
                </a:lnTo>
                <a:lnTo>
                  <a:pt x="1135" y="280"/>
                </a:lnTo>
                <a:lnTo>
                  <a:pt x="1130" y="296"/>
                </a:lnTo>
                <a:lnTo>
                  <a:pt x="1135" y="312"/>
                </a:lnTo>
                <a:lnTo>
                  <a:pt x="1155" y="328"/>
                </a:lnTo>
                <a:lnTo>
                  <a:pt x="1161" y="341"/>
                </a:lnTo>
                <a:lnTo>
                  <a:pt x="1155" y="354"/>
                </a:lnTo>
                <a:lnTo>
                  <a:pt x="1151" y="386"/>
                </a:lnTo>
                <a:lnTo>
                  <a:pt x="1169" y="398"/>
                </a:lnTo>
                <a:lnTo>
                  <a:pt x="1176" y="413"/>
                </a:lnTo>
                <a:lnTo>
                  <a:pt x="1162" y="426"/>
                </a:lnTo>
                <a:lnTo>
                  <a:pt x="1169" y="441"/>
                </a:lnTo>
                <a:lnTo>
                  <a:pt x="1181" y="456"/>
                </a:lnTo>
                <a:lnTo>
                  <a:pt x="1176" y="470"/>
                </a:lnTo>
                <a:lnTo>
                  <a:pt x="1181" y="489"/>
                </a:lnTo>
                <a:lnTo>
                  <a:pt x="1186" y="501"/>
                </a:lnTo>
                <a:lnTo>
                  <a:pt x="1194" y="520"/>
                </a:lnTo>
                <a:lnTo>
                  <a:pt x="1213" y="534"/>
                </a:lnTo>
                <a:lnTo>
                  <a:pt x="1216" y="559"/>
                </a:lnTo>
                <a:lnTo>
                  <a:pt x="1237" y="585"/>
                </a:lnTo>
                <a:lnTo>
                  <a:pt x="1245" y="590"/>
                </a:lnTo>
                <a:lnTo>
                  <a:pt x="1241" y="606"/>
                </a:lnTo>
                <a:lnTo>
                  <a:pt x="1244" y="613"/>
                </a:lnTo>
                <a:lnTo>
                  <a:pt x="274" y="593"/>
                </a:lnTo>
                <a:lnTo>
                  <a:pt x="286" y="402"/>
                </a:lnTo>
                <a:lnTo>
                  <a:pt x="0" y="375"/>
                </a:lnTo>
                <a:close/>
              </a:path>
            </a:pathLst>
          </a:custGeom>
          <a:solidFill>
            <a:schemeClr val="accent3"/>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4" name="5846352.875424.87533.7550.3755"/>
          <p:cNvSpPr>
            <a:spLocks/>
          </p:cNvSpPr>
          <p:nvPr>
            <p:custDataLst>
              <p:tags r:id="rId14"/>
            </p:custDataLst>
          </p:nvPr>
        </p:nvSpPr>
        <p:spPr bwMode="auto">
          <a:xfrm>
            <a:off x="4831165" y="1983298"/>
            <a:ext cx="745624" cy="495995"/>
          </a:xfrm>
          <a:custGeom>
            <a:avLst/>
            <a:gdLst>
              <a:gd name="T0" fmla="*/ 0 w 1058"/>
              <a:gd name="T1" fmla="*/ 0 h 707"/>
              <a:gd name="T2" fmla="*/ 0 w 1058"/>
              <a:gd name="T3" fmla="*/ 0 h 707"/>
              <a:gd name="T4" fmla="*/ 0 w 1058"/>
              <a:gd name="T5" fmla="*/ 0 h 707"/>
              <a:gd name="T6" fmla="*/ 0 w 1058"/>
              <a:gd name="T7" fmla="*/ 0 h 707"/>
              <a:gd name="T8" fmla="*/ 0 w 1058"/>
              <a:gd name="T9" fmla="*/ 0 h 707"/>
              <a:gd name="T10" fmla="*/ 0 w 1058"/>
              <a:gd name="T11" fmla="*/ 0 h 707"/>
              <a:gd name="T12" fmla="*/ 0 w 1058"/>
              <a:gd name="T13" fmla="*/ 0 h 707"/>
              <a:gd name="T14" fmla="*/ 0 w 1058"/>
              <a:gd name="T15" fmla="*/ 0 h 707"/>
              <a:gd name="T16" fmla="*/ 0 w 1058"/>
              <a:gd name="T17" fmla="*/ 0 h 707"/>
              <a:gd name="T18" fmla="*/ 0 w 1058"/>
              <a:gd name="T19" fmla="*/ 0 h 707"/>
              <a:gd name="T20" fmla="*/ 0 w 1058"/>
              <a:gd name="T21" fmla="*/ 0 h 707"/>
              <a:gd name="T22" fmla="*/ 0 w 1058"/>
              <a:gd name="T23" fmla="*/ 0 h 707"/>
              <a:gd name="T24" fmla="*/ 0 w 1058"/>
              <a:gd name="T25" fmla="*/ 0 h 707"/>
              <a:gd name="T26" fmla="*/ 0 w 1058"/>
              <a:gd name="T27" fmla="*/ 0 h 707"/>
              <a:gd name="T28" fmla="*/ 0 w 1058"/>
              <a:gd name="T29" fmla="*/ 0 h 707"/>
              <a:gd name="T30" fmla="*/ 0 w 1058"/>
              <a:gd name="T31" fmla="*/ 0 h 707"/>
              <a:gd name="T32" fmla="*/ 0 w 1058"/>
              <a:gd name="T33" fmla="*/ 0 h 707"/>
              <a:gd name="T34" fmla="*/ 0 w 1058"/>
              <a:gd name="T35" fmla="*/ 0 h 707"/>
              <a:gd name="T36" fmla="*/ 0 w 1058"/>
              <a:gd name="T37" fmla="*/ 0 h 707"/>
              <a:gd name="T38" fmla="*/ 0 w 1058"/>
              <a:gd name="T39" fmla="*/ 0 h 707"/>
              <a:gd name="T40" fmla="*/ 0 w 1058"/>
              <a:gd name="T41" fmla="*/ 0 h 707"/>
              <a:gd name="T42" fmla="*/ 0 w 1058"/>
              <a:gd name="T43" fmla="*/ 0 h 707"/>
              <a:gd name="T44" fmla="*/ 0 w 1058"/>
              <a:gd name="T45" fmla="*/ 0 h 707"/>
              <a:gd name="T46" fmla="*/ 0 w 1058"/>
              <a:gd name="T47" fmla="*/ 0 h 707"/>
              <a:gd name="T48" fmla="*/ 0 w 1058"/>
              <a:gd name="T49" fmla="*/ 0 h 707"/>
              <a:gd name="T50" fmla="*/ 0 w 1058"/>
              <a:gd name="T51" fmla="*/ 0 h 707"/>
              <a:gd name="T52" fmla="*/ 0 w 1058"/>
              <a:gd name="T53" fmla="*/ 0 h 707"/>
              <a:gd name="T54" fmla="*/ 0 w 1058"/>
              <a:gd name="T55" fmla="*/ 0 h 707"/>
              <a:gd name="T56" fmla="*/ 0 w 1058"/>
              <a:gd name="T57" fmla="*/ 0 h 707"/>
              <a:gd name="T58" fmla="*/ 0 w 1058"/>
              <a:gd name="T59" fmla="*/ 0 h 707"/>
              <a:gd name="T60" fmla="*/ 0 w 1058"/>
              <a:gd name="T61" fmla="*/ 0 h 707"/>
              <a:gd name="T62" fmla="*/ 0 w 1058"/>
              <a:gd name="T63" fmla="*/ 0 h 707"/>
              <a:gd name="T64" fmla="*/ 0 w 1058"/>
              <a:gd name="T65" fmla="*/ 0 h 707"/>
              <a:gd name="T66" fmla="*/ 0 w 1058"/>
              <a:gd name="T67" fmla="*/ 0 h 707"/>
              <a:gd name="T68" fmla="*/ 0 w 1058"/>
              <a:gd name="T69" fmla="*/ 0 h 707"/>
              <a:gd name="T70" fmla="*/ 0 w 1058"/>
              <a:gd name="T71" fmla="*/ 0 h 7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8" h="707">
                <a:moveTo>
                  <a:pt x="0" y="558"/>
                </a:moveTo>
                <a:lnTo>
                  <a:pt x="33" y="184"/>
                </a:lnTo>
                <a:lnTo>
                  <a:pt x="46" y="0"/>
                </a:lnTo>
                <a:lnTo>
                  <a:pt x="1037" y="41"/>
                </a:lnTo>
                <a:lnTo>
                  <a:pt x="1037" y="55"/>
                </a:lnTo>
                <a:lnTo>
                  <a:pt x="1033" y="76"/>
                </a:lnTo>
                <a:lnTo>
                  <a:pt x="1012" y="100"/>
                </a:lnTo>
                <a:lnTo>
                  <a:pt x="1013" y="122"/>
                </a:lnTo>
                <a:lnTo>
                  <a:pt x="1055" y="165"/>
                </a:lnTo>
                <a:lnTo>
                  <a:pt x="1058" y="509"/>
                </a:lnTo>
                <a:lnTo>
                  <a:pt x="1044" y="507"/>
                </a:lnTo>
                <a:lnTo>
                  <a:pt x="1036" y="509"/>
                </a:lnTo>
                <a:lnTo>
                  <a:pt x="1037" y="525"/>
                </a:lnTo>
                <a:lnTo>
                  <a:pt x="1040" y="533"/>
                </a:lnTo>
                <a:lnTo>
                  <a:pt x="1037" y="556"/>
                </a:lnTo>
                <a:lnTo>
                  <a:pt x="1047" y="561"/>
                </a:lnTo>
                <a:lnTo>
                  <a:pt x="1055" y="593"/>
                </a:lnTo>
                <a:lnTo>
                  <a:pt x="1040" y="601"/>
                </a:lnTo>
                <a:lnTo>
                  <a:pt x="1044" y="617"/>
                </a:lnTo>
                <a:lnTo>
                  <a:pt x="1035" y="654"/>
                </a:lnTo>
                <a:lnTo>
                  <a:pt x="1044" y="685"/>
                </a:lnTo>
                <a:lnTo>
                  <a:pt x="1051" y="702"/>
                </a:lnTo>
                <a:lnTo>
                  <a:pt x="1051" y="707"/>
                </a:lnTo>
                <a:lnTo>
                  <a:pt x="1024" y="686"/>
                </a:lnTo>
                <a:lnTo>
                  <a:pt x="961" y="648"/>
                </a:lnTo>
                <a:lnTo>
                  <a:pt x="945" y="646"/>
                </a:lnTo>
                <a:lnTo>
                  <a:pt x="921" y="646"/>
                </a:lnTo>
                <a:lnTo>
                  <a:pt x="902" y="660"/>
                </a:lnTo>
                <a:lnTo>
                  <a:pt x="878" y="664"/>
                </a:lnTo>
                <a:lnTo>
                  <a:pt x="862" y="660"/>
                </a:lnTo>
                <a:lnTo>
                  <a:pt x="849" y="636"/>
                </a:lnTo>
                <a:lnTo>
                  <a:pt x="836" y="625"/>
                </a:lnTo>
                <a:lnTo>
                  <a:pt x="813" y="628"/>
                </a:lnTo>
                <a:lnTo>
                  <a:pt x="792" y="628"/>
                </a:lnTo>
                <a:lnTo>
                  <a:pt x="767" y="599"/>
                </a:lnTo>
                <a:lnTo>
                  <a:pt x="0" y="558"/>
                </a:lnTo>
                <a:close/>
              </a:path>
            </a:pathLst>
          </a:custGeom>
          <a:solidFill>
            <a:schemeClr val="tx2">
              <a:lumMod val="20000"/>
              <a:lumOff val="8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5" name="5847324470.7553.2547.3755"/>
          <p:cNvSpPr>
            <a:spLocks/>
          </p:cNvSpPr>
          <p:nvPr>
            <p:custDataLst>
              <p:tags r:id="rId15"/>
            </p:custDataLst>
          </p:nvPr>
        </p:nvSpPr>
        <p:spPr bwMode="auto">
          <a:xfrm>
            <a:off x="5509896" y="1557460"/>
            <a:ext cx="699940" cy="784781"/>
          </a:xfrm>
          <a:custGeom>
            <a:avLst/>
            <a:gdLst>
              <a:gd name="T0" fmla="*/ 0 w 993"/>
              <a:gd name="T1" fmla="*/ 0 h 1114"/>
              <a:gd name="T2" fmla="*/ 0 w 993"/>
              <a:gd name="T3" fmla="*/ 0 h 1114"/>
              <a:gd name="T4" fmla="*/ 0 w 993"/>
              <a:gd name="T5" fmla="*/ 0 h 1114"/>
              <a:gd name="T6" fmla="*/ 0 w 993"/>
              <a:gd name="T7" fmla="*/ 0 h 1114"/>
              <a:gd name="T8" fmla="*/ 0 w 993"/>
              <a:gd name="T9" fmla="*/ 0 h 1114"/>
              <a:gd name="T10" fmla="*/ 0 w 993"/>
              <a:gd name="T11" fmla="*/ 0 h 1114"/>
              <a:gd name="T12" fmla="*/ 0 w 993"/>
              <a:gd name="T13" fmla="*/ 0 h 1114"/>
              <a:gd name="T14" fmla="*/ 0 w 993"/>
              <a:gd name="T15" fmla="*/ 0 h 1114"/>
              <a:gd name="T16" fmla="*/ 0 w 993"/>
              <a:gd name="T17" fmla="*/ 0 h 1114"/>
              <a:gd name="T18" fmla="*/ 0 w 993"/>
              <a:gd name="T19" fmla="*/ 0 h 1114"/>
              <a:gd name="T20" fmla="*/ 0 w 993"/>
              <a:gd name="T21" fmla="*/ 0 h 1114"/>
              <a:gd name="T22" fmla="*/ 0 w 993"/>
              <a:gd name="T23" fmla="*/ 0 h 1114"/>
              <a:gd name="T24" fmla="*/ 0 w 993"/>
              <a:gd name="T25" fmla="*/ 0 h 1114"/>
              <a:gd name="T26" fmla="*/ 0 w 993"/>
              <a:gd name="T27" fmla="*/ 0 h 1114"/>
              <a:gd name="T28" fmla="*/ 0 w 993"/>
              <a:gd name="T29" fmla="*/ 0 h 1114"/>
              <a:gd name="T30" fmla="*/ 0 w 993"/>
              <a:gd name="T31" fmla="*/ 0 h 1114"/>
              <a:gd name="T32" fmla="*/ 0 w 993"/>
              <a:gd name="T33" fmla="*/ 0 h 1114"/>
              <a:gd name="T34" fmla="*/ 0 w 993"/>
              <a:gd name="T35" fmla="*/ 0 h 1114"/>
              <a:gd name="T36" fmla="*/ 0 w 993"/>
              <a:gd name="T37" fmla="*/ 0 h 1114"/>
              <a:gd name="T38" fmla="*/ 0 w 993"/>
              <a:gd name="T39" fmla="*/ 0 h 1114"/>
              <a:gd name="T40" fmla="*/ 0 w 993"/>
              <a:gd name="T41" fmla="*/ 0 h 1114"/>
              <a:gd name="T42" fmla="*/ 0 w 993"/>
              <a:gd name="T43" fmla="*/ 0 h 1114"/>
              <a:gd name="T44" fmla="*/ 0 w 993"/>
              <a:gd name="T45" fmla="*/ 0 h 1114"/>
              <a:gd name="T46" fmla="*/ 0 w 993"/>
              <a:gd name="T47" fmla="*/ 0 h 1114"/>
              <a:gd name="T48" fmla="*/ 0 w 993"/>
              <a:gd name="T49" fmla="*/ 0 h 1114"/>
              <a:gd name="T50" fmla="*/ 0 w 993"/>
              <a:gd name="T51" fmla="*/ 0 h 1114"/>
              <a:gd name="T52" fmla="*/ 0 w 993"/>
              <a:gd name="T53" fmla="*/ 0 h 1114"/>
              <a:gd name="T54" fmla="*/ 0 w 993"/>
              <a:gd name="T55" fmla="*/ 0 h 1114"/>
              <a:gd name="T56" fmla="*/ 0 w 993"/>
              <a:gd name="T57" fmla="*/ 0 h 1114"/>
              <a:gd name="T58" fmla="*/ 0 w 993"/>
              <a:gd name="T59" fmla="*/ 0 h 1114"/>
              <a:gd name="T60" fmla="*/ 0 w 993"/>
              <a:gd name="T61" fmla="*/ 0 h 1114"/>
              <a:gd name="T62" fmla="*/ 0 w 993"/>
              <a:gd name="T63" fmla="*/ 0 h 1114"/>
              <a:gd name="T64" fmla="*/ 0 w 993"/>
              <a:gd name="T65" fmla="*/ 0 h 1114"/>
              <a:gd name="T66" fmla="*/ 0 w 993"/>
              <a:gd name="T67" fmla="*/ 0 h 1114"/>
              <a:gd name="T68" fmla="*/ 0 w 993"/>
              <a:gd name="T69" fmla="*/ 0 h 1114"/>
              <a:gd name="T70" fmla="*/ 0 w 993"/>
              <a:gd name="T71" fmla="*/ 0 h 1114"/>
              <a:gd name="T72" fmla="*/ 0 w 993"/>
              <a:gd name="T73" fmla="*/ 0 h 1114"/>
              <a:gd name="T74" fmla="*/ 0 w 993"/>
              <a:gd name="T75" fmla="*/ 0 h 1114"/>
              <a:gd name="T76" fmla="*/ 0 w 993"/>
              <a:gd name="T77" fmla="*/ 0 h 1114"/>
              <a:gd name="T78" fmla="*/ 0 w 993"/>
              <a:gd name="T79" fmla="*/ 0 h 1114"/>
              <a:gd name="T80" fmla="*/ 0 w 993"/>
              <a:gd name="T81" fmla="*/ 0 h 1114"/>
              <a:gd name="T82" fmla="*/ 0 w 993"/>
              <a:gd name="T83" fmla="*/ 0 h 1114"/>
              <a:gd name="T84" fmla="*/ 0 w 993"/>
              <a:gd name="T85" fmla="*/ 0 h 1114"/>
              <a:gd name="T86" fmla="*/ 0 w 993"/>
              <a:gd name="T87" fmla="*/ 0 h 1114"/>
              <a:gd name="T88" fmla="*/ 0 w 993"/>
              <a:gd name="T89" fmla="*/ 0 h 1114"/>
              <a:gd name="T90" fmla="*/ 0 w 993"/>
              <a:gd name="T91" fmla="*/ 0 h 1114"/>
              <a:gd name="T92" fmla="*/ 0 w 993"/>
              <a:gd name="T93" fmla="*/ 0 h 1114"/>
              <a:gd name="T94" fmla="*/ 0 w 993"/>
              <a:gd name="T95" fmla="*/ 0 h 1114"/>
              <a:gd name="T96" fmla="*/ 0 w 993"/>
              <a:gd name="T97" fmla="*/ 0 h 1114"/>
              <a:gd name="T98" fmla="*/ 0 w 993"/>
              <a:gd name="T99" fmla="*/ 0 h 1114"/>
              <a:gd name="T100" fmla="*/ 0 w 993"/>
              <a:gd name="T101" fmla="*/ 0 h 1114"/>
              <a:gd name="T102" fmla="*/ 0 w 993"/>
              <a:gd name="T103" fmla="*/ 0 h 1114"/>
              <a:gd name="T104" fmla="*/ 0 w 993"/>
              <a:gd name="T105" fmla="*/ 0 h 11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3" h="1114">
                <a:moveTo>
                  <a:pt x="97" y="1114"/>
                </a:moveTo>
                <a:lnTo>
                  <a:pt x="94" y="770"/>
                </a:lnTo>
                <a:lnTo>
                  <a:pt x="52" y="727"/>
                </a:lnTo>
                <a:lnTo>
                  <a:pt x="51" y="705"/>
                </a:lnTo>
                <a:lnTo>
                  <a:pt x="72" y="681"/>
                </a:lnTo>
                <a:lnTo>
                  <a:pt x="76" y="660"/>
                </a:lnTo>
                <a:lnTo>
                  <a:pt x="76" y="646"/>
                </a:lnTo>
                <a:lnTo>
                  <a:pt x="75" y="618"/>
                </a:lnTo>
                <a:lnTo>
                  <a:pt x="76" y="592"/>
                </a:lnTo>
                <a:lnTo>
                  <a:pt x="59" y="525"/>
                </a:lnTo>
                <a:lnTo>
                  <a:pt x="56" y="511"/>
                </a:lnTo>
                <a:lnTo>
                  <a:pt x="56" y="476"/>
                </a:lnTo>
                <a:lnTo>
                  <a:pt x="56" y="458"/>
                </a:lnTo>
                <a:lnTo>
                  <a:pt x="51" y="363"/>
                </a:lnTo>
                <a:lnTo>
                  <a:pt x="38" y="308"/>
                </a:lnTo>
                <a:lnTo>
                  <a:pt x="20" y="290"/>
                </a:lnTo>
                <a:lnTo>
                  <a:pt x="8" y="228"/>
                </a:lnTo>
                <a:lnTo>
                  <a:pt x="5" y="176"/>
                </a:lnTo>
                <a:lnTo>
                  <a:pt x="13" y="144"/>
                </a:lnTo>
                <a:lnTo>
                  <a:pt x="16" y="129"/>
                </a:lnTo>
                <a:lnTo>
                  <a:pt x="0" y="86"/>
                </a:lnTo>
                <a:lnTo>
                  <a:pt x="0" y="69"/>
                </a:lnTo>
                <a:lnTo>
                  <a:pt x="250" y="67"/>
                </a:lnTo>
                <a:lnTo>
                  <a:pt x="252" y="30"/>
                </a:lnTo>
                <a:lnTo>
                  <a:pt x="256" y="0"/>
                </a:lnTo>
                <a:lnTo>
                  <a:pt x="283" y="0"/>
                </a:lnTo>
                <a:lnTo>
                  <a:pt x="309" y="11"/>
                </a:lnTo>
                <a:lnTo>
                  <a:pt x="312" y="54"/>
                </a:lnTo>
                <a:lnTo>
                  <a:pt x="316" y="75"/>
                </a:lnTo>
                <a:lnTo>
                  <a:pt x="314" y="104"/>
                </a:lnTo>
                <a:lnTo>
                  <a:pt x="344" y="125"/>
                </a:lnTo>
                <a:lnTo>
                  <a:pt x="355" y="122"/>
                </a:lnTo>
                <a:lnTo>
                  <a:pt x="375" y="125"/>
                </a:lnTo>
                <a:lnTo>
                  <a:pt x="385" y="137"/>
                </a:lnTo>
                <a:lnTo>
                  <a:pt x="406" y="132"/>
                </a:lnTo>
                <a:lnTo>
                  <a:pt x="431" y="137"/>
                </a:lnTo>
                <a:lnTo>
                  <a:pt x="436" y="148"/>
                </a:lnTo>
                <a:lnTo>
                  <a:pt x="436" y="159"/>
                </a:lnTo>
                <a:lnTo>
                  <a:pt x="471" y="156"/>
                </a:lnTo>
                <a:lnTo>
                  <a:pt x="486" y="137"/>
                </a:lnTo>
                <a:lnTo>
                  <a:pt x="540" y="136"/>
                </a:lnTo>
                <a:lnTo>
                  <a:pt x="572" y="148"/>
                </a:lnTo>
                <a:lnTo>
                  <a:pt x="582" y="148"/>
                </a:lnTo>
                <a:lnTo>
                  <a:pt x="576" y="159"/>
                </a:lnTo>
                <a:lnTo>
                  <a:pt x="590" y="169"/>
                </a:lnTo>
                <a:lnTo>
                  <a:pt x="594" y="167"/>
                </a:lnTo>
                <a:lnTo>
                  <a:pt x="602" y="175"/>
                </a:lnTo>
                <a:lnTo>
                  <a:pt x="607" y="195"/>
                </a:lnTo>
                <a:lnTo>
                  <a:pt x="621" y="203"/>
                </a:lnTo>
                <a:lnTo>
                  <a:pt x="633" y="185"/>
                </a:lnTo>
                <a:lnTo>
                  <a:pt x="643" y="183"/>
                </a:lnTo>
                <a:lnTo>
                  <a:pt x="657" y="185"/>
                </a:lnTo>
                <a:lnTo>
                  <a:pt x="664" y="203"/>
                </a:lnTo>
                <a:lnTo>
                  <a:pt x="697" y="210"/>
                </a:lnTo>
                <a:lnTo>
                  <a:pt x="705" y="220"/>
                </a:lnTo>
                <a:lnTo>
                  <a:pt x="720" y="232"/>
                </a:lnTo>
                <a:lnTo>
                  <a:pt x="740" y="232"/>
                </a:lnTo>
                <a:lnTo>
                  <a:pt x="759" y="228"/>
                </a:lnTo>
                <a:lnTo>
                  <a:pt x="806" y="194"/>
                </a:lnTo>
                <a:lnTo>
                  <a:pt x="811" y="196"/>
                </a:lnTo>
                <a:lnTo>
                  <a:pt x="827" y="216"/>
                </a:lnTo>
                <a:lnTo>
                  <a:pt x="903" y="214"/>
                </a:lnTo>
                <a:lnTo>
                  <a:pt x="913" y="216"/>
                </a:lnTo>
                <a:lnTo>
                  <a:pt x="923" y="220"/>
                </a:lnTo>
                <a:lnTo>
                  <a:pt x="946" y="235"/>
                </a:lnTo>
                <a:lnTo>
                  <a:pt x="960" y="228"/>
                </a:lnTo>
                <a:lnTo>
                  <a:pt x="993" y="226"/>
                </a:lnTo>
                <a:lnTo>
                  <a:pt x="974" y="245"/>
                </a:lnTo>
                <a:lnTo>
                  <a:pt x="927" y="271"/>
                </a:lnTo>
                <a:lnTo>
                  <a:pt x="907" y="277"/>
                </a:lnTo>
                <a:lnTo>
                  <a:pt x="888" y="282"/>
                </a:lnTo>
                <a:lnTo>
                  <a:pt x="868" y="304"/>
                </a:lnTo>
                <a:lnTo>
                  <a:pt x="829" y="317"/>
                </a:lnTo>
                <a:lnTo>
                  <a:pt x="810" y="332"/>
                </a:lnTo>
                <a:lnTo>
                  <a:pt x="751" y="400"/>
                </a:lnTo>
                <a:lnTo>
                  <a:pt x="658" y="484"/>
                </a:lnTo>
                <a:lnTo>
                  <a:pt x="655" y="497"/>
                </a:lnTo>
                <a:lnTo>
                  <a:pt x="642" y="507"/>
                </a:lnTo>
                <a:lnTo>
                  <a:pt x="647" y="607"/>
                </a:lnTo>
                <a:lnTo>
                  <a:pt x="630" y="619"/>
                </a:lnTo>
                <a:lnTo>
                  <a:pt x="621" y="625"/>
                </a:lnTo>
                <a:lnTo>
                  <a:pt x="582" y="653"/>
                </a:lnTo>
                <a:lnTo>
                  <a:pt x="580" y="674"/>
                </a:lnTo>
                <a:lnTo>
                  <a:pt x="576" y="678"/>
                </a:lnTo>
                <a:lnTo>
                  <a:pt x="569" y="704"/>
                </a:lnTo>
                <a:lnTo>
                  <a:pt x="587" y="715"/>
                </a:lnTo>
                <a:lnTo>
                  <a:pt x="602" y="740"/>
                </a:lnTo>
                <a:lnTo>
                  <a:pt x="590" y="763"/>
                </a:lnTo>
                <a:lnTo>
                  <a:pt x="591" y="778"/>
                </a:lnTo>
                <a:lnTo>
                  <a:pt x="587" y="814"/>
                </a:lnTo>
                <a:lnTo>
                  <a:pt x="587" y="864"/>
                </a:lnTo>
                <a:lnTo>
                  <a:pt x="594" y="873"/>
                </a:lnTo>
                <a:lnTo>
                  <a:pt x="611" y="883"/>
                </a:lnTo>
                <a:lnTo>
                  <a:pt x="615" y="892"/>
                </a:lnTo>
                <a:lnTo>
                  <a:pt x="653" y="897"/>
                </a:lnTo>
                <a:lnTo>
                  <a:pt x="657" y="901"/>
                </a:lnTo>
                <a:lnTo>
                  <a:pt x="657" y="913"/>
                </a:lnTo>
                <a:lnTo>
                  <a:pt x="661" y="918"/>
                </a:lnTo>
                <a:lnTo>
                  <a:pt x="706" y="939"/>
                </a:lnTo>
                <a:lnTo>
                  <a:pt x="721" y="965"/>
                </a:lnTo>
                <a:lnTo>
                  <a:pt x="759" y="991"/>
                </a:lnTo>
                <a:lnTo>
                  <a:pt x="801" y="1024"/>
                </a:lnTo>
                <a:lnTo>
                  <a:pt x="806" y="1032"/>
                </a:lnTo>
                <a:lnTo>
                  <a:pt x="805" y="1059"/>
                </a:lnTo>
                <a:lnTo>
                  <a:pt x="807" y="1092"/>
                </a:lnTo>
                <a:lnTo>
                  <a:pt x="97" y="1114"/>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6" name="5848376.125474.2528.62543.255"/>
          <p:cNvSpPr>
            <a:spLocks/>
          </p:cNvSpPr>
          <p:nvPr>
            <p:custDataLst>
              <p:tags r:id="rId16"/>
            </p:custDataLst>
          </p:nvPr>
        </p:nvSpPr>
        <p:spPr bwMode="auto">
          <a:xfrm>
            <a:off x="5562106" y="2325925"/>
            <a:ext cx="639573" cy="422575"/>
          </a:xfrm>
          <a:custGeom>
            <a:avLst/>
            <a:gdLst>
              <a:gd name="T0" fmla="*/ 0 w 907"/>
              <a:gd name="T1" fmla="*/ 0 h 598"/>
              <a:gd name="T2" fmla="*/ 0 w 907"/>
              <a:gd name="T3" fmla="*/ 0 h 598"/>
              <a:gd name="T4" fmla="*/ 0 w 907"/>
              <a:gd name="T5" fmla="*/ 0 h 598"/>
              <a:gd name="T6" fmla="*/ 0 w 907"/>
              <a:gd name="T7" fmla="*/ 0 h 598"/>
              <a:gd name="T8" fmla="*/ 0 w 907"/>
              <a:gd name="T9" fmla="*/ 0 h 598"/>
              <a:gd name="T10" fmla="*/ 0 w 907"/>
              <a:gd name="T11" fmla="*/ 0 h 598"/>
              <a:gd name="T12" fmla="*/ 0 w 907"/>
              <a:gd name="T13" fmla="*/ 0 h 598"/>
              <a:gd name="T14" fmla="*/ 0 w 907"/>
              <a:gd name="T15" fmla="*/ 0 h 598"/>
              <a:gd name="T16" fmla="*/ 0 w 907"/>
              <a:gd name="T17" fmla="*/ 0 h 598"/>
              <a:gd name="T18" fmla="*/ 0 w 907"/>
              <a:gd name="T19" fmla="*/ 0 h 598"/>
              <a:gd name="T20" fmla="*/ 0 w 907"/>
              <a:gd name="T21" fmla="*/ 0 h 598"/>
              <a:gd name="T22" fmla="*/ 0 w 907"/>
              <a:gd name="T23" fmla="*/ 0 h 598"/>
              <a:gd name="T24" fmla="*/ 0 w 907"/>
              <a:gd name="T25" fmla="*/ 0 h 598"/>
              <a:gd name="T26" fmla="*/ 0 w 907"/>
              <a:gd name="T27" fmla="*/ 0 h 598"/>
              <a:gd name="T28" fmla="*/ 0 w 907"/>
              <a:gd name="T29" fmla="*/ 0 h 598"/>
              <a:gd name="T30" fmla="*/ 0 w 907"/>
              <a:gd name="T31" fmla="*/ 0 h 598"/>
              <a:gd name="T32" fmla="*/ 0 w 907"/>
              <a:gd name="T33" fmla="*/ 0 h 598"/>
              <a:gd name="T34" fmla="*/ 0 w 907"/>
              <a:gd name="T35" fmla="*/ 0 h 598"/>
              <a:gd name="T36" fmla="*/ 0 w 907"/>
              <a:gd name="T37" fmla="*/ 0 h 598"/>
              <a:gd name="T38" fmla="*/ 0 w 907"/>
              <a:gd name="T39" fmla="*/ 0 h 598"/>
              <a:gd name="T40" fmla="*/ 0 w 907"/>
              <a:gd name="T41" fmla="*/ 0 h 598"/>
              <a:gd name="T42" fmla="*/ 0 w 907"/>
              <a:gd name="T43" fmla="*/ 0 h 598"/>
              <a:gd name="T44" fmla="*/ 0 w 907"/>
              <a:gd name="T45" fmla="*/ 0 h 598"/>
              <a:gd name="T46" fmla="*/ 0 w 907"/>
              <a:gd name="T47" fmla="*/ 0 h 598"/>
              <a:gd name="T48" fmla="*/ 0 w 907"/>
              <a:gd name="T49" fmla="*/ 0 h 598"/>
              <a:gd name="T50" fmla="*/ 0 w 907"/>
              <a:gd name="T51" fmla="*/ 0 h 598"/>
              <a:gd name="T52" fmla="*/ 0 w 907"/>
              <a:gd name="T53" fmla="*/ 0 h 598"/>
              <a:gd name="T54" fmla="*/ 0 w 907"/>
              <a:gd name="T55" fmla="*/ 0 h 598"/>
              <a:gd name="T56" fmla="*/ 0 w 907"/>
              <a:gd name="T57" fmla="*/ 0 h 598"/>
              <a:gd name="T58" fmla="*/ 0 w 907"/>
              <a:gd name="T59" fmla="*/ 0 h 598"/>
              <a:gd name="T60" fmla="*/ 0 w 907"/>
              <a:gd name="T61" fmla="*/ 0 h 598"/>
              <a:gd name="T62" fmla="*/ 0 w 907"/>
              <a:gd name="T63" fmla="*/ 0 h 598"/>
              <a:gd name="T64" fmla="*/ 0 w 907"/>
              <a:gd name="T65" fmla="*/ 0 h 598"/>
              <a:gd name="T66" fmla="*/ 0 w 907"/>
              <a:gd name="T67" fmla="*/ 0 h 598"/>
              <a:gd name="T68" fmla="*/ 0 w 907"/>
              <a:gd name="T69" fmla="*/ 0 h 5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7" h="598">
                <a:moveTo>
                  <a:pt x="23" y="22"/>
                </a:moveTo>
                <a:lnTo>
                  <a:pt x="733" y="0"/>
                </a:lnTo>
                <a:lnTo>
                  <a:pt x="745" y="22"/>
                </a:lnTo>
                <a:lnTo>
                  <a:pt x="759" y="40"/>
                </a:lnTo>
                <a:lnTo>
                  <a:pt x="759" y="53"/>
                </a:lnTo>
                <a:lnTo>
                  <a:pt x="749" y="70"/>
                </a:lnTo>
                <a:lnTo>
                  <a:pt x="755" y="95"/>
                </a:lnTo>
                <a:lnTo>
                  <a:pt x="768" y="147"/>
                </a:lnTo>
                <a:lnTo>
                  <a:pt x="814" y="159"/>
                </a:lnTo>
                <a:lnTo>
                  <a:pt x="825" y="173"/>
                </a:lnTo>
                <a:lnTo>
                  <a:pt x="833" y="188"/>
                </a:lnTo>
                <a:lnTo>
                  <a:pt x="837" y="198"/>
                </a:lnTo>
                <a:lnTo>
                  <a:pt x="869" y="215"/>
                </a:lnTo>
                <a:lnTo>
                  <a:pt x="872" y="234"/>
                </a:lnTo>
                <a:lnTo>
                  <a:pt x="900" y="251"/>
                </a:lnTo>
                <a:lnTo>
                  <a:pt x="907" y="285"/>
                </a:lnTo>
                <a:lnTo>
                  <a:pt x="904" y="298"/>
                </a:lnTo>
                <a:lnTo>
                  <a:pt x="898" y="320"/>
                </a:lnTo>
                <a:lnTo>
                  <a:pt x="886" y="331"/>
                </a:lnTo>
                <a:lnTo>
                  <a:pt x="886" y="344"/>
                </a:lnTo>
                <a:lnTo>
                  <a:pt x="860" y="374"/>
                </a:lnTo>
                <a:lnTo>
                  <a:pt x="837" y="382"/>
                </a:lnTo>
                <a:lnTo>
                  <a:pt x="831" y="386"/>
                </a:lnTo>
                <a:lnTo>
                  <a:pt x="802" y="386"/>
                </a:lnTo>
                <a:lnTo>
                  <a:pt x="788" y="399"/>
                </a:lnTo>
                <a:lnTo>
                  <a:pt x="776" y="414"/>
                </a:lnTo>
                <a:lnTo>
                  <a:pt x="778" y="431"/>
                </a:lnTo>
                <a:lnTo>
                  <a:pt x="796" y="449"/>
                </a:lnTo>
                <a:lnTo>
                  <a:pt x="802" y="462"/>
                </a:lnTo>
                <a:lnTo>
                  <a:pt x="796" y="490"/>
                </a:lnTo>
                <a:lnTo>
                  <a:pt x="774" y="539"/>
                </a:lnTo>
                <a:lnTo>
                  <a:pt x="753" y="553"/>
                </a:lnTo>
                <a:lnTo>
                  <a:pt x="748" y="566"/>
                </a:lnTo>
                <a:lnTo>
                  <a:pt x="749" y="584"/>
                </a:lnTo>
                <a:lnTo>
                  <a:pt x="733" y="598"/>
                </a:lnTo>
                <a:lnTo>
                  <a:pt x="696" y="553"/>
                </a:lnTo>
                <a:lnTo>
                  <a:pt x="119" y="572"/>
                </a:lnTo>
                <a:lnTo>
                  <a:pt x="114" y="560"/>
                </a:lnTo>
                <a:lnTo>
                  <a:pt x="109" y="541"/>
                </a:lnTo>
                <a:lnTo>
                  <a:pt x="114" y="527"/>
                </a:lnTo>
                <a:lnTo>
                  <a:pt x="102" y="512"/>
                </a:lnTo>
                <a:lnTo>
                  <a:pt x="95" y="497"/>
                </a:lnTo>
                <a:lnTo>
                  <a:pt x="109" y="484"/>
                </a:lnTo>
                <a:lnTo>
                  <a:pt x="102" y="469"/>
                </a:lnTo>
                <a:lnTo>
                  <a:pt x="84" y="457"/>
                </a:lnTo>
                <a:lnTo>
                  <a:pt x="88" y="425"/>
                </a:lnTo>
                <a:lnTo>
                  <a:pt x="94" y="412"/>
                </a:lnTo>
                <a:lnTo>
                  <a:pt x="88" y="399"/>
                </a:lnTo>
                <a:lnTo>
                  <a:pt x="68" y="383"/>
                </a:lnTo>
                <a:lnTo>
                  <a:pt x="63" y="367"/>
                </a:lnTo>
                <a:lnTo>
                  <a:pt x="68" y="351"/>
                </a:lnTo>
                <a:lnTo>
                  <a:pt x="50" y="339"/>
                </a:lnTo>
                <a:lnTo>
                  <a:pt x="43" y="304"/>
                </a:lnTo>
                <a:lnTo>
                  <a:pt x="27" y="292"/>
                </a:lnTo>
                <a:lnTo>
                  <a:pt x="36" y="267"/>
                </a:lnTo>
                <a:lnTo>
                  <a:pt x="36" y="254"/>
                </a:lnTo>
                <a:lnTo>
                  <a:pt x="16" y="238"/>
                </a:lnTo>
                <a:lnTo>
                  <a:pt x="16" y="220"/>
                </a:lnTo>
                <a:lnTo>
                  <a:pt x="16" y="215"/>
                </a:lnTo>
                <a:lnTo>
                  <a:pt x="9" y="198"/>
                </a:lnTo>
                <a:lnTo>
                  <a:pt x="0" y="167"/>
                </a:lnTo>
                <a:lnTo>
                  <a:pt x="9" y="130"/>
                </a:lnTo>
                <a:lnTo>
                  <a:pt x="5" y="114"/>
                </a:lnTo>
                <a:lnTo>
                  <a:pt x="20" y="106"/>
                </a:lnTo>
                <a:lnTo>
                  <a:pt x="12" y="74"/>
                </a:lnTo>
                <a:lnTo>
                  <a:pt x="2" y="69"/>
                </a:lnTo>
                <a:lnTo>
                  <a:pt x="5" y="46"/>
                </a:lnTo>
                <a:lnTo>
                  <a:pt x="2" y="38"/>
                </a:lnTo>
                <a:lnTo>
                  <a:pt x="1" y="22"/>
                </a:lnTo>
                <a:lnTo>
                  <a:pt x="9" y="20"/>
                </a:lnTo>
                <a:lnTo>
                  <a:pt x="23" y="22"/>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7" name="5849402.62548041.87548.1255"/>
          <p:cNvSpPr>
            <a:spLocks/>
          </p:cNvSpPr>
          <p:nvPr>
            <p:custDataLst>
              <p:tags r:id="rId17"/>
            </p:custDataLst>
          </p:nvPr>
        </p:nvSpPr>
        <p:spPr bwMode="auto">
          <a:xfrm>
            <a:off x="5646947" y="2715869"/>
            <a:ext cx="711361" cy="618362"/>
          </a:xfrm>
          <a:custGeom>
            <a:avLst/>
            <a:gdLst>
              <a:gd name="T0" fmla="*/ 0 w 1009"/>
              <a:gd name="T1" fmla="*/ 0 h 876"/>
              <a:gd name="T2" fmla="*/ 0 w 1009"/>
              <a:gd name="T3" fmla="*/ 0 h 876"/>
              <a:gd name="T4" fmla="*/ 0 w 1009"/>
              <a:gd name="T5" fmla="*/ 0 h 876"/>
              <a:gd name="T6" fmla="*/ 0 w 1009"/>
              <a:gd name="T7" fmla="*/ 0 h 876"/>
              <a:gd name="T8" fmla="*/ 0 w 1009"/>
              <a:gd name="T9" fmla="*/ 0 h 876"/>
              <a:gd name="T10" fmla="*/ 0 w 1009"/>
              <a:gd name="T11" fmla="*/ 0 h 876"/>
              <a:gd name="T12" fmla="*/ 0 w 1009"/>
              <a:gd name="T13" fmla="*/ 0 h 876"/>
              <a:gd name="T14" fmla="*/ 0 w 1009"/>
              <a:gd name="T15" fmla="*/ 0 h 876"/>
              <a:gd name="T16" fmla="*/ 0 w 1009"/>
              <a:gd name="T17" fmla="*/ 0 h 876"/>
              <a:gd name="T18" fmla="*/ 0 w 1009"/>
              <a:gd name="T19" fmla="*/ 0 h 876"/>
              <a:gd name="T20" fmla="*/ 0 w 1009"/>
              <a:gd name="T21" fmla="*/ 0 h 876"/>
              <a:gd name="T22" fmla="*/ 0 w 1009"/>
              <a:gd name="T23" fmla="*/ 0 h 876"/>
              <a:gd name="T24" fmla="*/ 0 w 1009"/>
              <a:gd name="T25" fmla="*/ 0 h 876"/>
              <a:gd name="T26" fmla="*/ 0 w 1009"/>
              <a:gd name="T27" fmla="*/ 0 h 876"/>
              <a:gd name="T28" fmla="*/ 0 w 1009"/>
              <a:gd name="T29" fmla="*/ 0 h 876"/>
              <a:gd name="T30" fmla="*/ 0 w 1009"/>
              <a:gd name="T31" fmla="*/ 0 h 876"/>
              <a:gd name="T32" fmla="*/ 0 w 1009"/>
              <a:gd name="T33" fmla="*/ 0 h 876"/>
              <a:gd name="T34" fmla="*/ 0 w 1009"/>
              <a:gd name="T35" fmla="*/ 0 h 876"/>
              <a:gd name="T36" fmla="*/ 0 w 1009"/>
              <a:gd name="T37" fmla="*/ 0 h 876"/>
              <a:gd name="T38" fmla="*/ 0 w 1009"/>
              <a:gd name="T39" fmla="*/ 0 h 876"/>
              <a:gd name="T40" fmla="*/ 0 w 1009"/>
              <a:gd name="T41" fmla="*/ 0 h 876"/>
              <a:gd name="T42" fmla="*/ 0 w 1009"/>
              <a:gd name="T43" fmla="*/ 0 h 876"/>
              <a:gd name="T44" fmla="*/ 0 w 1009"/>
              <a:gd name="T45" fmla="*/ 0 h 876"/>
              <a:gd name="T46" fmla="*/ 0 w 1009"/>
              <a:gd name="T47" fmla="*/ 0 h 876"/>
              <a:gd name="T48" fmla="*/ 0 w 1009"/>
              <a:gd name="T49" fmla="*/ 0 h 876"/>
              <a:gd name="T50" fmla="*/ 0 w 1009"/>
              <a:gd name="T51" fmla="*/ 0 h 876"/>
              <a:gd name="T52" fmla="*/ 0 w 1009"/>
              <a:gd name="T53" fmla="*/ 0 h 876"/>
              <a:gd name="T54" fmla="*/ 0 w 1009"/>
              <a:gd name="T55" fmla="*/ 0 h 876"/>
              <a:gd name="T56" fmla="*/ 0 w 1009"/>
              <a:gd name="T57" fmla="*/ 0 h 876"/>
              <a:gd name="T58" fmla="*/ 0 w 1009"/>
              <a:gd name="T59" fmla="*/ 0 h 876"/>
              <a:gd name="T60" fmla="*/ 0 w 1009"/>
              <a:gd name="T61" fmla="*/ 0 h 876"/>
              <a:gd name="T62" fmla="*/ 0 w 1009"/>
              <a:gd name="T63" fmla="*/ 0 h 876"/>
              <a:gd name="T64" fmla="*/ 0 w 1009"/>
              <a:gd name="T65" fmla="*/ 0 h 876"/>
              <a:gd name="T66" fmla="*/ 0 w 1009"/>
              <a:gd name="T67" fmla="*/ 0 h 876"/>
              <a:gd name="T68" fmla="*/ 0 w 1009"/>
              <a:gd name="T69" fmla="*/ 0 h 876"/>
              <a:gd name="T70" fmla="*/ 0 w 1009"/>
              <a:gd name="T71" fmla="*/ 0 h 876"/>
              <a:gd name="T72" fmla="*/ 0 w 1009"/>
              <a:gd name="T73" fmla="*/ 0 h 876"/>
              <a:gd name="T74" fmla="*/ 0 w 1009"/>
              <a:gd name="T75" fmla="*/ 0 h 8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9" h="876">
                <a:moveTo>
                  <a:pt x="176" y="804"/>
                </a:moveTo>
                <a:lnTo>
                  <a:pt x="848" y="774"/>
                </a:lnTo>
                <a:lnTo>
                  <a:pt x="847" y="780"/>
                </a:lnTo>
                <a:lnTo>
                  <a:pt x="861" y="794"/>
                </a:lnTo>
                <a:lnTo>
                  <a:pt x="865" y="810"/>
                </a:lnTo>
                <a:lnTo>
                  <a:pt x="864" y="825"/>
                </a:lnTo>
                <a:lnTo>
                  <a:pt x="843" y="840"/>
                </a:lnTo>
                <a:lnTo>
                  <a:pt x="825" y="861"/>
                </a:lnTo>
                <a:lnTo>
                  <a:pt x="824" y="876"/>
                </a:lnTo>
                <a:lnTo>
                  <a:pt x="927" y="867"/>
                </a:lnTo>
                <a:lnTo>
                  <a:pt x="934" y="840"/>
                </a:lnTo>
                <a:lnTo>
                  <a:pt x="933" y="831"/>
                </a:lnTo>
                <a:lnTo>
                  <a:pt x="938" y="797"/>
                </a:lnTo>
                <a:lnTo>
                  <a:pt x="949" y="770"/>
                </a:lnTo>
                <a:lnTo>
                  <a:pt x="958" y="758"/>
                </a:lnTo>
                <a:lnTo>
                  <a:pt x="977" y="747"/>
                </a:lnTo>
                <a:lnTo>
                  <a:pt x="982" y="751"/>
                </a:lnTo>
                <a:lnTo>
                  <a:pt x="994" y="746"/>
                </a:lnTo>
                <a:lnTo>
                  <a:pt x="1009" y="695"/>
                </a:lnTo>
                <a:lnTo>
                  <a:pt x="1004" y="680"/>
                </a:lnTo>
                <a:lnTo>
                  <a:pt x="998" y="673"/>
                </a:lnTo>
                <a:lnTo>
                  <a:pt x="989" y="672"/>
                </a:lnTo>
                <a:lnTo>
                  <a:pt x="985" y="667"/>
                </a:lnTo>
                <a:lnTo>
                  <a:pt x="982" y="665"/>
                </a:lnTo>
                <a:lnTo>
                  <a:pt x="976" y="665"/>
                </a:lnTo>
                <a:lnTo>
                  <a:pt x="974" y="672"/>
                </a:lnTo>
                <a:lnTo>
                  <a:pt x="966" y="673"/>
                </a:lnTo>
                <a:lnTo>
                  <a:pt x="938" y="626"/>
                </a:lnTo>
                <a:lnTo>
                  <a:pt x="938" y="614"/>
                </a:lnTo>
                <a:lnTo>
                  <a:pt x="949" y="604"/>
                </a:lnTo>
                <a:lnTo>
                  <a:pt x="949" y="594"/>
                </a:lnTo>
                <a:lnTo>
                  <a:pt x="937" y="579"/>
                </a:lnTo>
                <a:lnTo>
                  <a:pt x="929" y="544"/>
                </a:lnTo>
                <a:lnTo>
                  <a:pt x="888" y="508"/>
                </a:lnTo>
                <a:lnTo>
                  <a:pt x="865" y="501"/>
                </a:lnTo>
                <a:lnTo>
                  <a:pt x="824" y="473"/>
                </a:lnTo>
                <a:lnTo>
                  <a:pt x="800" y="453"/>
                </a:lnTo>
                <a:lnTo>
                  <a:pt x="790" y="430"/>
                </a:lnTo>
                <a:lnTo>
                  <a:pt x="796" y="418"/>
                </a:lnTo>
                <a:lnTo>
                  <a:pt x="821" y="386"/>
                </a:lnTo>
                <a:lnTo>
                  <a:pt x="817" y="359"/>
                </a:lnTo>
                <a:lnTo>
                  <a:pt x="825" y="338"/>
                </a:lnTo>
                <a:lnTo>
                  <a:pt x="820" y="322"/>
                </a:lnTo>
                <a:lnTo>
                  <a:pt x="783" y="307"/>
                </a:lnTo>
                <a:lnTo>
                  <a:pt x="771" y="311"/>
                </a:lnTo>
                <a:lnTo>
                  <a:pt x="758" y="323"/>
                </a:lnTo>
                <a:lnTo>
                  <a:pt x="753" y="317"/>
                </a:lnTo>
                <a:lnTo>
                  <a:pt x="726" y="253"/>
                </a:lnTo>
                <a:lnTo>
                  <a:pt x="714" y="238"/>
                </a:lnTo>
                <a:lnTo>
                  <a:pt x="673" y="203"/>
                </a:lnTo>
                <a:lnTo>
                  <a:pt x="629" y="156"/>
                </a:lnTo>
                <a:lnTo>
                  <a:pt x="626" y="142"/>
                </a:lnTo>
                <a:lnTo>
                  <a:pt x="613" y="109"/>
                </a:lnTo>
                <a:lnTo>
                  <a:pt x="610" y="73"/>
                </a:lnTo>
                <a:lnTo>
                  <a:pt x="614" y="53"/>
                </a:lnTo>
                <a:lnTo>
                  <a:pt x="614" y="45"/>
                </a:lnTo>
                <a:lnTo>
                  <a:pt x="577" y="0"/>
                </a:lnTo>
                <a:lnTo>
                  <a:pt x="0" y="19"/>
                </a:lnTo>
                <a:lnTo>
                  <a:pt x="8" y="38"/>
                </a:lnTo>
                <a:lnTo>
                  <a:pt x="27" y="52"/>
                </a:lnTo>
                <a:lnTo>
                  <a:pt x="30" y="77"/>
                </a:lnTo>
                <a:lnTo>
                  <a:pt x="51" y="103"/>
                </a:lnTo>
                <a:lnTo>
                  <a:pt x="59" y="108"/>
                </a:lnTo>
                <a:lnTo>
                  <a:pt x="55" y="124"/>
                </a:lnTo>
                <a:lnTo>
                  <a:pt x="58" y="131"/>
                </a:lnTo>
                <a:lnTo>
                  <a:pt x="120" y="182"/>
                </a:lnTo>
                <a:lnTo>
                  <a:pt x="98" y="203"/>
                </a:lnTo>
                <a:lnTo>
                  <a:pt x="94" y="227"/>
                </a:lnTo>
                <a:lnTo>
                  <a:pt x="109" y="238"/>
                </a:lnTo>
                <a:lnTo>
                  <a:pt x="121" y="248"/>
                </a:lnTo>
                <a:lnTo>
                  <a:pt x="132" y="281"/>
                </a:lnTo>
                <a:lnTo>
                  <a:pt x="145" y="292"/>
                </a:lnTo>
                <a:lnTo>
                  <a:pt x="162" y="293"/>
                </a:lnTo>
                <a:lnTo>
                  <a:pt x="171" y="297"/>
                </a:lnTo>
                <a:lnTo>
                  <a:pt x="174" y="710"/>
                </a:lnTo>
                <a:lnTo>
                  <a:pt x="176" y="804"/>
                </a:lnTo>
                <a:close/>
              </a:path>
            </a:pathLst>
          </a:custGeom>
          <a:solidFill>
            <a:schemeClr val="tx2">
              <a:lumMod val="20000"/>
              <a:lumOff val="8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8" name="5850439.625488.37532.7535.8755"/>
          <p:cNvSpPr>
            <a:spLocks/>
          </p:cNvSpPr>
          <p:nvPr>
            <p:custDataLst>
              <p:tags r:id="rId18"/>
            </p:custDataLst>
          </p:nvPr>
        </p:nvSpPr>
        <p:spPr bwMode="auto">
          <a:xfrm>
            <a:off x="5770946" y="3260810"/>
            <a:ext cx="530258" cy="484574"/>
          </a:xfrm>
          <a:custGeom>
            <a:avLst/>
            <a:gdLst>
              <a:gd name="T0" fmla="*/ 0 w 751"/>
              <a:gd name="T1" fmla="*/ 0 h 687"/>
              <a:gd name="T2" fmla="*/ 0 w 751"/>
              <a:gd name="T3" fmla="*/ 0 h 687"/>
              <a:gd name="T4" fmla="*/ 0 w 751"/>
              <a:gd name="T5" fmla="*/ 0 h 687"/>
              <a:gd name="T6" fmla="*/ 0 w 751"/>
              <a:gd name="T7" fmla="*/ 0 h 687"/>
              <a:gd name="T8" fmla="*/ 0 w 751"/>
              <a:gd name="T9" fmla="*/ 0 h 687"/>
              <a:gd name="T10" fmla="*/ 0 w 751"/>
              <a:gd name="T11" fmla="*/ 0 h 687"/>
              <a:gd name="T12" fmla="*/ 0 w 751"/>
              <a:gd name="T13" fmla="*/ 0 h 687"/>
              <a:gd name="T14" fmla="*/ 0 w 751"/>
              <a:gd name="T15" fmla="*/ 0 h 687"/>
              <a:gd name="T16" fmla="*/ 0 w 751"/>
              <a:gd name="T17" fmla="*/ 0 h 687"/>
              <a:gd name="T18" fmla="*/ 0 w 751"/>
              <a:gd name="T19" fmla="*/ 0 h 687"/>
              <a:gd name="T20" fmla="*/ 0 w 751"/>
              <a:gd name="T21" fmla="*/ 0 h 687"/>
              <a:gd name="T22" fmla="*/ 0 w 751"/>
              <a:gd name="T23" fmla="*/ 0 h 687"/>
              <a:gd name="T24" fmla="*/ 0 w 751"/>
              <a:gd name="T25" fmla="*/ 0 h 687"/>
              <a:gd name="T26" fmla="*/ 0 w 751"/>
              <a:gd name="T27" fmla="*/ 0 h 687"/>
              <a:gd name="T28" fmla="*/ 0 w 751"/>
              <a:gd name="T29" fmla="*/ 0 h 687"/>
              <a:gd name="T30" fmla="*/ 0 w 751"/>
              <a:gd name="T31" fmla="*/ 0 h 687"/>
              <a:gd name="T32" fmla="*/ 0 w 751"/>
              <a:gd name="T33" fmla="*/ 0 h 687"/>
              <a:gd name="T34" fmla="*/ 0 w 751"/>
              <a:gd name="T35" fmla="*/ 0 h 687"/>
              <a:gd name="T36" fmla="*/ 0 w 751"/>
              <a:gd name="T37" fmla="*/ 0 h 687"/>
              <a:gd name="T38" fmla="*/ 0 w 751"/>
              <a:gd name="T39" fmla="*/ 0 h 687"/>
              <a:gd name="T40" fmla="*/ 0 w 751"/>
              <a:gd name="T41" fmla="*/ 0 h 687"/>
              <a:gd name="T42" fmla="*/ 0 w 751"/>
              <a:gd name="T43" fmla="*/ 0 h 687"/>
              <a:gd name="T44" fmla="*/ 0 w 751"/>
              <a:gd name="T45" fmla="*/ 0 h 687"/>
              <a:gd name="T46" fmla="*/ 0 w 751"/>
              <a:gd name="T47" fmla="*/ 0 h 687"/>
              <a:gd name="T48" fmla="*/ 0 w 751"/>
              <a:gd name="T49" fmla="*/ 0 h 687"/>
              <a:gd name="T50" fmla="*/ 0 w 751"/>
              <a:gd name="T51" fmla="*/ 0 h 687"/>
              <a:gd name="T52" fmla="*/ 0 w 751"/>
              <a:gd name="T53" fmla="*/ 0 h 687"/>
              <a:gd name="T54" fmla="*/ 0 w 751"/>
              <a:gd name="T55" fmla="*/ 0 h 687"/>
              <a:gd name="T56" fmla="*/ 0 w 751"/>
              <a:gd name="T57" fmla="*/ 0 h 687"/>
              <a:gd name="T58" fmla="*/ 0 w 751"/>
              <a:gd name="T59" fmla="*/ 0 h 687"/>
              <a:gd name="T60" fmla="*/ 0 w 751"/>
              <a:gd name="T61" fmla="*/ 0 h 687"/>
              <a:gd name="T62" fmla="*/ 0 w 751"/>
              <a:gd name="T63" fmla="*/ 0 h 687"/>
              <a:gd name="T64" fmla="*/ 0 w 751"/>
              <a:gd name="T65" fmla="*/ 0 h 687"/>
              <a:gd name="T66" fmla="*/ 0 w 751"/>
              <a:gd name="T67" fmla="*/ 0 h 687"/>
              <a:gd name="T68" fmla="*/ 0 w 751"/>
              <a:gd name="T69" fmla="*/ 0 h 687"/>
              <a:gd name="T70" fmla="*/ 0 w 751"/>
              <a:gd name="T71" fmla="*/ 0 h 687"/>
              <a:gd name="T72" fmla="*/ 0 w 751"/>
              <a:gd name="T73" fmla="*/ 0 h 687"/>
              <a:gd name="T74" fmla="*/ 0 w 751"/>
              <a:gd name="T75" fmla="*/ 0 h 687"/>
              <a:gd name="T76" fmla="*/ 0 w 751"/>
              <a:gd name="T77" fmla="*/ 0 h 687"/>
              <a:gd name="T78" fmla="*/ 0 w 751"/>
              <a:gd name="T79" fmla="*/ 0 h 687"/>
              <a:gd name="T80" fmla="*/ 0 w 751"/>
              <a:gd name="T81" fmla="*/ 0 h 687"/>
              <a:gd name="T82" fmla="*/ 0 w 751"/>
              <a:gd name="T83" fmla="*/ 0 h 687"/>
              <a:gd name="T84" fmla="*/ 0 w 751"/>
              <a:gd name="T85" fmla="*/ 0 h 687"/>
              <a:gd name="T86" fmla="*/ 0 w 751"/>
              <a:gd name="T87" fmla="*/ 0 h 687"/>
              <a:gd name="T88" fmla="*/ 0 w 751"/>
              <a:gd name="T89" fmla="*/ 0 h 687"/>
              <a:gd name="T90" fmla="*/ 0 w 751"/>
              <a:gd name="T91" fmla="*/ 0 h 687"/>
              <a:gd name="T92" fmla="*/ 0 w 751"/>
              <a:gd name="T93" fmla="*/ 0 h 687"/>
              <a:gd name="T94" fmla="*/ 0 w 751"/>
              <a:gd name="T95" fmla="*/ 0 h 687"/>
              <a:gd name="T96" fmla="*/ 0 w 751"/>
              <a:gd name="T97" fmla="*/ 0 h 6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1" h="687">
                <a:moveTo>
                  <a:pt x="0" y="30"/>
                </a:moveTo>
                <a:lnTo>
                  <a:pt x="672" y="0"/>
                </a:lnTo>
                <a:lnTo>
                  <a:pt x="671" y="6"/>
                </a:lnTo>
                <a:lnTo>
                  <a:pt x="685" y="20"/>
                </a:lnTo>
                <a:lnTo>
                  <a:pt x="689" y="36"/>
                </a:lnTo>
                <a:lnTo>
                  <a:pt x="688" y="51"/>
                </a:lnTo>
                <a:lnTo>
                  <a:pt x="667" y="66"/>
                </a:lnTo>
                <a:lnTo>
                  <a:pt x="649" y="87"/>
                </a:lnTo>
                <a:lnTo>
                  <a:pt x="648" y="102"/>
                </a:lnTo>
                <a:lnTo>
                  <a:pt x="751" y="93"/>
                </a:lnTo>
                <a:lnTo>
                  <a:pt x="743" y="105"/>
                </a:lnTo>
                <a:lnTo>
                  <a:pt x="746" y="112"/>
                </a:lnTo>
                <a:lnTo>
                  <a:pt x="742" y="128"/>
                </a:lnTo>
                <a:lnTo>
                  <a:pt x="723" y="149"/>
                </a:lnTo>
                <a:lnTo>
                  <a:pt x="718" y="188"/>
                </a:lnTo>
                <a:lnTo>
                  <a:pt x="695" y="214"/>
                </a:lnTo>
                <a:lnTo>
                  <a:pt x="699" y="242"/>
                </a:lnTo>
                <a:lnTo>
                  <a:pt x="695" y="271"/>
                </a:lnTo>
                <a:lnTo>
                  <a:pt x="689" y="273"/>
                </a:lnTo>
                <a:lnTo>
                  <a:pt x="672" y="289"/>
                </a:lnTo>
                <a:lnTo>
                  <a:pt x="672" y="304"/>
                </a:lnTo>
                <a:lnTo>
                  <a:pt x="644" y="328"/>
                </a:lnTo>
                <a:lnTo>
                  <a:pt x="636" y="357"/>
                </a:lnTo>
                <a:lnTo>
                  <a:pt x="637" y="388"/>
                </a:lnTo>
                <a:lnTo>
                  <a:pt x="634" y="402"/>
                </a:lnTo>
                <a:lnTo>
                  <a:pt x="605" y="421"/>
                </a:lnTo>
                <a:lnTo>
                  <a:pt x="585" y="451"/>
                </a:lnTo>
                <a:lnTo>
                  <a:pt x="577" y="457"/>
                </a:lnTo>
                <a:lnTo>
                  <a:pt x="577" y="481"/>
                </a:lnTo>
                <a:lnTo>
                  <a:pt x="559" y="497"/>
                </a:lnTo>
                <a:lnTo>
                  <a:pt x="559" y="517"/>
                </a:lnTo>
                <a:lnTo>
                  <a:pt x="554" y="540"/>
                </a:lnTo>
                <a:lnTo>
                  <a:pt x="538" y="564"/>
                </a:lnTo>
                <a:lnTo>
                  <a:pt x="544" y="594"/>
                </a:lnTo>
                <a:lnTo>
                  <a:pt x="556" y="606"/>
                </a:lnTo>
                <a:lnTo>
                  <a:pt x="558" y="627"/>
                </a:lnTo>
                <a:lnTo>
                  <a:pt x="566" y="635"/>
                </a:lnTo>
                <a:lnTo>
                  <a:pt x="566" y="642"/>
                </a:lnTo>
                <a:lnTo>
                  <a:pt x="555" y="646"/>
                </a:lnTo>
                <a:lnTo>
                  <a:pt x="554" y="668"/>
                </a:lnTo>
                <a:lnTo>
                  <a:pt x="554" y="678"/>
                </a:lnTo>
                <a:lnTo>
                  <a:pt x="97" y="687"/>
                </a:lnTo>
                <a:lnTo>
                  <a:pt x="97" y="588"/>
                </a:lnTo>
                <a:lnTo>
                  <a:pt x="70" y="583"/>
                </a:lnTo>
                <a:lnTo>
                  <a:pt x="55" y="591"/>
                </a:lnTo>
                <a:lnTo>
                  <a:pt x="43" y="588"/>
                </a:lnTo>
                <a:lnTo>
                  <a:pt x="23" y="567"/>
                </a:lnTo>
                <a:lnTo>
                  <a:pt x="29" y="242"/>
                </a:lnTo>
                <a:lnTo>
                  <a:pt x="0" y="30"/>
                </a:lnTo>
                <a:close/>
              </a:path>
            </a:pathLst>
          </a:custGeom>
          <a:solidFill>
            <a:schemeClr val="accent3"/>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29" name="585147249335.2540.755"/>
          <p:cNvSpPr>
            <a:spLocks/>
          </p:cNvSpPr>
          <p:nvPr>
            <p:custDataLst>
              <p:tags r:id="rId19"/>
            </p:custDataLst>
          </p:nvPr>
        </p:nvSpPr>
        <p:spPr bwMode="auto">
          <a:xfrm>
            <a:off x="5839471" y="3740490"/>
            <a:ext cx="602046" cy="520468"/>
          </a:xfrm>
          <a:custGeom>
            <a:avLst/>
            <a:gdLst>
              <a:gd name="T0" fmla="*/ 0 w 854"/>
              <a:gd name="T1" fmla="*/ 0 h 741"/>
              <a:gd name="T2" fmla="*/ 0 w 854"/>
              <a:gd name="T3" fmla="*/ 0 h 741"/>
              <a:gd name="T4" fmla="*/ 0 w 854"/>
              <a:gd name="T5" fmla="*/ 0 h 741"/>
              <a:gd name="T6" fmla="*/ 0 w 854"/>
              <a:gd name="T7" fmla="*/ 0 h 741"/>
              <a:gd name="T8" fmla="*/ 0 w 854"/>
              <a:gd name="T9" fmla="*/ 0 h 741"/>
              <a:gd name="T10" fmla="*/ 0 w 854"/>
              <a:gd name="T11" fmla="*/ 0 h 741"/>
              <a:gd name="T12" fmla="*/ 0 w 854"/>
              <a:gd name="T13" fmla="*/ 0 h 741"/>
              <a:gd name="T14" fmla="*/ 0 w 854"/>
              <a:gd name="T15" fmla="*/ 0 h 741"/>
              <a:gd name="T16" fmla="*/ 0 w 854"/>
              <a:gd name="T17" fmla="*/ 0 h 741"/>
              <a:gd name="T18" fmla="*/ 0 w 854"/>
              <a:gd name="T19" fmla="*/ 0 h 741"/>
              <a:gd name="T20" fmla="*/ 0 w 854"/>
              <a:gd name="T21" fmla="*/ 0 h 741"/>
              <a:gd name="T22" fmla="*/ 0 w 854"/>
              <a:gd name="T23" fmla="*/ 0 h 741"/>
              <a:gd name="T24" fmla="*/ 0 w 854"/>
              <a:gd name="T25" fmla="*/ 0 h 741"/>
              <a:gd name="T26" fmla="*/ 0 w 854"/>
              <a:gd name="T27" fmla="*/ 0 h 741"/>
              <a:gd name="T28" fmla="*/ 0 w 854"/>
              <a:gd name="T29" fmla="*/ 0 h 741"/>
              <a:gd name="T30" fmla="*/ 0 w 854"/>
              <a:gd name="T31" fmla="*/ 0 h 741"/>
              <a:gd name="T32" fmla="*/ 0 w 854"/>
              <a:gd name="T33" fmla="*/ 0 h 741"/>
              <a:gd name="T34" fmla="*/ 0 w 854"/>
              <a:gd name="T35" fmla="*/ 0 h 741"/>
              <a:gd name="T36" fmla="*/ 0 w 854"/>
              <a:gd name="T37" fmla="*/ 0 h 741"/>
              <a:gd name="T38" fmla="*/ 0 w 854"/>
              <a:gd name="T39" fmla="*/ 0 h 741"/>
              <a:gd name="T40" fmla="*/ 0 w 854"/>
              <a:gd name="T41" fmla="*/ 0 h 741"/>
              <a:gd name="T42" fmla="*/ 0 w 854"/>
              <a:gd name="T43" fmla="*/ 0 h 741"/>
              <a:gd name="T44" fmla="*/ 0 w 854"/>
              <a:gd name="T45" fmla="*/ 0 h 741"/>
              <a:gd name="T46" fmla="*/ 0 w 854"/>
              <a:gd name="T47" fmla="*/ 0 h 741"/>
              <a:gd name="T48" fmla="*/ 0 w 854"/>
              <a:gd name="T49" fmla="*/ 0 h 741"/>
              <a:gd name="T50" fmla="*/ 0 w 854"/>
              <a:gd name="T51" fmla="*/ 0 h 741"/>
              <a:gd name="T52" fmla="*/ 0 w 854"/>
              <a:gd name="T53" fmla="*/ 0 h 741"/>
              <a:gd name="T54" fmla="*/ 0 w 854"/>
              <a:gd name="T55" fmla="*/ 0 h 741"/>
              <a:gd name="T56" fmla="*/ 0 w 854"/>
              <a:gd name="T57" fmla="*/ 0 h 741"/>
              <a:gd name="T58" fmla="*/ 0 w 854"/>
              <a:gd name="T59" fmla="*/ 0 h 741"/>
              <a:gd name="T60" fmla="*/ 0 w 854"/>
              <a:gd name="T61" fmla="*/ 0 h 741"/>
              <a:gd name="T62" fmla="*/ 0 w 854"/>
              <a:gd name="T63" fmla="*/ 0 h 741"/>
              <a:gd name="T64" fmla="*/ 0 w 854"/>
              <a:gd name="T65" fmla="*/ 0 h 741"/>
              <a:gd name="T66" fmla="*/ 0 w 854"/>
              <a:gd name="T67" fmla="*/ 0 h 741"/>
              <a:gd name="T68" fmla="*/ 0 w 854"/>
              <a:gd name="T69" fmla="*/ 0 h 741"/>
              <a:gd name="T70" fmla="*/ 0 w 854"/>
              <a:gd name="T71" fmla="*/ 0 h 741"/>
              <a:gd name="T72" fmla="*/ 0 w 854"/>
              <a:gd name="T73" fmla="*/ 0 h 741"/>
              <a:gd name="T74" fmla="*/ 0 w 854"/>
              <a:gd name="T75" fmla="*/ 0 h 741"/>
              <a:gd name="T76" fmla="*/ 0 w 854"/>
              <a:gd name="T77" fmla="*/ 0 h 741"/>
              <a:gd name="T78" fmla="*/ 0 w 854"/>
              <a:gd name="T79" fmla="*/ 0 h 741"/>
              <a:gd name="T80" fmla="*/ 0 w 854"/>
              <a:gd name="T81" fmla="*/ 0 h 741"/>
              <a:gd name="T82" fmla="*/ 0 w 854"/>
              <a:gd name="T83" fmla="*/ 0 h 7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4" h="741">
                <a:moveTo>
                  <a:pt x="0" y="9"/>
                </a:moveTo>
                <a:lnTo>
                  <a:pt x="457" y="0"/>
                </a:lnTo>
                <a:lnTo>
                  <a:pt x="457" y="11"/>
                </a:lnTo>
                <a:lnTo>
                  <a:pt x="480" y="49"/>
                </a:lnTo>
                <a:lnTo>
                  <a:pt x="480" y="88"/>
                </a:lnTo>
                <a:lnTo>
                  <a:pt x="489" y="109"/>
                </a:lnTo>
                <a:lnTo>
                  <a:pt x="498" y="123"/>
                </a:lnTo>
                <a:lnTo>
                  <a:pt x="500" y="139"/>
                </a:lnTo>
                <a:lnTo>
                  <a:pt x="480" y="148"/>
                </a:lnTo>
                <a:lnTo>
                  <a:pt x="478" y="152"/>
                </a:lnTo>
                <a:lnTo>
                  <a:pt x="462" y="193"/>
                </a:lnTo>
                <a:lnTo>
                  <a:pt x="435" y="241"/>
                </a:lnTo>
                <a:lnTo>
                  <a:pt x="410" y="320"/>
                </a:lnTo>
                <a:lnTo>
                  <a:pt x="406" y="377"/>
                </a:lnTo>
                <a:lnTo>
                  <a:pt x="704" y="364"/>
                </a:lnTo>
                <a:lnTo>
                  <a:pt x="709" y="375"/>
                </a:lnTo>
                <a:lnTo>
                  <a:pt x="703" y="405"/>
                </a:lnTo>
                <a:lnTo>
                  <a:pt x="703" y="448"/>
                </a:lnTo>
                <a:lnTo>
                  <a:pt x="736" y="480"/>
                </a:lnTo>
                <a:lnTo>
                  <a:pt x="744" y="514"/>
                </a:lnTo>
                <a:lnTo>
                  <a:pt x="700" y="503"/>
                </a:lnTo>
                <a:lnTo>
                  <a:pt x="661" y="488"/>
                </a:lnTo>
                <a:lnTo>
                  <a:pt x="649" y="488"/>
                </a:lnTo>
                <a:lnTo>
                  <a:pt x="641" y="493"/>
                </a:lnTo>
                <a:lnTo>
                  <a:pt x="611" y="516"/>
                </a:lnTo>
                <a:lnTo>
                  <a:pt x="610" y="534"/>
                </a:lnTo>
                <a:lnTo>
                  <a:pt x="622" y="547"/>
                </a:lnTo>
                <a:lnTo>
                  <a:pt x="637" y="552"/>
                </a:lnTo>
                <a:lnTo>
                  <a:pt x="670" y="548"/>
                </a:lnTo>
                <a:lnTo>
                  <a:pt x="686" y="535"/>
                </a:lnTo>
                <a:lnTo>
                  <a:pt x="700" y="527"/>
                </a:lnTo>
                <a:lnTo>
                  <a:pt x="716" y="527"/>
                </a:lnTo>
                <a:lnTo>
                  <a:pt x="731" y="526"/>
                </a:lnTo>
                <a:lnTo>
                  <a:pt x="731" y="535"/>
                </a:lnTo>
                <a:lnTo>
                  <a:pt x="727" y="543"/>
                </a:lnTo>
                <a:lnTo>
                  <a:pt x="709" y="552"/>
                </a:lnTo>
                <a:lnTo>
                  <a:pt x="712" y="567"/>
                </a:lnTo>
                <a:lnTo>
                  <a:pt x="731" y="574"/>
                </a:lnTo>
                <a:lnTo>
                  <a:pt x="736" y="575"/>
                </a:lnTo>
                <a:lnTo>
                  <a:pt x="744" y="569"/>
                </a:lnTo>
                <a:lnTo>
                  <a:pt x="758" y="543"/>
                </a:lnTo>
                <a:lnTo>
                  <a:pt x="789" y="527"/>
                </a:lnTo>
                <a:lnTo>
                  <a:pt x="801" y="520"/>
                </a:lnTo>
                <a:lnTo>
                  <a:pt x="807" y="520"/>
                </a:lnTo>
                <a:lnTo>
                  <a:pt x="814" y="534"/>
                </a:lnTo>
                <a:lnTo>
                  <a:pt x="813" y="548"/>
                </a:lnTo>
                <a:lnTo>
                  <a:pt x="814" y="555"/>
                </a:lnTo>
                <a:lnTo>
                  <a:pt x="814" y="567"/>
                </a:lnTo>
                <a:lnTo>
                  <a:pt x="798" y="577"/>
                </a:lnTo>
                <a:lnTo>
                  <a:pt x="772" y="609"/>
                </a:lnTo>
                <a:lnTo>
                  <a:pt x="752" y="622"/>
                </a:lnTo>
                <a:lnTo>
                  <a:pt x="751" y="641"/>
                </a:lnTo>
                <a:lnTo>
                  <a:pt x="760" y="653"/>
                </a:lnTo>
                <a:lnTo>
                  <a:pt x="789" y="673"/>
                </a:lnTo>
                <a:lnTo>
                  <a:pt x="849" y="699"/>
                </a:lnTo>
                <a:lnTo>
                  <a:pt x="854" y="707"/>
                </a:lnTo>
                <a:lnTo>
                  <a:pt x="850" y="722"/>
                </a:lnTo>
                <a:lnTo>
                  <a:pt x="840" y="723"/>
                </a:lnTo>
                <a:lnTo>
                  <a:pt x="791" y="741"/>
                </a:lnTo>
                <a:lnTo>
                  <a:pt x="789" y="707"/>
                </a:lnTo>
                <a:lnTo>
                  <a:pt x="767" y="696"/>
                </a:lnTo>
                <a:lnTo>
                  <a:pt x="712" y="677"/>
                </a:lnTo>
                <a:lnTo>
                  <a:pt x="708" y="661"/>
                </a:lnTo>
                <a:lnTo>
                  <a:pt x="701" y="652"/>
                </a:lnTo>
                <a:lnTo>
                  <a:pt x="686" y="665"/>
                </a:lnTo>
                <a:lnTo>
                  <a:pt x="680" y="696"/>
                </a:lnTo>
                <a:lnTo>
                  <a:pt x="684" y="703"/>
                </a:lnTo>
                <a:lnTo>
                  <a:pt x="685" y="707"/>
                </a:lnTo>
                <a:lnTo>
                  <a:pt x="661" y="724"/>
                </a:lnTo>
                <a:lnTo>
                  <a:pt x="649" y="723"/>
                </a:lnTo>
                <a:lnTo>
                  <a:pt x="637" y="704"/>
                </a:lnTo>
                <a:lnTo>
                  <a:pt x="631" y="703"/>
                </a:lnTo>
                <a:lnTo>
                  <a:pt x="615" y="707"/>
                </a:lnTo>
                <a:lnTo>
                  <a:pt x="607" y="703"/>
                </a:lnTo>
                <a:lnTo>
                  <a:pt x="598" y="703"/>
                </a:lnTo>
                <a:lnTo>
                  <a:pt x="575" y="724"/>
                </a:lnTo>
                <a:lnTo>
                  <a:pt x="551" y="726"/>
                </a:lnTo>
                <a:lnTo>
                  <a:pt x="543" y="722"/>
                </a:lnTo>
                <a:lnTo>
                  <a:pt x="516" y="712"/>
                </a:lnTo>
                <a:lnTo>
                  <a:pt x="478" y="668"/>
                </a:lnTo>
                <a:lnTo>
                  <a:pt x="453" y="665"/>
                </a:lnTo>
                <a:lnTo>
                  <a:pt x="427" y="648"/>
                </a:lnTo>
                <a:lnTo>
                  <a:pt x="422" y="633"/>
                </a:lnTo>
                <a:lnTo>
                  <a:pt x="419" y="633"/>
                </a:lnTo>
                <a:lnTo>
                  <a:pt x="418" y="630"/>
                </a:lnTo>
                <a:lnTo>
                  <a:pt x="411" y="629"/>
                </a:lnTo>
                <a:lnTo>
                  <a:pt x="418" y="620"/>
                </a:lnTo>
                <a:lnTo>
                  <a:pt x="403" y="617"/>
                </a:lnTo>
                <a:lnTo>
                  <a:pt x="400" y="620"/>
                </a:lnTo>
                <a:lnTo>
                  <a:pt x="379" y="617"/>
                </a:lnTo>
                <a:lnTo>
                  <a:pt x="373" y="616"/>
                </a:lnTo>
                <a:lnTo>
                  <a:pt x="372" y="606"/>
                </a:lnTo>
                <a:lnTo>
                  <a:pt x="361" y="606"/>
                </a:lnTo>
                <a:lnTo>
                  <a:pt x="329" y="630"/>
                </a:lnTo>
                <a:lnTo>
                  <a:pt x="341" y="647"/>
                </a:lnTo>
                <a:lnTo>
                  <a:pt x="339" y="652"/>
                </a:lnTo>
                <a:lnTo>
                  <a:pt x="293" y="653"/>
                </a:lnTo>
                <a:lnTo>
                  <a:pt x="206" y="638"/>
                </a:lnTo>
                <a:lnTo>
                  <a:pt x="155" y="620"/>
                </a:lnTo>
                <a:lnTo>
                  <a:pt x="48" y="633"/>
                </a:lnTo>
                <a:lnTo>
                  <a:pt x="39" y="629"/>
                </a:lnTo>
                <a:lnTo>
                  <a:pt x="34" y="617"/>
                </a:lnTo>
                <a:lnTo>
                  <a:pt x="39" y="609"/>
                </a:lnTo>
                <a:lnTo>
                  <a:pt x="44" y="604"/>
                </a:lnTo>
                <a:lnTo>
                  <a:pt x="54" y="591"/>
                </a:lnTo>
                <a:lnTo>
                  <a:pt x="73" y="548"/>
                </a:lnTo>
                <a:lnTo>
                  <a:pt x="56" y="527"/>
                </a:lnTo>
                <a:lnTo>
                  <a:pt x="56" y="515"/>
                </a:lnTo>
                <a:lnTo>
                  <a:pt x="63" y="507"/>
                </a:lnTo>
                <a:lnTo>
                  <a:pt x="60" y="493"/>
                </a:lnTo>
                <a:lnTo>
                  <a:pt x="69" y="475"/>
                </a:lnTo>
                <a:lnTo>
                  <a:pt x="75" y="464"/>
                </a:lnTo>
                <a:lnTo>
                  <a:pt x="82" y="445"/>
                </a:lnTo>
                <a:lnTo>
                  <a:pt x="87" y="409"/>
                </a:lnTo>
                <a:lnTo>
                  <a:pt x="87" y="386"/>
                </a:lnTo>
                <a:lnTo>
                  <a:pt x="82" y="359"/>
                </a:lnTo>
                <a:lnTo>
                  <a:pt x="74" y="339"/>
                </a:lnTo>
                <a:lnTo>
                  <a:pt x="69" y="332"/>
                </a:lnTo>
                <a:lnTo>
                  <a:pt x="71" y="321"/>
                </a:lnTo>
                <a:lnTo>
                  <a:pt x="66" y="312"/>
                </a:lnTo>
                <a:lnTo>
                  <a:pt x="54" y="295"/>
                </a:lnTo>
                <a:lnTo>
                  <a:pt x="44" y="287"/>
                </a:lnTo>
                <a:lnTo>
                  <a:pt x="43" y="278"/>
                </a:lnTo>
                <a:lnTo>
                  <a:pt x="50" y="261"/>
                </a:lnTo>
                <a:lnTo>
                  <a:pt x="32" y="234"/>
                </a:lnTo>
                <a:lnTo>
                  <a:pt x="11" y="214"/>
                </a:lnTo>
                <a:lnTo>
                  <a:pt x="5" y="203"/>
                </a:lnTo>
                <a:lnTo>
                  <a:pt x="0" y="9"/>
                </a:lnTo>
                <a:close/>
              </a:path>
            </a:pathLst>
          </a:custGeom>
          <a:solidFill>
            <a:schemeClr val="tx2">
              <a:lumMod val="20000"/>
              <a:lumOff val="8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0" name="5852434.875427.37531.7562.3755"/>
          <p:cNvSpPr>
            <a:spLocks/>
          </p:cNvSpPr>
          <p:nvPr>
            <p:custDataLst>
              <p:tags r:id="rId20"/>
            </p:custDataLst>
          </p:nvPr>
        </p:nvSpPr>
        <p:spPr bwMode="auto">
          <a:xfrm>
            <a:off x="4870323" y="3192285"/>
            <a:ext cx="920201" cy="468259"/>
          </a:xfrm>
          <a:custGeom>
            <a:avLst/>
            <a:gdLst>
              <a:gd name="T0" fmla="*/ 0 w 1306"/>
              <a:gd name="T1" fmla="*/ 0 h 664"/>
              <a:gd name="T2" fmla="*/ 0 w 1306"/>
              <a:gd name="T3" fmla="*/ 0 h 664"/>
              <a:gd name="T4" fmla="*/ 0 w 1306"/>
              <a:gd name="T5" fmla="*/ 0 h 664"/>
              <a:gd name="T6" fmla="*/ 0 w 1306"/>
              <a:gd name="T7" fmla="*/ 0 h 664"/>
              <a:gd name="T8" fmla="*/ 0 w 1306"/>
              <a:gd name="T9" fmla="*/ 0 h 664"/>
              <a:gd name="T10" fmla="*/ 0 w 1306"/>
              <a:gd name="T11" fmla="*/ 0 h 664"/>
              <a:gd name="T12" fmla="*/ 0 w 1306"/>
              <a:gd name="T13" fmla="*/ 0 h 664"/>
              <a:gd name="T14" fmla="*/ 0 w 1306"/>
              <a:gd name="T15" fmla="*/ 0 h 664"/>
              <a:gd name="T16" fmla="*/ 0 w 1306"/>
              <a:gd name="T17" fmla="*/ 0 h 664"/>
              <a:gd name="T18" fmla="*/ 0 w 1306"/>
              <a:gd name="T19" fmla="*/ 0 h 664"/>
              <a:gd name="T20" fmla="*/ 0 w 1306"/>
              <a:gd name="T21" fmla="*/ 0 h 664"/>
              <a:gd name="T22" fmla="*/ 0 w 1306"/>
              <a:gd name="T23" fmla="*/ 0 h 664"/>
              <a:gd name="T24" fmla="*/ 0 w 1306"/>
              <a:gd name="T25" fmla="*/ 0 h 664"/>
              <a:gd name="T26" fmla="*/ 0 w 1306"/>
              <a:gd name="T27" fmla="*/ 0 h 664"/>
              <a:gd name="T28" fmla="*/ 0 w 1306"/>
              <a:gd name="T29" fmla="*/ 0 h 664"/>
              <a:gd name="T30" fmla="*/ 0 w 1306"/>
              <a:gd name="T31" fmla="*/ 0 h 664"/>
              <a:gd name="T32" fmla="*/ 0 w 1306"/>
              <a:gd name="T33" fmla="*/ 0 h 664"/>
              <a:gd name="T34" fmla="*/ 0 w 1306"/>
              <a:gd name="T35" fmla="*/ 0 h 664"/>
              <a:gd name="T36" fmla="*/ 0 w 1306"/>
              <a:gd name="T37" fmla="*/ 0 h 664"/>
              <a:gd name="T38" fmla="*/ 0 w 1306"/>
              <a:gd name="T39" fmla="*/ 0 h 664"/>
              <a:gd name="T40" fmla="*/ 0 w 1306"/>
              <a:gd name="T41" fmla="*/ 0 h 664"/>
              <a:gd name="T42" fmla="*/ 0 w 1306"/>
              <a:gd name="T43" fmla="*/ 0 h 664"/>
              <a:gd name="T44" fmla="*/ 0 w 1306"/>
              <a:gd name="T45" fmla="*/ 0 h 664"/>
              <a:gd name="T46" fmla="*/ 0 w 1306"/>
              <a:gd name="T47" fmla="*/ 0 h 664"/>
              <a:gd name="T48" fmla="*/ 0 w 1306"/>
              <a:gd name="T49" fmla="*/ 0 h 664"/>
              <a:gd name="T50" fmla="*/ 0 w 1306"/>
              <a:gd name="T51" fmla="*/ 0 h 664"/>
              <a:gd name="T52" fmla="*/ 0 w 1306"/>
              <a:gd name="T53" fmla="*/ 0 h 664"/>
              <a:gd name="T54" fmla="*/ 0 w 1306"/>
              <a:gd name="T55" fmla="*/ 0 h 664"/>
              <a:gd name="T56" fmla="*/ 0 w 1306"/>
              <a:gd name="T57" fmla="*/ 0 h 664"/>
              <a:gd name="T58" fmla="*/ 0 w 1306"/>
              <a:gd name="T59" fmla="*/ 0 h 664"/>
              <a:gd name="T60" fmla="*/ 0 w 1306"/>
              <a:gd name="T61" fmla="*/ 0 h 664"/>
              <a:gd name="T62" fmla="*/ 0 w 1306"/>
              <a:gd name="T63" fmla="*/ 0 h 664"/>
              <a:gd name="T64" fmla="*/ 0 w 1306"/>
              <a:gd name="T65" fmla="*/ 0 h 664"/>
              <a:gd name="T66" fmla="*/ 0 w 1306"/>
              <a:gd name="T67" fmla="*/ 0 h 664"/>
              <a:gd name="T68" fmla="*/ 0 w 1306"/>
              <a:gd name="T69" fmla="*/ 0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6" h="664">
                <a:moveTo>
                  <a:pt x="1275" y="33"/>
                </a:moveTo>
                <a:lnTo>
                  <a:pt x="157" y="11"/>
                </a:lnTo>
                <a:lnTo>
                  <a:pt x="8" y="0"/>
                </a:lnTo>
                <a:lnTo>
                  <a:pt x="0" y="93"/>
                </a:lnTo>
                <a:lnTo>
                  <a:pt x="458" y="120"/>
                </a:lnTo>
                <a:lnTo>
                  <a:pt x="449" y="487"/>
                </a:lnTo>
                <a:lnTo>
                  <a:pt x="465" y="489"/>
                </a:lnTo>
                <a:lnTo>
                  <a:pt x="473" y="495"/>
                </a:lnTo>
                <a:lnTo>
                  <a:pt x="494" y="526"/>
                </a:lnTo>
                <a:lnTo>
                  <a:pt x="502" y="528"/>
                </a:lnTo>
                <a:lnTo>
                  <a:pt x="532" y="527"/>
                </a:lnTo>
                <a:lnTo>
                  <a:pt x="543" y="518"/>
                </a:lnTo>
                <a:lnTo>
                  <a:pt x="564" y="527"/>
                </a:lnTo>
                <a:lnTo>
                  <a:pt x="569" y="535"/>
                </a:lnTo>
                <a:lnTo>
                  <a:pt x="568" y="548"/>
                </a:lnTo>
                <a:lnTo>
                  <a:pt x="573" y="557"/>
                </a:lnTo>
                <a:lnTo>
                  <a:pt x="577" y="565"/>
                </a:lnTo>
                <a:lnTo>
                  <a:pt x="619" y="570"/>
                </a:lnTo>
                <a:lnTo>
                  <a:pt x="634" y="575"/>
                </a:lnTo>
                <a:lnTo>
                  <a:pt x="639" y="575"/>
                </a:lnTo>
                <a:lnTo>
                  <a:pt x="645" y="571"/>
                </a:lnTo>
                <a:lnTo>
                  <a:pt x="654" y="570"/>
                </a:lnTo>
                <a:lnTo>
                  <a:pt x="667" y="585"/>
                </a:lnTo>
                <a:lnTo>
                  <a:pt x="684" y="591"/>
                </a:lnTo>
                <a:lnTo>
                  <a:pt x="696" y="579"/>
                </a:lnTo>
                <a:lnTo>
                  <a:pt x="739" y="587"/>
                </a:lnTo>
                <a:lnTo>
                  <a:pt x="739" y="591"/>
                </a:lnTo>
                <a:lnTo>
                  <a:pt x="756" y="609"/>
                </a:lnTo>
                <a:lnTo>
                  <a:pt x="757" y="612"/>
                </a:lnTo>
                <a:lnTo>
                  <a:pt x="757" y="628"/>
                </a:lnTo>
                <a:lnTo>
                  <a:pt x="791" y="633"/>
                </a:lnTo>
                <a:lnTo>
                  <a:pt x="796" y="616"/>
                </a:lnTo>
                <a:lnTo>
                  <a:pt x="809" y="612"/>
                </a:lnTo>
                <a:lnTo>
                  <a:pt x="846" y="637"/>
                </a:lnTo>
                <a:lnTo>
                  <a:pt x="850" y="637"/>
                </a:lnTo>
                <a:lnTo>
                  <a:pt x="868" y="626"/>
                </a:lnTo>
                <a:lnTo>
                  <a:pt x="881" y="626"/>
                </a:lnTo>
                <a:lnTo>
                  <a:pt x="881" y="633"/>
                </a:lnTo>
                <a:lnTo>
                  <a:pt x="878" y="649"/>
                </a:lnTo>
                <a:lnTo>
                  <a:pt x="885" y="659"/>
                </a:lnTo>
                <a:lnTo>
                  <a:pt x="894" y="652"/>
                </a:lnTo>
                <a:lnTo>
                  <a:pt x="893" y="642"/>
                </a:lnTo>
                <a:lnTo>
                  <a:pt x="908" y="628"/>
                </a:lnTo>
                <a:lnTo>
                  <a:pt x="923" y="621"/>
                </a:lnTo>
                <a:lnTo>
                  <a:pt x="928" y="621"/>
                </a:lnTo>
                <a:lnTo>
                  <a:pt x="929" y="632"/>
                </a:lnTo>
                <a:lnTo>
                  <a:pt x="947" y="637"/>
                </a:lnTo>
                <a:lnTo>
                  <a:pt x="959" y="637"/>
                </a:lnTo>
                <a:lnTo>
                  <a:pt x="964" y="628"/>
                </a:lnTo>
                <a:lnTo>
                  <a:pt x="972" y="630"/>
                </a:lnTo>
                <a:lnTo>
                  <a:pt x="976" y="633"/>
                </a:lnTo>
                <a:lnTo>
                  <a:pt x="976" y="637"/>
                </a:lnTo>
                <a:lnTo>
                  <a:pt x="986" y="644"/>
                </a:lnTo>
                <a:lnTo>
                  <a:pt x="1011" y="659"/>
                </a:lnTo>
                <a:lnTo>
                  <a:pt x="1037" y="641"/>
                </a:lnTo>
                <a:lnTo>
                  <a:pt x="1048" y="637"/>
                </a:lnTo>
                <a:lnTo>
                  <a:pt x="1077" y="633"/>
                </a:lnTo>
                <a:lnTo>
                  <a:pt x="1108" y="624"/>
                </a:lnTo>
                <a:lnTo>
                  <a:pt x="1117" y="622"/>
                </a:lnTo>
                <a:lnTo>
                  <a:pt x="1134" y="622"/>
                </a:lnTo>
                <a:lnTo>
                  <a:pt x="1169" y="628"/>
                </a:lnTo>
                <a:lnTo>
                  <a:pt x="1191" y="621"/>
                </a:lnTo>
                <a:lnTo>
                  <a:pt x="1194" y="618"/>
                </a:lnTo>
                <a:lnTo>
                  <a:pt x="1273" y="653"/>
                </a:lnTo>
                <a:lnTo>
                  <a:pt x="1283" y="657"/>
                </a:lnTo>
                <a:lnTo>
                  <a:pt x="1292" y="664"/>
                </a:lnTo>
                <a:lnTo>
                  <a:pt x="1300" y="664"/>
                </a:lnTo>
                <a:lnTo>
                  <a:pt x="1306" y="339"/>
                </a:lnTo>
                <a:lnTo>
                  <a:pt x="1277" y="127"/>
                </a:lnTo>
                <a:lnTo>
                  <a:pt x="1275" y="33"/>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1" name="5853325.37542729.547.3755"/>
          <p:cNvSpPr>
            <a:spLocks/>
          </p:cNvSpPr>
          <p:nvPr>
            <p:custDataLst>
              <p:tags r:id="rId21"/>
            </p:custDataLst>
          </p:nvPr>
        </p:nvSpPr>
        <p:spPr bwMode="auto">
          <a:xfrm>
            <a:off x="4863797" y="1577039"/>
            <a:ext cx="699940" cy="435627"/>
          </a:xfrm>
          <a:custGeom>
            <a:avLst/>
            <a:gdLst>
              <a:gd name="T0" fmla="*/ 0 w 991"/>
              <a:gd name="T1" fmla="*/ 0 h 616"/>
              <a:gd name="T2" fmla="*/ 0 w 991"/>
              <a:gd name="T3" fmla="*/ 0 h 616"/>
              <a:gd name="T4" fmla="*/ 0 w 991"/>
              <a:gd name="T5" fmla="*/ 0 h 616"/>
              <a:gd name="T6" fmla="*/ 0 w 991"/>
              <a:gd name="T7" fmla="*/ 0 h 616"/>
              <a:gd name="T8" fmla="*/ 0 w 991"/>
              <a:gd name="T9" fmla="*/ 0 h 616"/>
              <a:gd name="T10" fmla="*/ 0 w 991"/>
              <a:gd name="T11" fmla="*/ 0 h 616"/>
              <a:gd name="T12" fmla="*/ 0 w 991"/>
              <a:gd name="T13" fmla="*/ 0 h 616"/>
              <a:gd name="T14" fmla="*/ 0 w 991"/>
              <a:gd name="T15" fmla="*/ 0 h 616"/>
              <a:gd name="T16" fmla="*/ 0 w 991"/>
              <a:gd name="T17" fmla="*/ 0 h 616"/>
              <a:gd name="T18" fmla="*/ 0 w 991"/>
              <a:gd name="T19" fmla="*/ 0 h 616"/>
              <a:gd name="T20" fmla="*/ 0 w 991"/>
              <a:gd name="T21" fmla="*/ 0 h 616"/>
              <a:gd name="T22" fmla="*/ 0 w 991"/>
              <a:gd name="T23" fmla="*/ 0 h 616"/>
              <a:gd name="T24" fmla="*/ 0 w 991"/>
              <a:gd name="T25" fmla="*/ 0 h 616"/>
              <a:gd name="T26" fmla="*/ 0 w 991"/>
              <a:gd name="T27" fmla="*/ 0 h 616"/>
              <a:gd name="T28" fmla="*/ 0 w 991"/>
              <a:gd name="T29" fmla="*/ 0 h 616"/>
              <a:gd name="T30" fmla="*/ 0 w 991"/>
              <a:gd name="T31" fmla="*/ 0 h 616"/>
              <a:gd name="T32" fmla="*/ 0 w 991"/>
              <a:gd name="T33" fmla="*/ 0 h 616"/>
              <a:gd name="T34" fmla="*/ 0 w 991"/>
              <a:gd name="T35" fmla="*/ 0 h 616"/>
              <a:gd name="T36" fmla="*/ 0 w 991"/>
              <a:gd name="T37" fmla="*/ 0 h 616"/>
              <a:gd name="T38" fmla="*/ 0 w 991"/>
              <a:gd name="T39" fmla="*/ 0 h 616"/>
              <a:gd name="T40" fmla="*/ 0 w 991"/>
              <a:gd name="T41" fmla="*/ 0 h 6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1" h="616">
                <a:moveTo>
                  <a:pt x="0" y="575"/>
                </a:moveTo>
                <a:lnTo>
                  <a:pt x="51" y="0"/>
                </a:lnTo>
                <a:lnTo>
                  <a:pt x="308" y="18"/>
                </a:lnTo>
                <a:lnTo>
                  <a:pt x="493" y="32"/>
                </a:lnTo>
                <a:lnTo>
                  <a:pt x="915" y="36"/>
                </a:lnTo>
                <a:lnTo>
                  <a:pt x="915" y="56"/>
                </a:lnTo>
                <a:lnTo>
                  <a:pt x="931" y="99"/>
                </a:lnTo>
                <a:lnTo>
                  <a:pt x="928" y="114"/>
                </a:lnTo>
                <a:lnTo>
                  <a:pt x="920" y="146"/>
                </a:lnTo>
                <a:lnTo>
                  <a:pt x="923" y="198"/>
                </a:lnTo>
                <a:lnTo>
                  <a:pt x="935" y="260"/>
                </a:lnTo>
                <a:lnTo>
                  <a:pt x="953" y="278"/>
                </a:lnTo>
                <a:lnTo>
                  <a:pt x="966" y="333"/>
                </a:lnTo>
                <a:lnTo>
                  <a:pt x="971" y="428"/>
                </a:lnTo>
                <a:lnTo>
                  <a:pt x="971" y="446"/>
                </a:lnTo>
                <a:lnTo>
                  <a:pt x="971" y="481"/>
                </a:lnTo>
                <a:lnTo>
                  <a:pt x="974" y="495"/>
                </a:lnTo>
                <a:lnTo>
                  <a:pt x="991" y="562"/>
                </a:lnTo>
                <a:lnTo>
                  <a:pt x="990" y="588"/>
                </a:lnTo>
                <a:lnTo>
                  <a:pt x="991" y="616"/>
                </a:lnTo>
                <a:lnTo>
                  <a:pt x="0" y="575"/>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2" name="5854305.25303.62534.87548.255"/>
          <p:cNvSpPr>
            <a:spLocks/>
          </p:cNvSpPr>
          <p:nvPr>
            <p:custDataLst>
              <p:tags r:id="rId22"/>
            </p:custDataLst>
          </p:nvPr>
        </p:nvSpPr>
        <p:spPr bwMode="auto">
          <a:xfrm>
            <a:off x="3041342" y="1280094"/>
            <a:ext cx="711361" cy="515574"/>
          </a:xfrm>
          <a:custGeom>
            <a:avLst/>
            <a:gdLst>
              <a:gd name="T0" fmla="*/ 0 w 1010"/>
              <a:gd name="T1" fmla="*/ 0 h 731"/>
              <a:gd name="T2" fmla="*/ 0 w 1010"/>
              <a:gd name="T3" fmla="*/ 0 h 731"/>
              <a:gd name="T4" fmla="*/ 0 w 1010"/>
              <a:gd name="T5" fmla="*/ 0 h 731"/>
              <a:gd name="T6" fmla="*/ 0 w 1010"/>
              <a:gd name="T7" fmla="*/ 0 h 731"/>
              <a:gd name="T8" fmla="*/ 0 w 1010"/>
              <a:gd name="T9" fmla="*/ 0 h 731"/>
              <a:gd name="T10" fmla="*/ 0 w 1010"/>
              <a:gd name="T11" fmla="*/ 0 h 731"/>
              <a:gd name="T12" fmla="*/ 0 w 1010"/>
              <a:gd name="T13" fmla="*/ 0 h 731"/>
              <a:gd name="T14" fmla="*/ 0 w 1010"/>
              <a:gd name="T15" fmla="*/ 0 h 731"/>
              <a:gd name="T16" fmla="*/ 0 w 1010"/>
              <a:gd name="T17" fmla="*/ 0 h 731"/>
              <a:gd name="T18" fmla="*/ 0 w 1010"/>
              <a:gd name="T19" fmla="*/ 0 h 731"/>
              <a:gd name="T20" fmla="*/ 0 w 1010"/>
              <a:gd name="T21" fmla="*/ 0 h 731"/>
              <a:gd name="T22" fmla="*/ 0 w 1010"/>
              <a:gd name="T23" fmla="*/ 0 h 731"/>
              <a:gd name="T24" fmla="*/ 0 w 1010"/>
              <a:gd name="T25" fmla="*/ 0 h 731"/>
              <a:gd name="T26" fmla="*/ 0 w 1010"/>
              <a:gd name="T27" fmla="*/ 0 h 731"/>
              <a:gd name="T28" fmla="*/ 0 w 1010"/>
              <a:gd name="T29" fmla="*/ 0 h 731"/>
              <a:gd name="T30" fmla="*/ 0 w 1010"/>
              <a:gd name="T31" fmla="*/ 0 h 731"/>
              <a:gd name="T32" fmla="*/ 0 w 1010"/>
              <a:gd name="T33" fmla="*/ 0 h 731"/>
              <a:gd name="T34" fmla="*/ 0 w 1010"/>
              <a:gd name="T35" fmla="*/ 0 h 731"/>
              <a:gd name="T36" fmla="*/ 0 w 1010"/>
              <a:gd name="T37" fmla="*/ 0 h 731"/>
              <a:gd name="T38" fmla="*/ 0 w 1010"/>
              <a:gd name="T39" fmla="*/ 0 h 731"/>
              <a:gd name="T40" fmla="*/ 0 w 1010"/>
              <a:gd name="T41" fmla="*/ 0 h 731"/>
              <a:gd name="T42" fmla="*/ 0 w 1010"/>
              <a:gd name="T43" fmla="*/ 0 h 731"/>
              <a:gd name="T44" fmla="*/ 0 w 1010"/>
              <a:gd name="T45" fmla="*/ 0 h 731"/>
              <a:gd name="T46" fmla="*/ 0 w 1010"/>
              <a:gd name="T47" fmla="*/ 0 h 731"/>
              <a:gd name="T48" fmla="*/ 0 w 1010"/>
              <a:gd name="T49" fmla="*/ 0 h 731"/>
              <a:gd name="T50" fmla="*/ 0 w 1010"/>
              <a:gd name="T51" fmla="*/ 0 h 731"/>
              <a:gd name="T52" fmla="*/ 0 w 1010"/>
              <a:gd name="T53" fmla="*/ 0 h 731"/>
              <a:gd name="T54" fmla="*/ 0 w 1010"/>
              <a:gd name="T55" fmla="*/ 0 h 731"/>
              <a:gd name="T56" fmla="*/ 0 w 1010"/>
              <a:gd name="T57" fmla="*/ 0 h 731"/>
              <a:gd name="T58" fmla="*/ 0 w 1010"/>
              <a:gd name="T59" fmla="*/ 0 h 731"/>
              <a:gd name="T60" fmla="*/ 0 w 1010"/>
              <a:gd name="T61" fmla="*/ 0 h 731"/>
              <a:gd name="T62" fmla="*/ 0 w 1010"/>
              <a:gd name="T63" fmla="*/ 0 h 731"/>
              <a:gd name="T64" fmla="*/ 0 w 1010"/>
              <a:gd name="T65" fmla="*/ 0 h 731"/>
              <a:gd name="T66" fmla="*/ 0 w 1010"/>
              <a:gd name="T67" fmla="*/ 0 h 731"/>
              <a:gd name="T68" fmla="*/ 0 w 1010"/>
              <a:gd name="T69" fmla="*/ 0 h 731"/>
              <a:gd name="T70" fmla="*/ 0 w 1010"/>
              <a:gd name="T71" fmla="*/ 0 h 731"/>
              <a:gd name="T72" fmla="*/ 0 w 1010"/>
              <a:gd name="T73" fmla="*/ 0 h 731"/>
              <a:gd name="T74" fmla="*/ 0 w 1010"/>
              <a:gd name="T75" fmla="*/ 0 h 731"/>
              <a:gd name="T76" fmla="*/ 0 w 1010"/>
              <a:gd name="T77" fmla="*/ 0 h 731"/>
              <a:gd name="T78" fmla="*/ 0 w 1010"/>
              <a:gd name="T79" fmla="*/ 0 h 731"/>
              <a:gd name="T80" fmla="*/ 0 w 1010"/>
              <a:gd name="T81" fmla="*/ 0 h 731"/>
              <a:gd name="T82" fmla="*/ 0 w 1010"/>
              <a:gd name="T83" fmla="*/ 0 h 731"/>
              <a:gd name="T84" fmla="*/ 0 w 1010"/>
              <a:gd name="T85" fmla="*/ 0 h 731"/>
              <a:gd name="T86" fmla="*/ 0 w 1010"/>
              <a:gd name="T87" fmla="*/ 0 h 731"/>
              <a:gd name="T88" fmla="*/ 0 w 1010"/>
              <a:gd name="T89" fmla="*/ 0 h 731"/>
              <a:gd name="T90" fmla="*/ 0 w 1010"/>
              <a:gd name="T91" fmla="*/ 0 h 731"/>
              <a:gd name="T92" fmla="*/ 0 w 1010"/>
              <a:gd name="T93" fmla="*/ 0 h 731"/>
              <a:gd name="T94" fmla="*/ 0 w 1010"/>
              <a:gd name="T95" fmla="*/ 0 h 731"/>
              <a:gd name="T96" fmla="*/ 0 w 1010"/>
              <a:gd name="T97" fmla="*/ 0 h 731"/>
              <a:gd name="T98" fmla="*/ 0 w 1010"/>
              <a:gd name="T99" fmla="*/ 0 h 731"/>
              <a:gd name="T100" fmla="*/ 0 w 1010"/>
              <a:gd name="T101" fmla="*/ 0 h 731"/>
              <a:gd name="T102" fmla="*/ 0 w 1010"/>
              <a:gd name="T103" fmla="*/ 0 h 731"/>
              <a:gd name="T104" fmla="*/ 0 w 1010"/>
              <a:gd name="T105" fmla="*/ 0 h 731"/>
              <a:gd name="T106" fmla="*/ 0 w 1010"/>
              <a:gd name="T107" fmla="*/ 0 h 731"/>
              <a:gd name="T108" fmla="*/ 0 w 1010"/>
              <a:gd name="T109" fmla="*/ 0 h 731"/>
              <a:gd name="T110" fmla="*/ 0 w 1010"/>
              <a:gd name="T111" fmla="*/ 0 h 731"/>
              <a:gd name="T112" fmla="*/ 0 w 1010"/>
              <a:gd name="T113" fmla="*/ 0 h 731"/>
              <a:gd name="T114" fmla="*/ 0 w 1010"/>
              <a:gd name="T115" fmla="*/ 0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0" h="731">
                <a:moveTo>
                  <a:pt x="904" y="689"/>
                </a:moveTo>
                <a:lnTo>
                  <a:pt x="903" y="700"/>
                </a:lnTo>
                <a:lnTo>
                  <a:pt x="897" y="706"/>
                </a:lnTo>
                <a:lnTo>
                  <a:pt x="899" y="731"/>
                </a:lnTo>
                <a:lnTo>
                  <a:pt x="631" y="670"/>
                </a:lnTo>
                <a:lnTo>
                  <a:pt x="609" y="680"/>
                </a:lnTo>
                <a:lnTo>
                  <a:pt x="598" y="680"/>
                </a:lnTo>
                <a:lnTo>
                  <a:pt x="583" y="673"/>
                </a:lnTo>
                <a:lnTo>
                  <a:pt x="564" y="672"/>
                </a:lnTo>
                <a:lnTo>
                  <a:pt x="557" y="669"/>
                </a:lnTo>
                <a:lnTo>
                  <a:pt x="545" y="669"/>
                </a:lnTo>
                <a:lnTo>
                  <a:pt x="528" y="672"/>
                </a:lnTo>
                <a:lnTo>
                  <a:pt x="509" y="669"/>
                </a:lnTo>
                <a:lnTo>
                  <a:pt x="490" y="669"/>
                </a:lnTo>
                <a:lnTo>
                  <a:pt x="471" y="678"/>
                </a:lnTo>
                <a:lnTo>
                  <a:pt x="458" y="680"/>
                </a:lnTo>
                <a:lnTo>
                  <a:pt x="427" y="674"/>
                </a:lnTo>
                <a:lnTo>
                  <a:pt x="422" y="670"/>
                </a:lnTo>
                <a:lnTo>
                  <a:pt x="396" y="663"/>
                </a:lnTo>
                <a:lnTo>
                  <a:pt x="337" y="670"/>
                </a:lnTo>
                <a:lnTo>
                  <a:pt x="326" y="650"/>
                </a:lnTo>
                <a:lnTo>
                  <a:pt x="271" y="639"/>
                </a:lnTo>
                <a:lnTo>
                  <a:pt x="250" y="637"/>
                </a:lnTo>
                <a:lnTo>
                  <a:pt x="216" y="639"/>
                </a:lnTo>
                <a:lnTo>
                  <a:pt x="175" y="637"/>
                </a:lnTo>
                <a:lnTo>
                  <a:pt x="130" y="612"/>
                </a:lnTo>
                <a:lnTo>
                  <a:pt x="126" y="599"/>
                </a:lnTo>
                <a:lnTo>
                  <a:pt x="128" y="555"/>
                </a:lnTo>
                <a:lnTo>
                  <a:pt x="130" y="545"/>
                </a:lnTo>
                <a:lnTo>
                  <a:pt x="126" y="513"/>
                </a:lnTo>
                <a:lnTo>
                  <a:pt x="98" y="492"/>
                </a:lnTo>
                <a:lnTo>
                  <a:pt x="83" y="492"/>
                </a:lnTo>
                <a:lnTo>
                  <a:pt x="82" y="482"/>
                </a:lnTo>
                <a:lnTo>
                  <a:pt x="64" y="467"/>
                </a:lnTo>
                <a:lnTo>
                  <a:pt x="40" y="459"/>
                </a:lnTo>
                <a:lnTo>
                  <a:pt x="35" y="458"/>
                </a:lnTo>
                <a:lnTo>
                  <a:pt x="12" y="445"/>
                </a:lnTo>
                <a:lnTo>
                  <a:pt x="4" y="442"/>
                </a:lnTo>
                <a:lnTo>
                  <a:pt x="0" y="440"/>
                </a:lnTo>
                <a:lnTo>
                  <a:pt x="0" y="435"/>
                </a:lnTo>
                <a:lnTo>
                  <a:pt x="5" y="414"/>
                </a:lnTo>
                <a:lnTo>
                  <a:pt x="8" y="399"/>
                </a:lnTo>
                <a:lnTo>
                  <a:pt x="8" y="391"/>
                </a:lnTo>
                <a:lnTo>
                  <a:pt x="8" y="380"/>
                </a:lnTo>
                <a:lnTo>
                  <a:pt x="15" y="380"/>
                </a:lnTo>
                <a:lnTo>
                  <a:pt x="17" y="380"/>
                </a:lnTo>
                <a:lnTo>
                  <a:pt x="17" y="396"/>
                </a:lnTo>
                <a:lnTo>
                  <a:pt x="17" y="406"/>
                </a:lnTo>
                <a:lnTo>
                  <a:pt x="17" y="414"/>
                </a:lnTo>
                <a:lnTo>
                  <a:pt x="17" y="416"/>
                </a:lnTo>
                <a:lnTo>
                  <a:pt x="35" y="399"/>
                </a:lnTo>
                <a:lnTo>
                  <a:pt x="34" y="392"/>
                </a:lnTo>
                <a:lnTo>
                  <a:pt x="34" y="380"/>
                </a:lnTo>
                <a:lnTo>
                  <a:pt x="46" y="376"/>
                </a:lnTo>
                <a:lnTo>
                  <a:pt x="35" y="364"/>
                </a:lnTo>
                <a:lnTo>
                  <a:pt x="27" y="361"/>
                </a:lnTo>
                <a:lnTo>
                  <a:pt x="26" y="336"/>
                </a:lnTo>
                <a:lnTo>
                  <a:pt x="31" y="333"/>
                </a:lnTo>
                <a:lnTo>
                  <a:pt x="40" y="336"/>
                </a:lnTo>
                <a:lnTo>
                  <a:pt x="46" y="332"/>
                </a:lnTo>
                <a:lnTo>
                  <a:pt x="62" y="329"/>
                </a:lnTo>
                <a:lnTo>
                  <a:pt x="52" y="314"/>
                </a:lnTo>
                <a:lnTo>
                  <a:pt x="52" y="310"/>
                </a:lnTo>
                <a:lnTo>
                  <a:pt x="47" y="302"/>
                </a:lnTo>
                <a:lnTo>
                  <a:pt x="31" y="314"/>
                </a:lnTo>
                <a:lnTo>
                  <a:pt x="31" y="295"/>
                </a:lnTo>
                <a:lnTo>
                  <a:pt x="31" y="277"/>
                </a:lnTo>
                <a:lnTo>
                  <a:pt x="34" y="255"/>
                </a:lnTo>
                <a:lnTo>
                  <a:pt x="32" y="238"/>
                </a:lnTo>
                <a:lnTo>
                  <a:pt x="31" y="223"/>
                </a:lnTo>
                <a:lnTo>
                  <a:pt x="34" y="183"/>
                </a:lnTo>
                <a:lnTo>
                  <a:pt x="36" y="165"/>
                </a:lnTo>
                <a:lnTo>
                  <a:pt x="21" y="114"/>
                </a:lnTo>
                <a:lnTo>
                  <a:pt x="24" y="81"/>
                </a:lnTo>
                <a:lnTo>
                  <a:pt x="31" y="59"/>
                </a:lnTo>
                <a:lnTo>
                  <a:pt x="34" y="31"/>
                </a:lnTo>
                <a:lnTo>
                  <a:pt x="126" y="95"/>
                </a:lnTo>
                <a:lnTo>
                  <a:pt x="177" y="125"/>
                </a:lnTo>
                <a:lnTo>
                  <a:pt x="215" y="138"/>
                </a:lnTo>
                <a:lnTo>
                  <a:pt x="236" y="150"/>
                </a:lnTo>
                <a:lnTo>
                  <a:pt x="259" y="150"/>
                </a:lnTo>
                <a:lnTo>
                  <a:pt x="263" y="154"/>
                </a:lnTo>
                <a:lnTo>
                  <a:pt x="270" y="165"/>
                </a:lnTo>
                <a:lnTo>
                  <a:pt x="273" y="213"/>
                </a:lnTo>
                <a:lnTo>
                  <a:pt x="270" y="224"/>
                </a:lnTo>
                <a:lnTo>
                  <a:pt x="259" y="235"/>
                </a:lnTo>
                <a:lnTo>
                  <a:pt x="251" y="255"/>
                </a:lnTo>
                <a:lnTo>
                  <a:pt x="251" y="271"/>
                </a:lnTo>
                <a:lnTo>
                  <a:pt x="253" y="277"/>
                </a:lnTo>
                <a:lnTo>
                  <a:pt x="251" y="293"/>
                </a:lnTo>
                <a:lnTo>
                  <a:pt x="249" y="297"/>
                </a:lnTo>
                <a:lnTo>
                  <a:pt x="249" y="302"/>
                </a:lnTo>
                <a:lnTo>
                  <a:pt x="257" y="314"/>
                </a:lnTo>
                <a:lnTo>
                  <a:pt x="271" y="301"/>
                </a:lnTo>
                <a:lnTo>
                  <a:pt x="289" y="258"/>
                </a:lnTo>
                <a:lnTo>
                  <a:pt x="294" y="251"/>
                </a:lnTo>
                <a:lnTo>
                  <a:pt x="302" y="231"/>
                </a:lnTo>
                <a:lnTo>
                  <a:pt x="329" y="211"/>
                </a:lnTo>
                <a:lnTo>
                  <a:pt x="330" y="197"/>
                </a:lnTo>
                <a:lnTo>
                  <a:pt x="321" y="158"/>
                </a:lnTo>
                <a:lnTo>
                  <a:pt x="301" y="109"/>
                </a:lnTo>
                <a:lnTo>
                  <a:pt x="298" y="95"/>
                </a:lnTo>
                <a:lnTo>
                  <a:pt x="305" y="94"/>
                </a:lnTo>
                <a:lnTo>
                  <a:pt x="314" y="95"/>
                </a:lnTo>
                <a:lnTo>
                  <a:pt x="326" y="76"/>
                </a:lnTo>
                <a:lnTo>
                  <a:pt x="324" y="43"/>
                </a:lnTo>
                <a:lnTo>
                  <a:pt x="310" y="43"/>
                </a:lnTo>
                <a:lnTo>
                  <a:pt x="309" y="28"/>
                </a:lnTo>
                <a:lnTo>
                  <a:pt x="309" y="0"/>
                </a:lnTo>
                <a:lnTo>
                  <a:pt x="505" y="48"/>
                </a:lnTo>
                <a:lnTo>
                  <a:pt x="689" y="102"/>
                </a:lnTo>
                <a:lnTo>
                  <a:pt x="1010" y="177"/>
                </a:lnTo>
                <a:lnTo>
                  <a:pt x="903" y="647"/>
                </a:lnTo>
                <a:lnTo>
                  <a:pt x="897" y="659"/>
                </a:lnTo>
                <a:lnTo>
                  <a:pt x="897" y="673"/>
                </a:lnTo>
                <a:lnTo>
                  <a:pt x="904" y="689"/>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tx2">
                  <a:lumMod val="60000"/>
                  <a:lumOff val="40000"/>
                </a:schemeClr>
              </a:solidFill>
              <a:latin typeface="Franklin Gothic Book" panose="020B0503020102020204" pitchFamily="34" charset="0"/>
            </a:endParaRPr>
          </a:p>
        </p:txBody>
      </p:sp>
      <p:sp>
        <p:nvSpPr>
          <p:cNvPr id="33" name="5855515.375468.754.8754.8755"/>
          <p:cNvSpPr>
            <a:spLocks/>
          </p:cNvSpPr>
          <p:nvPr>
            <p:custDataLst>
              <p:tags r:id="rId23"/>
            </p:custDataLst>
          </p:nvPr>
        </p:nvSpPr>
        <p:spPr bwMode="auto">
          <a:xfrm>
            <a:off x="5480527" y="4380063"/>
            <a:ext cx="73421" cy="71789"/>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3">
                <a:moveTo>
                  <a:pt x="24" y="58"/>
                </a:moveTo>
                <a:lnTo>
                  <a:pt x="100" y="0"/>
                </a:lnTo>
                <a:lnTo>
                  <a:pt x="13" y="103"/>
                </a:lnTo>
                <a:lnTo>
                  <a:pt x="0" y="95"/>
                </a:lnTo>
                <a:lnTo>
                  <a:pt x="24" y="58"/>
                </a:lnTo>
                <a:close/>
              </a:path>
            </a:pathLst>
          </a:custGeom>
          <a:noFill/>
          <a:ln w="3175" cmpd="sng">
            <a:solidFill>
              <a:schemeClr val="bg1"/>
            </a:solidFill>
            <a:round/>
            <a:headEnd/>
            <a:tailEnd/>
          </a:ln>
        </p:spPr>
        <p:txBody>
          <a:bodyPr/>
          <a:lstStyle/>
          <a:p>
            <a:endParaRPr lang="en-GB" sz="706" dirty="0">
              <a:solidFill>
                <a:schemeClr val="bg1"/>
              </a:solidFill>
              <a:latin typeface="Franklin Gothic Book" panose="020B0503020102020204" pitchFamily="34" charset="0"/>
            </a:endParaRPr>
          </a:p>
        </p:txBody>
      </p:sp>
      <p:sp>
        <p:nvSpPr>
          <p:cNvPr id="34" name="5856542.125465.52.251.255"/>
          <p:cNvSpPr>
            <a:spLocks/>
          </p:cNvSpPr>
          <p:nvPr>
            <p:custDataLst>
              <p:tags r:id="rId24"/>
            </p:custDataLst>
          </p:nvPr>
        </p:nvSpPr>
        <p:spPr bwMode="auto">
          <a:xfrm>
            <a:off x="5433212" y="4773269"/>
            <a:ext cx="17947" cy="34263"/>
          </a:xfrm>
          <a:custGeom>
            <a:avLst/>
            <a:gdLst>
              <a:gd name="T0" fmla="*/ 0 w 24"/>
              <a:gd name="T1" fmla="*/ 0 h 48"/>
              <a:gd name="T2" fmla="*/ 0 w 24"/>
              <a:gd name="T3" fmla="*/ 0 h 48"/>
              <a:gd name="T4" fmla="*/ 0 w 24"/>
              <a:gd name="T5" fmla="*/ 0 h 48"/>
              <a:gd name="T6" fmla="*/ 0 w 24"/>
              <a:gd name="T7" fmla="*/ 0 h 48"/>
              <a:gd name="T8" fmla="*/ 0 w 24"/>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8">
                <a:moveTo>
                  <a:pt x="18" y="0"/>
                </a:moveTo>
                <a:lnTo>
                  <a:pt x="24" y="28"/>
                </a:lnTo>
                <a:lnTo>
                  <a:pt x="14" y="48"/>
                </a:lnTo>
                <a:lnTo>
                  <a:pt x="0" y="25"/>
                </a:lnTo>
                <a:lnTo>
                  <a:pt x="18" y="0"/>
                </a:lnTo>
                <a:close/>
              </a:path>
            </a:pathLst>
          </a:custGeom>
          <a:noFill/>
          <a:ln w="3175" cmpd="sng">
            <a:solidFill>
              <a:schemeClr val="bg1">
                <a:lumMod val="85000"/>
              </a:schemeClr>
            </a:solidFill>
            <a:round/>
            <a:headEnd/>
            <a:tailEnd/>
          </a:ln>
        </p:spPr>
        <p:txBody>
          <a:bodyPr/>
          <a:lstStyle/>
          <a:p>
            <a:endParaRPr lang="en-GB" sz="706" dirty="0">
              <a:solidFill>
                <a:schemeClr val="bg1"/>
              </a:solidFill>
              <a:latin typeface="Franklin Gothic Book" panose="020B0503020102020204" pitchFamily="34" charset="0"/>
            </a:endParaRPr>
          </a:p>
        </p:txBody>
      </p:sp>
      <p:sp>
        <p:nvSpPr>
          <p:cNvPr id="35" name="5859344.7549840.37537.755"/>
          <p:cNvSpPr>
            <a:spLocks/>
          </p:cNvSpPr>
          <p:nvPr>
            <p:custDataLst>
              <p:tags r:id="rId25"/>
            </p:custDataLst>
          </p:nvPr>
        </p:nvSpPr>
        <p:spPr bwMode="auto">
          <a:xfrm>
            <a:off x="5912892" y="1862562"/>
            <a:ext cx="557994" cy="595520"/>
          </a:xfrm>
          <a:custGeom>
            <a:avLst/>
            <a:gdLst>
              <a:gd name="T0" fmla="*/ 0 w 793"/>
              <a:gd name="T1" fmla="*/ 0 h 843"/>
              <a:gd name="T2" fmla="*/ 0 w 793"/>
              <a:gd name="T3" fmla="*/ 0 h 843"/>
              <a:gd name="T4" fmla="*/ 0 w 793"/>
              <a:gd name="T5" fmla="*/ 0 h 843"/>
              <a:gd name="T6" fmla="*/ 0 w 793"/>
              <a:gd name="T7" fmla="*/ 0 h 843"/>
              <a:gd name="T8" fmla="*/ 0 w 793"/>
              <a:gd name="T9" fmla="*/ 0 h 843"/>
              <a:gd name="T10" fmla="*/ 0 w 793"/>
              <a:gd name="T11" fmla="*/ 0 h 843"/>
              <a:gd name="T12" fmla="*/ 0 w 793"/>
              <a:gd name="T13" fmla="*/ 0 h 843"/>
              <a:gd name="T14" fmla="*/ 0 w 793"/>
              <a:gd name="T15" fmla="*/ 0 h 843"/>
              <a:gd name="T16" fmla="*/ 0 w 793"/>
              <a:gd name="T17" fmla="*/ 0 h 843"/>
              <a:gd name="T18" fmla="*/ 0 w 793"/>
              <a:gd name="T19" fmla="*/ 0 h 843"/>
              <a:gd name="T20" fmla="*/ 0 w 793"/>
              <a:gd name="T21" fmla="*/ 0 h 843"/>
              <a:gd name="T22" fmla="*/ 0 w 793"/>
              <a:gd name="T23" fmla="*/ 0 h 843"/>
              <a:gd name="T24" fmla="*/ 0 w 793"/>
              <a:gd name="T25" fmla="*/ 0 h 843"/>
              <a:gd name="T26" fmla="*/ 0 w 793"/>
              <a:gd name="T27" fmla="*/ 0 h 843"/>
              <a:gd name="T28" fmla="*/ 0 w 793"/>
              <a:gd name="T29" fmla="*/ 0 h 843"/>
              <a:gd name="T30" fmla="*/ 0 w 793"/>
              <a:gd name="T31" fmla="*/ 0 h 843"/>
              <a:gd name="T32" fmla="*/ 0 w 793"/>
              <a:gd name="T33" fmla="*/ 0 h 843"/>
              <a:gd name="T34" fmla="*/ 0 w 793"/>
              <a:gd name="T35" fmla="*/ 0 h 843"/>
              <a:gd name="T36" fmla="*/ 0 w 793"/>
              <a:gd name="T37" fmla="*/ 0 h 843"/>
              <a:gd name="T38" fmla="*/ 0 w 793"/>
              <a:gd name="T39" fmla="*/ 0 h 843"/>
              <a:gd name="T40" fmla="*/ 0 w 793"/>
              <a:gd name="T41" fmla="*/ 0 h 843"/>
              <a:gd name="T42" fmla="*/ 0 w 793"/>
              <a:gd name="T43" fmla="*/ 0 h 843"/>
              <a:gd name="T44" fmla="*/ 0 w 793"/>
              <a:gd name="T45" fmla="*/ 0 h 843"/>
              <a:gd name="T46" fmla="*/ 0 w 793"/>
              <a:gd name="T47" fmla="*/ 0 h 843"/>
              <a:gd name="T48" fmla="*/ 0 w 793"/>
              <a:gd name="T49" fmla="*/ 0 h 843"/>
              <a:gd name="T50" fmla="*/ 0 w 793"/>
              <a:gd name="T51" fmla="*/ 0 h 843"/>
              <a:gd name="T52" fmla="*/ 0 w 793"/>
              <a:gd name="T53" fmla="*/ 0 h 843"/>
              <a:gd name="T54" fmla="*/ 0 w 793"/>
              <a:gd name="T55" fmla="*/ 0 h 843"/>
              <a:gd name="T56" fmla="*/ 0 w 793"/>
              <a:gd name="T57" fmla="*/ 0 h 843"/>
              <a:gd name="T58" fmla="*/ 0 w 793"/>
              <a:gd name="T59" fmla="*/ 0 h 843"/>
              <a:gd name="T60" fmla="*/ 0 w 793"/>
              <a:gd name="T61" fmla="*/ 0 h 843"/>
              <a:gd name="T62" fmla="*/ 0 w 793"/>
              <a:gd name="T63" fmla="*/ 0 h 843"/>
              <a:gd name="T64" fmla="*/ 0 w 793"/>
              <a:gd name="T65" fmla="*/ 0 h 843"/>
              <a:gd name="T66" fmla="*/ 0 w 793"/>
              <a:gd name="T67" fmla="*/ 0 h 843"/>
              <a:gd name="T68" fmla="*/ 0 w 793"/>
              <a:gd name="T69" fmla="*/ 0 h 843"/>
              <a:gd name="T70" fmla="*/ 0 w 793"/>
              <a:gd name="T71" fmla="*/ 0 h 843"/>
              <a:gd name="T72" fmla="*/ 0 w 793"/>
              <a:gd name="T73" fmla="*/ 0 h 843"/>
              <a:gd name="T74" fmla="*/ 0 w 793"/>
              <a:gd name="T75" fmla="*/ 0 h 843"/>
              <a:gd name="T76" fmla="*/ 0 w 793"/>
              <a:gd name="T77" fmla="*/ 0 h 843"/>
              <a:gd name="T78" fmla="*/ 0 w 793"/>
              <a:gd name="T79" fmla="*/ 0 h 843"/>
              <a:gd name="T80" fmla="*/ 0 w 793"/>
              <a:gd name="T81" fmla="*/ 0 h 843"/>
              <a:gd name="T82" fmla="*/ 0 w 793"/>
              <a:gd name="T83" fmla="*/ 0 h 843"/>
              <a:gd name="T84" fmla="*/ 0 w 793"/>
              <a:gd name="T85" fmla="*/ 0 h 843"/>
              <a:gd name="T86" fmla="*/ 0 w 793"/>
              <a:gd name="T87" fmla="*/ 0 h 843"/>
              <a:gd name="T88" fmla="*/ 0 w 793"/>
              <a:gd name="T89" fmla="*/ 0 h 843"/>
              <a:gd name="T90" fmla="*/ 0 w 793"/>
              <a:gd name="T91" fmla="*/ 0 h 843"/>
              <a:gd name="T92" fmla="*/ 0 w 793"/>
              <a:gd name="T93" fmla="*/ 0 h 843"/>
              <a:gd name="T94" fmla="*/ 0 w 793"/>
              <a:gd name="T95" fmla="*/ 0 h 843"/>
              <a:gd name="T96" fmla="*/ 0 w 793"/>
              <a:gd name="T97" fmla="*/ 0 h 843"/>
              <a:gd name="T98" fmla="*/ 0 w 793"/>
              <a:gd name="T99" fmla="*/ 0 h 843"/>
              <a:gd name="T100" fmla="*/ 0 w 793"/>
              <a:gd name="T101" fmla="*/ 0 h 843"/>
              <a:gd name="T102" fmla="*/ 0 w 793"/>
              <a:gd name="T103" fmla="*/ 0 h 843"/>
              <a:gd name="T104" fmla="*/ 0 w 793"/>
              <a:gd name="T105" fmla="*/ 0 h 843"/>
              <a:gd name="T106" fmla="*/ 0 w 793"/>
              <a:gd name="T107" fmla="*/ 0 h 843"/>
              <a:gd name="T108" fmla="*/ 0 w 793"/>
              <a:gd name="T109" fmla="*/ 0 h 843"/>
              <a:gd name="T110" fmla="*/ 0 w 793"/>
              <a:gd name="T111" fmla="*/ 0 h 843"/>
              <a:gd name="T112" fmla="*/ 0 w 793"/>
              <a:gd name="T113" fmla="*/ 0 h 843"/>
              <a:gd name="T114" fmla="*/ 0 w 793"/>
              <a:gd name="T115" fmla="*/ 0 h 843"/>
              <a:gd name="T116" fmla="*/ 0 w 793"/>
              <a:gd name="T117" fmla="*/ 0 h 843"/>
              <a:gd name="T118" fmla="*/ 0 w 793"/>
              <a:gd name="T119" fmla="*/ 0 h 843"/>
              <a:gd name="T120" fmla="*/ 0 w 793"/>
              <a:gd name="T121" fmla="*/ 0 h 8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3" h="843">
                <a:moveTo>
                  <a:pt x="338" y="843"/>
                </a:moveTo>
                <a:lnTo>
                  <a:pt x="330" y="828"/>
                </a:lnTo>
                <a:lnTo>
                  <a:pt x="319" y="814"/>
                </a:lnTo>
                <a:lnTo>
                  <a:pt x="273" y="802"/>
                </a:lnTo>
                <a:lnTo>
                  <a:pt x="260" y="750"/>
                </a:lnTo>
                <a:lnTo>
                  <a:pt x="254" y="725"/>
                </a:lnTo>
                <a:lnTo>
                  <a:pt x="264" y="708"/>
                </a:lnTo>
                <a:lnTo>
                  <a:pt x="264" y="695"/>
                </a:lnTo>
                <a:lnTo>
                  <a:pt x="250" y="677"/>
                </a:lnTo>
                <a:lnTo>
                  <a:pt x="238" y="655"/>
                </a:lnTo>
                <a:lnTo>
                  <a:pt x="236" y="622"/>
                </a:lnTo>
                <a:lnTo>
                  <a:pt x="237" y="595"/>
                </a:lnTo>
                <a:lnTo>
                  <a:pt x="232" y="587"/>
                </a:lnTo>
                <a:lnTo>
                  <a:pt x="190" y="554"/>
                </a:lnTo>
                <a:lnTo>
                  <a:pt x="152" y="528"/>
                </a:lnTo>
                <a:lnTo>
                  <a:pt x="137" y="502"/>
                </a:lnTo>
                <a:lnTo>
                  <a:pt x="92" y="481"/>
                </a:lnTo>
                <a:lnTo>
                  <a:pt x="88" y="476"/>
                </a:lnTo>
                <a:lnTo>
                  <a:pt x="88" y="464"/>
                </a:lnTo>
                <a:lnTo>
                  <a:pt x="84" y="460"/>
                </a:lnTo>
                <a:lnTo>
                  <a:pt x="46" y="455"/>
                </a:lnTo>
                <a:lnTo>
                  <a:pt x="42" y="446"/>
                </a:lnTo>
                <a:lnTo>
                  <a:pt x="25" y="436"/>
                </a:lnTo>
                <a:lnTo>
                  <a:pt x="18" y="427"/>
                </a:lnTo>
                <a:lnTo>
                  <a:pt x="18" y="377"/>
                </a:lnTo>
                <a:lnTo>
                  <a:pt x="22" y="341"/>
                </a:lnTo>
                <a:lnTo>
                  <a:pt x="21" y="326"/>
                </a:lnTo>
                <a:lnTo>
                  <a:pt x="33" y="303"/>
                </a:lnTo>
                <a:lnTo>
                  <a:pt x="18" y="278"/>
                </a:lnTo>
                <a:lnTo>
                  <a:pt x="0" y="267"/>
                </a:lnTo>
                <a:lnTo>
                  <a:pt x="7" y="241"/>
                </a:lnTo>
                <a:lnTo>
                  <a:pt x="11" y="237"/>
                </a:lnTo>
                <a:lnTo>
                  <a:pt x="13" y="216"/>
                </a:lnTo>
                <a:lnTo>
                  <a:pt x="52" y="188"/>
                </a:lnTo>
                <a:lnTo>
                  <a:pt x="61" y="182"/>
                </a:lnTo>
                <a:lnTo>
                  <a:pt x="78" y="170"/>
                </a:lnTo>
                <a:lnTo>
                  <a:pt x="73" y="70"/>
                </a:lnTo>
                <a:lnTo>
                  <a:pt x="86" y="60"/>
                </a:lnTo>
                <a:lnTo>
                  <a:pt x="89" y="47"/>
                </a:lnTo>
                <a:lnTo>
                  <a:pt x="105" y="52"/>
                </a:lnTo>
                <a:lnTo>
                  <a:pt x="121" y="56"/>
                </a:lnTo>
                <a:lnTo>
                  <a:pt x="146" y="56"/>
                </a:lnTo>
                <a:lnTo>
                  <a:pt x="182" y="32"/>
                </a:lnTo>
                <a:lnTo>
                  <a:pt x="250" y="1"/>
                </a:lnTo>
                <a:lnTo>
                  <a:pt x="260" y="0"/>
                </a:lnTo>
                <a:lnTo>
                  <a:pt x="264" y="5"/>
                </a:lnTo>
                <a:lnTo>
                  <a:pt x="264" y="21"/>
                </a:lnTo>
                <a:lnTo>
                  <a:pt x="258" y="28"/>
                </a:lnTo>
                <a:lnTo>
                  <a:pt x="258" y="37"/>
                </a:lnTo>
                <a:lnTo>
                  <a:pt x="253" y="65"/>
                </a:lnTo>
                <a:lnTo>
                  <a:pt x="276" y="52"/>
                </a:lnTo>
                <a:lnTo>
                  <a:pt x="289" y="52"/>
                </a:lnTo>
                <a:lnTo>
                  <a:pt x="307" y="70"/>
                </a:lnTo>
                <a:lnTo>
                  <a:pt x="322" y="65"/>
                </a:lnTo>
                <a:lnTo>
                  <a:pt x="326" y="76"/>
                </a:lnTo>
                <a:lnTo>
                  <a:pt x="347" y="80"/>
                </a:lnTo>
                <a:lnTo>
                  <a:pt x="355" y="84"/>
                </a:lnTo>
                <a:lnTo>
                  <a:pt x="359" y="107"/>
                </a:lnTo>
                <a:lnTo>
                  <a:pt x="375" y="110"/>
                </a:lnTo>
                <a:lnTo>
                  <a:pt x="495" y="133"/>
                </a:lnTo>
                <a:lnTo>
                  <a:pt x="515" y="133"/>
                </a:lnTo>
                <a:lnTo>
                  <a:pt x="539" y="159"/>
                </a:lnTo>
                <a:lnTo>
                  <a:pt x="557" y="159"/>
                </a:lnTo>
                <a:lnTo>
                  <a:pt x="562" y="168"/>
                </a:lnTo>
                <a:lnTo>
                  <a:pt x="567" y="159"/>
                </a:lnTo>
                <a:lnTo>
                  <a:pt x="577" y="159"/>
                </a:lnTo>
                <a:lnTo>
                  <a:pt x="606" y="168"/>
                </a:lnTo>
                <a:lnTo>
                  <a:pt x="628" y="173"/>
                </a:lnTo>
                <a:lnTo>
                  <a:pt x="635" y="181"/>
                </a:lnTo>
                <a:lnTo>
                  <a:pt x="633" y="182"/>
                </a:lnTo>
                <a:lnTo>
                  <a:pt x="630" y="189"/>
                </a:lnTo>
                <a:lnTo>
                  <a:pt x="652" y="193"/>
                </a:lnTo>
                <a:lnTo>
                  <a:pt x="669" y="208"/>
                </a:lnTo>
                <a:lnTo>
                  <a:pt x="672" y="223"/>
                </a:lnTo>
                <a:lnTo>
                  <a:pt x="669" y="271"/>
                </a:lnTo>
                <a:lnTo>
                  <a:pt x="669" y="275"/>
                </a:lnTo>
                <a:lnTo>
                  <a:pt x="698" y="268"/>
                </a:lnTo>
                <a:lnTo>
                  <a:pt x="700" y="271"/>
                </a:lnTo>
                <a:lnTo>
                  <a:pt x="698" y="286"/>
                </a:lnTo>
                <a:lnTo>
                  <a:pt x="688" y="294"/>
                </a:lnTo>
                <a:lnTo>
                  <a:pt x="695" y="313"/>
                </a:lnTo>
                <a:lnTo>
                  <a:pt x="715" y="326"/>
                </a:lnTo>
                <a:lnTo>
                  <a:pt x="714" y="327"/>
                </a:lnTo>
                <a:lnTo>
                  <a:pt x="686" y="357"/>
                </a:lnTo>
                <a:lnTo>
                  <a:pt x="668" y="393"/>
                </a:lnTo>
                <a:lnTo>
                  <a:pt x="665" y="420"/>
                </a:lnTo>
                <a:lnTo>
                  <a:pt x="664" y="429"/>
                </a:lnTo>
                <a:lnTo>
                  <a:pt x="667" y="435"/>
                </a:lnTo>
                <a:lnTo>
                  <a:pt x="686" y="424"/>
                </a:lnTo>
                <a:lnTo>
                  <a:pt x="710" y="381"/>
                </a:lnTo>
                <a:lnTo>
                  <a:pt x="735" y="361"/>
                </a:lnTo>
                <a:lnTo>
                  <a:pt x="746" y="357"/>
                </a:lnTo>
                <a:lnTo>
                  <a:pt x="749" y="344"/>
                </a:lnTo>
                <a:lnTo>
                  <a:pt x="757" y="338"/>
                </a:lnTo>
                <a:lnTo>
                  <a:pt x="763" y="326"/>
                </a:lnTo>
                <a:lnTo>
                  <a:pt x="763" y="310"/>
                </a:lnTo>
                <a:lnTo>
                  <a:pt x="763" y="303"/>
                </a:lnTo>
                <a:lnTo>
                  <a:pt x="773" y="298"/>
                </a:lnTo>
                <a:lnTo>
                  <a:pt x="777" y="288"/>
                </a:lnTo>
                <a:lnTo>
                  <a:pt x="781" y="278"/>
                </a:lnTo>
                <a:lnTo>
                  <a:pt x="789" y="278"/>
                </a:lnTo>
                <a:lnTo>
                  <a:pt x="793" y="288"/>
                </a:lnTo>
                <a:lnTo>
                  <a:pt x="790" y="307"/>
                </a:lnTo>
                <a:lnTo>
                  <a:pt x="776" y="357"/>
                </a:lnTo>
                <a:lnTo>
                  <a:pt x="763" y="370"/>
                </a:lnTo>
                <a:lnTo>
                  <a:pt x="757" y="386"/>
                </a:lnTo>
                <a:lnTo>
                  <a:pt x="757" y="397"/>
                </a:lnTo>
                <a:lnTo>
                  <a:pt x="743" y="435"/>
                </a:lnTo>
                <a:lnTo>
                  <a:pt x="743" y="468"/>
                </a:lnTo>
                <a:lnTo>
                  <a:pt x="743" y="494"/>
                </a:lnTo>
                <a:lnTo>
                  <a:pt x="722" y="511"/>
                </a:lnTo>
                <a:lnTo>
                  <a:pt x="715" y="521"/>
                </a:lnTo>
                <a:lnTo>
                  <a:pt x="723" y="548"/>
                </a:lnTo>
                <a:lnTo>
                  <a:pt x="723" y="593"/>
                </a:lnTo>
                <a:lnTo>
                  <a:pt x="715" y="607"/>
                </a:lnTo>
                <a:lnTo>
                  <a:pt x="700" y="652"/>
                </a:lnTo>
                <a:lnTo>
                  <a:pt x="711" y="725"/>
                </a:lnTo>
                <a:lnTo>
                  <a:pt x="727" y="771"/>
                </a:lnTo>
                <a:lnTo>
                  <a:pt x="723" y="780"/>
                </a:lnTo>
                <a:lnTo>
                  <a:pt x="726" y="788"/>
                </a:lnTo>
                <a:lnTo>
                  <a:pt x="725" y="796"/>
                </a:lnTo>
                <a:lnTo>
                  <a:pt x="726" y="816"/>
                </a:lnTo>
                <a:lnTo>
                  <a:pt x="338" y="843"/>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6" name="5860351.875539.62538.25285"/>
          <p:cNvSpPr>
            <a:spLocks/>
          </p:cNvSpPr>
          <p:nvPr>
            <p:custDataLst>
              <p:tags r:id="rId26"/>
            </p:custDataLst>
          </p:nvPr>
        </p:nvSpPr>
        <p:spPr bwMode="auto">
          <a:xfrm>
            <a:off x="6529622" y="1968613"/>
            <a:ext cx="412785" cy="564521"/>
          </a:xfrm>
          <a:custGeom>
            <a:avLst/>
            <a:gdLst>
              <a:gd name="T0" fmla="*/ 0 w 587"/>
              <a:gd name="T1" fmla="*/ 0 h 801"/>
              <a:gd name="T2" fmla="*/ 0 w 587"/>
              <a:gd name="T3" fmla="*/ 0 h 801"/>
              <a:gd name="T4" fmla="*/ 0 w 587"/>
              <a:gd name="T5" fmla="*/ 0 h 801"/>
              <a:gd name="T6" fmla="*/ 0 w 587"/>
              <a:gd name="T7" fmla="*/ 0 h 801"/>
              <a:gd name="T8" fmla="*/ 0 w 587"/>
              <a:gd name="T9" fmla="*/ 0 h 801"/>
              <a:gd name="T10" fmla="*/ 0 w 587"/>
              <a:gd name="T11" fmla="*/ 0 h 801"/>
              <a:gd name="T12" fmla="*/ 0 w 587"/>
              <a:gd name="T13" fmla="*/ 0 h 801"/>
              <a:gd name="T14" fmla="*/ 0 w 587"/>
              <a:gd name="T15" fmla="*/ 0 h 801"/>
              <a:gd name="T16" fmla="*/ 0 w 587"/>
              <a:gd name="T17" fmla="*/ 0 h 801"/>
              <a:gd name="T18" fmla="*/ 0 w 587"/>
              <a:gd name="T19" fmla="*/ 0 h 801"/>
              <a:gd name="T20" fmla="*/ 0 w 587"/>
              <a:gd name="T21" fmla="*/ 0 h 801"/>
              <a:gd name="T22" fmla="*/ 0 w 587"/>
              <a:gd name="T23" fmla="*/ 0 h 801"/>
              <a:gd name="T24" fmla="*/ 0 w 587"/>
              <a:gd name="T25" fmla="*/ 0 h 801"/>
              <a:gd name="T26" fmla="*/ 0 w 587"/>
              <a:gd name="T27" fmla="*/ 0 h 801"/>
              <a:gd name="T28" fmla="*/ 0 w 587"/>
              <a:gd name="T29" fmla="*/ 0 h 801"/>
              <a:gd name="T30" fmla="*/ 0 w 587"/>
              <a:gd name="T31" fmla="*/ 0 h 801"/>
              <a:gd name="T32" fmla="*/ 0 w 587"/>
              <a:gd name="T33" fmla="*/ 0 h 801"/>
              <a:gd name="T34" fmla="*/ 0 w 587"/>
              <a:gd name="T35" fmla="*/ 0 h 801"/>
              <a:gd name="T36" fmla="*/ 0 w 587"/>
              <a:gd name="T37" fmla="*/ 0 h 801"/>
              <a:gd name="T38" fmla="*/ 0 w 587"/>
              <a:gd name="T39" fmla="*/ 0 h 801"/>
              <a:gd name="T40" fmla="*/ 0 w 587"/>
              <a:gd name="T41" fmla="*/ 0 h 801"/>
              <a:gd name="T42" fmla="*/ 0 w 587"/>
              <a:gd name="T43" fmla="*/ 0 h 801"/>
              <a:gd name="T44" fmla="*/ 0 w 587"/>
              <a:gd name="T45" fmla="*/ 0 h 801"/>
              <a:gd name="T46" fmla="*/ 0 w 587"/>
              <a:gd name="T47" fmla="*/ 0 h 801"/>
              <a:gd name="T48" fmla="*/ 0 w 587"/>
              <a:gd name="T49" fmla="*/ 0 h 801"/>
              <a:gd name="T50" fmla="*/ 0 w 587"/>
              <a:gd name="T51" fmla="*/ 0 h 801"/>
              <a:gd name="T52" fmla="*/ 0 w 587"/>
              <a:gd name="T53" fmla="*/ 0 h 801"/>
              <a:gd name="T54" fmla="*/ 0 w 587"/>
              <a:gd name="T55" fmla="*/ 0 h 801"/>
              <a:gd name="T56" fmla="*/ 0 w 587"/>
              <a:gd name="T57" fmla="*/ 0 h 801"/>
              <a:gd name="T58" fmla="*/ 0 w 587"/>
              <a:gd name="T59" fmla="*/ 0 h 801"/>
              <a:gd name="T60" fmla="*/ 0 w 587"/>
              <a:gd name="T61" fmla="*/ 0 h 801"/>
              <a:gd name="T62" fmla="*/ 0 w 587"/>
              <a:gd name="T63" fmla="*/ 0 h 801"/>
              <a:gd name="T64" fmla="*/ 0 w 587"/>
              <a:gd name="T65" fmla="*/ 0 h 801"/>
              <a:gd name="T66" fmla="*/ 0 w 587"/>
              <a:gd name="T67" fmla="*/ 0 h 801"/>
              <a:gd name="T68" fmla="*/ 0 w 587"/>
              <a:gd name="T69" fmla="*/ 0 h 801"/>
              <a:gd name="T70" fmla="*/ 0 w 587"/>
              <a:gd name="T71" fmla="*/ 0 h 801"/>
              <a:gd name="T72" fmla="*/ 0 w 587"/>
              <a:gd name="T73" fmla="*/ 0 h 801"/>
              <a:gd name="T74" fmla="*/ 0 w 587"/>
              <a:gd name="T75" fmla="*/ 0 h 801"/>
              <a:gd name="T76" fmla="*/ 0 w 587"/>
              <a:gd name="T77" fmla="*/ 0 h 801"/>
              <a:gd name="T78" fmla="*/ 0 w 587"/>
              <a:gd name="T79" fmla="*/ 0 h 801"/>
              <a:gd name="T80" fmla="*/ 0 w 587"/>
              <a:gd name="T81" fmla="*/ 0 h 801"/>
              <a:gd name="T82" fmla="*/ 0 w 587"/>
              <a:gd name="T83" fmla="*/ 0 h 801"/>
              <a:gd name="T84" fmla="*/ 0 w 587"/>
              <a:gd name="T85" fmla="*/ 0 h 801"/>
              <a:gd name="T86" fmla="*/ 0 w 587"/>
              <a:gd name="T87" fmla="*/ 0 h 801"/>
              <a:gd name="T88" fmla="*/ 0 w 587"/>
              <a:gd name="T89" fmla="*/ 0 h 801"/>
              <a:gd name="T90" fmla="*/ 0 w 587"/>
              <a:gd name="T91" fmla="*/ 0 h 801"/>
              <a:gd name="T92" fmla="*/ 0 w 587"/>
              <a:gd name="T93" fmla="*/ 0 h 801"/>
              <a:gd name="T94" fmla="*/ 0 w 587"/>
              <a:gd name="T95" fmla="*/ 0 h 801"/>
              <a:gd name="T96" fmla="*/ 0 w 587"/>
              <a:gd name="T97" fmla="*/ 0 h 801"/>
              <a:gd name="T98" fmla="*/ 0 w 587"/>
              <a:gd name="T99" fmla="*/ 0 h 801"/>
              <a:gd name="T100" fmla="*/ 0 w 587"/>
              <a:gd name="T101" fmla="*/ 0 h 801"/>
              <a:gd name="T102" fmla="*/ 0 w 587"/>
              <a:gd name="T103" fmla="*/ 0 h 801"/>
              <a:gd name="T104" fmla="*/ 0 w 587"/>
              <a:gd name="T105" fmla="*/ 0 h 801"/>
              <a:gd name="T106" fmla="*/ 0 w 587"/>
              <a:gd name="T107" fmla="*/ 0 h 8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7" h="801">
                <a:moveTo>
                  <a:pt x="0" y="801"/>
                </a:moveTo>
                <a:lnTo>
                  <a:pt x="287" y="766"/>
                </a:lnTo>
                <a:lnTo>
                  <a:pt x="289" y="775"/>
                </a:lnTo>
                <a:lnTo>
                  <a:pt x="477" y="747"/>
                </a:lnTo>
                <a:lnTo>
                  <a:pt x="478" y="739"/>
                </a:lnTo>
                <a:lnTo>
                  <a:pt x="500" y="697"/>
                </a:lnTo>
                <a:lnTo>
                  <a:pt x="509" y="686"/>
                </a:lnTo>
                <a:lnTo>
                  <a:pt x="508" y="658"/>
                </a:lnTo>
                <a:lnTo>
                  <a:pt x="516" y="634"/>
                </a:lnTo>
                <a:lnTo>
                  <a:pt x="543" y="615"/>
                </a:lnTo>
                <a:lnTo>
                  <a:pt x="543" y="586"/>
                </a:lnTo>
                <a:lnTo>
                  <a:pt x="545" y="582"/>
                </a:lnTo>
                <a:lnTo>
                  <a:pt x="545" y="571"/>
                </a:lnTo>
                <a:lnTo>
                  <a:pt x="561" y="557"/>
                </a:lnTo>
                <a:lnTo>
                  <a:pt x="567" y="572"/>
                </a:lnTo>
                <a:lnTo>
                  <a:pt x="570" y="575"/>
                </a:lnTo>
                <a:lnTo>
                  <a:pt x="579" y="566"/>
                </a:lnTo>
                <a:lnTo>
                  <a:pt x="584" y="563"/>
                </a:lnTo>
                <a:lnTo>
                  <a:pt x="587" y="549"/>
                </a:lnTo>
                <a:lnTo>
                  <a:pt x="583" y="524"/>
                </a:lnTo>
                <a:lnTo>
                  <a:pt x="586" y="490"/>
                </a:lnTo>
                <a:lnTo>
                  <a:pt x="575" y="469"/>
                </a:lnTo>
                <a:lnTo>
                  <a:pt x="570" y="420"/>
                </a:lnTo>
                <a:lnTo>
                  <a:pt x="529" y="313"/>
                </a:lnTo>
                <a:lnTo>
                  <a:pt x="486" y="300"/>
                </a:lnTo>
                <a:lnTo>
                  <a:pt x="470" y="313"/>
                </a:lnTo>
                <a:lnTo>
                  <a:pt x="451" y="332"/>
                </a:lnTo>
                <a:lnTo>
                  <a:pt x="398" y="402"/>
                </a:lnTo>
                <a:lnTo>
                  <a:pt x="394" y="402"/>
                </a:lnTo>
                <a:lnTo>
                  <a:pt x="390" y="399"/>
                </a:lnTo>
                <a:lnTo>
                  <a:pt x="373" y="394"/>
                </a:lnTo>
                <a:lnTo>
                  <a:pt x="367" y="391"/>
                </a:lnTo>
                <a:lnTo>
                  <a:pt x="357" y="371"/>
                </a:lnTo>
                <a:lnTo>
                  <a:pt x="364" y="340"/>
                </a:lnTo>
                <a:lnTo>
                  <a:pt x="373" y="329"/>
                </a:lnTo>
                <a:lnTo>
                  <a:pt x="395" y="313"/>
                </a:lnTo>
                <a:lnTo>
                  <a:pt x="406" y="300"/>
                </a:lnTo>
                <a:lnTo>
                  <a:pt x="407" y="289"/>
                </a:lnTo>
                <a:lnTo>
                  <a:pt x="408" y="277"/>
                </a:lnTo>
                <a:lnTo>
                  <a:pt x="420" y="273"/>
                </a:lnTo>
                <a:lnTo>
                  <a:pt x="430" y="247"/>
                </a:lnTo>
                <a:lnTo>
                  <a:pt x="430" y="195"/>
                </a:lnTo>
                <a:lnTo>
                  <a:pt x="423" y="179"/>
                </a:lnTo>
                <a:lnTo>
                  <a:pt x="416" y="161"/>
                </a:lnTo>
                <a:lnTo>
                  <a:pt x="398" y="146"/>
                </a:lnTo>
                <a:lnTo>
                  <a:pt x="394" y="136"/>
                </a:lnTo>
                <a:lnTo>
                  <a:pt x="396" y="121"/>
                </a:lnTo>
                <a:lnTo>
                  <a:pt x="416" y="117"/>
                </a:lnTo>
                <a:lnTo>
                  <a:pt x="418" y="109"/>
                </a:lnTo>
                <a:lnTo>
                  <a:pt x="396" y="75"/>
                </a:lnTo>
                <a:lnTo>
                  <a:pt x="379" y="67"/>
                </a:lnTo>
                <a:lnTo>
                  <a:pt x="334" y="47"/>
                </a:lnTo>
                <a:lnTo>
                  <a:pt x="295" y="43"/>
                </a:lnTo>
                <a:lnTo>
                  <a:pt x="283" y="27"/>
                </a:lnTo>
                <a:lnTo>
                  <a:pt x="261" y="23"/>
                </a:lnTo>
                <a:lnTo>
                  <a:pt x="230" y="13"/>
                </a:lnTo>
                <a:lnTo>
                  <a:pt x="214" y="0"/>
                </a:lnTo>
                <a:lnTo>
                  <a:pt x="203" y="9"/>
                </a:lnTo>
                <a:lnTo>
                  <a:pt x="184" y="18"/>
                </a:lnTo>
                <a:lnTo>
                  <a:pt x="167" y="43"/>
                </a:lnTo>
                <a:lnTo>
                  <a:pt x="167" y="65"/>
                </a:lnTo>
                <a:lnTo>
                  <a:pt x="169" y="70"/>
                </a:lnTo>
                <a:lnTo>
                  <a:pt x="175" y="70"/>
                </a:lnTo>
                <a:lnTo>
                  <a:pt x="180" y="81"/>
                </a:lnTo>
                <a:lnTo>
                  <a:pt x="173" y="85"/>
                </a:lnTo>
                <a:lnTo>
                  <a:pt x="162" y="93"/>
                </a:lnTo>
                <a:lnTo>
                  <a:pt x="153" y="97"/>
                </a:lnTo>
                <a:lnTo>
                  <a:pt x="142" y="108"/>
                </a:lnTo>
                <a:lnTo>
                  <a:pt x="133" y="130"/>
                </a:lnTo>
                <a:lnTo>
                  <a:pt x="138" y="152"/>
                </a:lnTo>
                <a:lnTo>
                  <a:pt x="141" y="172"/>
                </a:lnTo>
                <a:lnTo>
                  <a:pt x="128" y="192"/>
                </a:lnTo>
                <a:lnTo>
                  <a:pt x="111" y="200"/>
                </a:lnTo>
                <a:lnTo>
                  <a:pt x="109" y="184"/>
                </a:lnTo>
                <a:lnTo>
                  <a:pt x="118" y="164"/>
                </a:lnTo>
                <a:lnTo>
                  <a:pt x="109" y="148"/>
                </a:lnTo>
                <a:lnTo>
                  <a:pt x="111" y="140"/>
                </a:lnTo>
                <a:lnTo>
                  <a:pt x="110" y="132"/>
                </a:lnTo>
                <a:lnTo>
                  <a:pt x="105" y="137"/>
                </a:lnTo>
                <a:lnTo>
                  <a:pt x="94" y="152"/>
                </a:lnTo>
                <a:lnTo>
                  <a:pt x="91" y="168"/>
                </a:lnTo>
                <a:lnTo>
                  <a:pt x="86" y="180"/>
                </a:lnTo>
                <a:lnTo>
                  <a:pt x="78" y="180"/>
                </a:lnTo>
                <a:lnTo>
                  <a:pt x="55" y="192"/>
                </a:lnTo>
                <a:lnTo>
                  <a:pt x="50" y="208"/>
                </a:lnTo>
                <a:lnTo>
                  <a:pt x="43" y="219"/>
                </a:lnTo>
                <a:lnTo>
                  <a:pt x="30" y="235"/>
                </a:lnTo>
                <a:lnTo>
                  <a:pt x="30" y="267"/>
                </a:lnTo>
                <a:lnTo>
                  <a:pt x="28" y="300"/>
                </a:lnTo>
                <a:lnTo>
                  <a:pt x="27" y="316"/>
                </a:lnTo>
                <a:lnTo>
                  <a:pt x="17" y="347"/>
                </a:lnTo>
                <a:lnTo>
                  <a:pt x="5" y="360"/>
                </a:lnTo>
                <a:lnTo>
                  <a:pt x="7" y="373"/>
                </a:lnTo>
                <a:lnTo>
                  <a:pt x="21" y="414"/>
                </a:lnTo>
                <a:lnTo>
                  <a:pt x="13" y="441"/>
                </a:lnTo>
                <a:lnTo>
                  <a:pt x="25" y="466"/>
                </a:lnTo>
                <a:lnTo>
                  <a:pt x="50" y="521"/>
                </a:lnTo>
                <a:lnTo>
                  <a:pt x="68" y="566"/>
                </a:lnTo>
                <a:lnTo>
                  <a:pt x="68" y="607"/>
                </a:lnTo>
                <a:lnTo>
                  <a:pt x="82" y="617"/>
                </a:lnTo>
                <a:lnTo>
                  <a:pt x="82" y="621"/>
                </a:lnTo>
                <a:lnTo>
                  <a:pt x="74" y="626"/>
                </a:lnTo>
                <a:lnTo>
                  <a:pt x="67" y="668"/>
                </a:lnTo>
                <a:lnTo>
                  <a:pt x="62" y="696"/>
                </a:lnTo>
                <a:lnTo>
                  <a:pt x="50" y="720"/>
                </a:lnTo>
                <a:lnTo>
                  <a:pt x="27" y="779"/>
                </a:lnTo>
                <a:lnTo>
                  <a:pt x="5" y="794"/>
                </a:lnTo>
                <a:lnTo>
                  <a:pt x="0" y="801"/>
                </a:lnTo>
                <a:close/>
              </a:path>
            </a:pathLst>
          </a:custGeom>
          <a:solidFill>
            <a:schemeClr val="accent3">
              <a:lumMod val="75000"/>
            </a:schemeClr>
          </a:solidFill>
          <a:ln w="3175" cap="flat" cmpd="sng">
            <a:solidFill>
              <a:schemeClr val="bg1"/>
            </a:solidFill>
            <a:prstDash val="solid"/>
            <a:round/>
            <a:headEnd type="none" w="med" len="med"/>
            <a:tailEnd type="none" w="med" len="med"/>
          </a:ln>
        </p:spPr>
        <p:txBody>
          <a:bodyPr/>
          <a:lstStyle/>
          <a:p>
            <a:endParaRPr lang="en-GB" sz="706" dirty="0">
              <a:solidFill>
                <a:schemeClr val="bg1"/>
              </a:solidFill>
              <a:latin typeface="Franklin Gothic Book" panose="020B0503020102020204" pitchFamily="34" charset="0"/>
            </a:endParaRPr>
          </a:p>
        </p:txBody>
      </p:sp>
      <p:sp>
        <p:nvSpPr>
          <p:cNvPr id="37" name="5861338.75513.2521.7543.8755"/>
          <p:cNvSpPr>
            <a:spLocks/>
          </p:cNvSpPr>
          <p:nvPr>
            <p:custDataLst>
              <p:tags r:id="rId27"/>
            </p:custDataLst>
          </p:nvPr>
        </p:nvSpPr>
        <p:spPr bwMode="auto">
          <a:xfrm>
            <a:off x="6138047" y="1774458"/>
            <a:ext cx="649361" cy="321418"/>
          </a:xfrm>
          <a:custGeom>
            <a:avLst/>
            <a:gdLst>
              <a:gd name="T0" fmla="*/ 0 w 917"/>
              <a:gd name="T1" fmla="*/ 0 h 454"/>
              <a:gd name="T2" fmla="*/ 0 w 917"/>
              <a:gd name="T3" fmla="*/ 0 h 454"/>
              <a:gd name="T4" fmla="*/ 0 w 917"/>
              <a:gd name="T5" fmla="*/ 0 h 454"/>
              <a:gd name="T6" fmla="*/ 0 w 917"/>
              <a:gd name="T7" fmla="*/ 0 h 454"/>
              <a:gd name="T8" fmla="*/ 0 w 917"/>
              <a:gd name="T9" fmla="*/ 0 h 454"/>
              <a:gd name="T10" fmla="*/ 0 w 917"/>
              <a:gd name="T11" fmla="*/ 0 h 454"/>
              <a:gd name="T12" fmla="*/ 0 w 917"/>
              <a:gd name="T13" fmla="*/ 0 h 454"/>
              <a:gd name="T14" fmla="*/ 0 w 917"/>
              <a:gd name="T15" fmla="*/ 0 h 454"/>
              <a:gd name="T16" fmla="*/ 0 w 917"/>
              <a:gd name="T17" fmla="*/ 0 h 454"/>
              <a:gd name="T18" fmla="*/ 0 w 917"/>
              <a:gd name="T19" fmla="*/ 0 h 454"/>
              <a:gd name="T20" fmla="*/ 0 w 917"/>
              <a:gd name="T21" fmla="*/ 0 h 454"/>
              <a:gd name="T22" fmla="*/ 0 w 917"/>
              <a:gd name="T23" fmla="*/ 0 h 454"/>
              <a:gd name="T24" fmla="*/ 0 w 917"/>
              <a:gd name="T25" fmla="*/ 0 h 454"/>
              <a:gd name="T26" fmla="*/ 0 w 917"/>
              <a:gd name="T27" fmla="*/ 0 h 454"/>
              <a:gd name="T28" fmla="*/ 0 w 917"/>
              <a:gd name="T29" fmla="*/ 0 h 454"/>
              <a:gd name="T30" fmla="*/ 0 w 917"/>
              <a:gd name="T31" fmla="*/ 0 h 454"/>
              <a:gd name="T32" fmla="*/ 0 w 917"/>
              <a:gd name="T33" fmla="*/ 0 h 454"/>
              <a:gd name="T34" fmla="*/ 0 w 917"/>
              <a:gd name="T35" fmla="*/ 0 h 454"/>
              <a:gd name="T36" fmla="*/ 0 w 917"/>
              <a:gd name="T37" fmla="*/ 0 h 454"/>
              <a:gd name="T38" fmla="*/ 0 w 917"/>
              <a:gd name="T39" fmla="*/ 0 h 454"/>
              <a:gd name="T40" fmla="*/ 0 w 917"/>
              <a:gd name="T41" fmla="*/ 0 h 454"/>
              <a:gd name="T42" fmla="*/ 0 w 917"/>
              <a:gd name="T43" fmla="*/ 0 h 454"/>
              <a:gd name="T44" fmla="*/ 0 w 917"/>
              <a:gd name="T45" fmla="*/ 0 h 454"/>
              <a:gd name="T46" fmla="*/ 0 w 917"/>
              <a:gd name="T47" fmla="*/ 0 h 454"/>
              <a:gd name="T48" fmla="*/ 0 w 917"/>
              <a:gd name="T49" fmla="*/ 0 h 454"/>
              <a:gd name="T50" fmla="*/ 0 w 917"/>
              <a:gd name="T51" fmla="*/ 0 h 454"/>
              <a:gd name="T52" fmla="*/ 0 w 917"/>
              <a:gd name="T53" fmla="*/ 0 h 454"/>
              <a:gd name="T54" fmla="*/ 0 w 917"/>
              <a:gd name="T55" fmla="*/ 0 h 454"/>
              <a:gd name="T56" fmla="*/ 0 w 917"/>
              <a:gd name="T57" fmla="*/ 0 h 454"/>
              <a:gd name="T58" fmla="*/ 0 w 917"/>
              <a:gd name="T59" fmla="*/ 0 h 454"/>
              <a:gd name="T60" fmla="*/ 0 w 917"/>
              <a:gd name="T61" fmla="*/ 0 h 454"/>
              <a:gd name="T62" fmla="*/ 0 w 917"/>
              <a:gd name="T63" fmla="*/ 0 h 454"/>
              <a:gd name="T64" fmla="*/ 0 w 917"/>
              <a:gd name="T65" fmla="*/ 0 h 454"/>
              <a:gd name="T66" fmla="*/ 0 w 917"/>
              <a:gd name="T67" fmla="*/ 0 h 454"/>
              <a:gd name="T68" fmla="*/ 0 w 917"/>
              <a:gd name="T69" fmla="*/ 0 h 454"/>
              <a:gd name="T70" fmla="*/ 0 w 917"/>
              <a:gd name="T71" fmla="*/ 0 h 454"/>
              <a:gd name="T72" fmla="*/ 0 w 917"/>
              <a:gd name="T73" fmla="*/ 0 h 454"/>
              <a:gd name="T74" fmla="*/ 0 w 917"/>
              <a:gd name="T75" fmla="*/ 0 h 454"/>
              <a:gd name="T76" fmla="*/ 0 w 917"/>
              <a:gd name="T77" fmla="*/ 0 h 454"/>
              <a:gd name="T78" fmla="*/ 0 w 917"/>
              <a:gd name="T79" fmla="*/ 0 h 454"/>
              <a:gd name="T80" fmla="*/ 0 w 917"/>
              <a:gd name="T81" fmla="*/ 0 h 454"/>
              <a:gd name="T82" fmla="*/ 0 w 917"/>
              <a:gd name="T83" fmla="*/ 0 h 454"/>
              <a:gd name="T84" fmla="*/ 0 w 917"/>
              <a:gd name="T85" fmla="*/ 0 h 454"/>
              <a:gd name="T86" fmla="*/ 0 w 917"/>
              <a:gd name="T87" fmla="*/ 0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7" h="454">
                <a:moveTo>
                  <a:pt x="0" y="193"/>
                </a:moveTo>
                <a:lnTo>
                  <a:pt x="25" y="184"/>
                </a:lnTo>
                <a:lnTo>
                  <a:pt x="37" y="176"/>
                </a:lnTo>
                <a:lnTo>
                  <a:pt x="69" y="159"/>
                </a:lnTo>
                <a:lnTo>
                  <a:pt x="73" y="144"/>
                </a:lnTo>
                <a:lnTo>
                  <a:pt x="85" y="142"/>
                </a:lnTo>
                <a:lnTo>
                  <a:pt x="137" y="125"/>
                </a:lnTo>
                <a:lnTo>
                  <a:pt x="173" y="106"/>
                </a:lnTo>
                <a:lnTo>
                  <a:pt x="214" y="63"/>
                </a:lnTo>
                <a:lnTo>
                  <a:pt x="229" y="60"/>
                </a:lnTo>
                <a:lnTo>
                  <a:pt x="261" y="20"/>
                </a:lnTo>
                <a:lnTo>
                  <a:pt x="284" y="7"/>
                </a:lnTo>
                <a:lnTo>
                  <a:pt x="326" y="0"/>
                </a:lnTo>
                <a:lnTo>
                  <a:pt x="339" y="3"/>
                </a:lnTo>
                <a:lnTo>
                  <a:pt x="341" y="7"/>
                </a:lnTo>
                <a:lnTo>
                  <a:pt x="318" y="23"/>
                </a:lnTo>
                <a:lnTo>
                  <a:pt x="311" y="23"/>
                </a:lnTo>
                <a:lnTo>
                  <a:pt x="304" y="43"/>
                </a:lnTo>
                <a:lnTo>
                  <a:pt x="271" y="75"/>
                </a:lnTo>
                <a:lnTo>
                  <a:pt x="259" y="86"/>
                </a:lnTo>
                <a:lnTo>
                  <a:pt x="251" y="95"/>
                </a:lnTo>
                <a:lnTo>
                  <a:pt x="245" y="124"/>
                </a:lnTo>
                <a:lnTo>
                  <a:pt x="251" y="137"/>
                </a:lnTo>
                <a:lnTo>
                  <a:pt x="256" y="130"/>
                </a:lnTo>
                <a:lnTo>
                  <a:pt x="279" y="112"/>
                </a:lnTo>
                <a:lnTo>
                  <a:pt x="296" y="113"/>
                </a:lnTo>
                <a:lnTo>
                  <a:pt x="306" y="112"/>
                </a:lnTo>
                <a:lnTo>
                  <a:pt x="355" y="133"/>
                </a:lnTo>
                <a:lnTo>
                  <a:pt x="401" y="176"/>
                </a:lnTo>
                <a:lnTo>
                  <a:pt x="431" y="172"/>
                </a:lnTo>
                <a:lnTo>
                  <a:pt x="454" y="176"/>
                </a:lnTo>
                <a:lnTo>
                  <a:pt x="462" y="180"/>
                </a:lnTo>
                <a:lnTo>
                  <a:pt x="471" y="180"/>
                </a:lnTo>
                <a:lnTo>
                  <a:pt x="472" y="179"/>
                </a:lnTo>
                <a:lnTo>
                  <a:pt x="487" y="184"/>
                </a:lnTo>
                <a:lnTo>
                  <a:pt x="487" y="191"/>
                </a:lnTo>
                <a:lnTo>
                  <a:pt x="495" y="184"/>
                </a:lnTo>
                <a:lnTo>
                  <a:pt x="502" y="172"/>
                </a:lnTo>
                <a:lnTo>
                  <a:pt x="541" y="144"/>
                </a:lnTo>
                <a:lnTo>
                  <a:pt x="658" y="116"/>
                </a:lnTo>
                <a:lnTo>
                  <a:pt x="691" y="97"/>
                </a:lnTo>
                <a:lnTo>
                  <a:pt x="703" y="94"/>
                </a:lnTo>
                <a:lnTo>
                  <a:pt x="711" y="102"/>
                </a:lnTo>
                <a:lnTo>
                  <a:pt x="699" y="116"/>
                </a:lnTo>
                <a:lnTo>
                  <a:pt x="699" y="129"/>
                </a:lnTo>
                <a:lnTo>
                  <a:pt x="715" y="155"/>
                </a:lnTo>
                <a:lnTo>
                  <a:pt x="722" y="159"/>
                </a:lnTo>
                <a:lnTo>
                  <a:pt x="728" y="153"/>
                </a:lnTo>
                <a:lnTo>
                  <a:pt x="754" y="155"/>
                </a:lnTo>
                <a:lnTo>
                  <a:pt x="763" y="150"/>
                </a:lnTo>
                <a:lnTo>
                  <a:pt x="799" y="145"/>
                </a:lnTo>
                <a:lnTo>
                  <a:pt x="814" y="156"/>
                </a:lnTo>
                <a:lnTo>
                  <a:pt x="828" y="188"/>
                </a:lnTo>
                <a:lnTo>
                  <a:pt x="839" y="198"/>
                </a:lnTo>
                <a:lnTo>
                  <a:pt x="870" y="212"/>
                </a:lnTo>
                <a:lnTo>
                  <a:pt x="901" y="206"/>
                </a:lnTo>
                <a:lnTo>
                  <a:pt x="909" y="206"/>
                </a:lnTo>
                <a:lnTo>
                  <a:pt x="916" y="212"/>
                </a:lnTo>
                <a:lnTo>
                  <a:pt x="917" y="220"/>
                </a:lnTo>
                <a:lnTo>
                  <a:pt x="908" y="234"/>
                </a:lnTo>
                <a:lnTo>
                  <a:pt x="887" y="235"/>
                </a:lnTo>
                <a:lnTo>
                  <a:pt x="878" y="234"/>
                </a:lnTo>
                <a:lnTo>
                  <a:pt x="877" y="224"/>
                </a:lnTo>
                <a:lnTo>
                  <a:pt x="866" y="224"/>
                </a:lnTo>
                <a:lnTo>
                  <a:pt x="847" y="236"/>
                </a:lnTo>
                <a:lnTo>
                  <a:pt x="832" y="234"/>
                </a:lnTo>
                <a:lnTo>
                  <a:pt x="822" y="232"/>
                </a:lnTo>
                <a:lnTo>
                  <a:pt x="793" y="238"/>
                </a:lnTo>
                <a:lnTo>
                  <a:pt x="771" y="234"/>
                </a:lnTo>
                <a:lnTo>
                  <a:pt x="765" y="238"/>
                </a:lnTo>
                <a:lnTo>
                  <a:pt x="771" y="255"/>
                </a:lnTo>
                <a:lnTo>
                  <a:pt x="765" y="259"/>
                </a:lnTo>
                <a:lnTo>
                  <a:pt x="756" y="257"/>
                </a:lnTo>
                <a:lnTo>
                  <a:pt x="733" y="240"/>
                </a:lnTo>
                <a:lnTo>
                  <a:pt x="685" y="235"/>
                </a:lnTo>
                <a:lnTo>
                  <a:pt x="675" y="238"/>
                </a:lnTo>
                <a:lnTo>
                  <a:pt x="663" y="234"/>
                </a:lnTo>
                <a:lnTo>
                  <a:pt x="632" y="257"/>
                </a:lnTo>
                <a:lnTo>
                  <a:pt x="620" y="257"/>
                </a:lnTo>
                <a:lnTo>
                  <a:pt x="607" y="267"/>
                </a:lnTo>
                <a:lnTo>
                  <a:pt x="603" y="273"/>
                </a:lnTo>
                <a:lnTo>
                  <a:pt x="595" y="275"/>
                </a:lnTo>
                <a:lnTo>
                  <a:pt x="578" y="271"/>
                </a:lnTo>
                <a:lnTo>
                  <a:pt x="556" y="275"/>
                </a:lnTo>
                <a:lnTo>
                  <a:pt x="556" y="296"/>
                </a:lnTo>
                <a:lnTo>
                  <a:pt x="550" y="301"/>
                </a:lnTo>
                <a:lnTo>
                  <a:pt x="509" y="339"/>
                </a:lnTo>
                <a:lnTo>
                  <a:pt x="499" y="336"/>
                </a:lnTo>
                <a:lnTo>
                  <a:pt x="495" y="332"/>
                </a:lnTo>
                <a:lnTo>
                  <a:pt x="513" y="304"/>
                </a:lnTo>
                <a:lnTo>
                  <a:pt x="513" y="296"/>
                </a:lnTo>
                <a:lnTo>
                  <a:pt x="488" y="296"/>
                </a:lnTo>
                <a:lnTo>
                  <a:pt x="478" y="317"/>
                </a:lnTo>
                <a:lnTo>
                  <a:pt x="471" y="325"/>
                </a:lnTo>
                <a:lnTo>
                  <a:pt x="462" y="316"/>
                </a:lnTo>
                <a:lnTo>
                  <a:pt x="459" y="296"/>
                </a:lnTo>
                <a:lnTo>
                  <a:pt x="456" y="298"/>
                </a:lnTo>
                <a:lnTo>
                  <a:pt x="454" y="324"/>
                </a:lnTo>
                <a:lnTo>
                  <a:pt x="435" y="349"/>
                </a:lnTo>
                <a:lnTo>
                  <a:pt x="427" y="377"/>
                </a:lnTo>
                <a:lnTo>
                  <a:pt x="421" y="394"/>
                </a:lnTo>
                <a:lnTo>
                  <a:pt x="400" y="426"/>
                </a:lnTo>
                <a:lnTo>
                  <a:pt x="400" y="447"/>
                </a:lnTo>
                <a:lnTo>
                  <a:pt x="393" y="454"/>
                </a:lnTo>
                <a:lnTo>
                  <a:pt x="373" y="441"/>
                </a:lnTo>
                <a:lnTo>
                  <a:pt x="366" y="422"/>
                </a:lnTo>
                <a:lnTo>
                  <a:pt x="376" y="414"/>
                </a:lnTo>
                <a:lnTo>
                  <a:pt x="378" y="399"/>
                </a:lnTo>
                <a:lnTo>
                  <a:pt x="376" y="396"/>
                </a:lnTo>
                <a:lnTo>
                  <a:pt x="347" y="403"/>
                </a:lnTo>
                <a:lnTo>
                  <a:pt x="347" y="399"/>
                </a:lnTo>
                <a:lnTo>
                  <a:pt x="350" y="351"/>
                </a:lnTo>
                <a:lnTo>
                  <a:pt x="347" y="336"/>
                </a:lnTo>
                <a:lnTo>
                  <a:pt x="330" y="321"/>
                </a:lnTo>
                <a:lnTo>
                  <a:pt x="308" y="317"/>
                </a:lnTo>
                <a:lnTo>
                  <a:pt x="311" y="310"/>
                </a:lnTo>
                <a:lnTo>
                  <a:pt x="313" y="309"/>
                </a:lnTo>
                <a:lnTo>
                  <a:pt x="306" y="301"/>
                </a:lnTo>
                <a:lnTo>
                  <a:pt x="284" y="296"/>
                </a:lnTo>
                <a:lnTo>
                  <a:pt x="255" y="287"/>
                </a:lnTo>
                <a:lnTo>
                  <a:pt x="245" y="287"/>
                </a:lnTo>
                <a:lnTo>
                  <a:pt x="240" y="296"/>
                </a:lnTo>
                <a:lnTo>
                  <a:pt x="235" y="287"/>
                </a:lnTo>
                <a:lnTo>
                  <a:pt x="217" y="287"/>
                </a:lnTo>
                <a:lnTo>
                  <a:pt x="193" y="261"/>
                </a:lnTo>
                <a:lnTo>
                  <a:pt x="173" y="261"/>
                </a:lnTo>
                <a:lnTo>
                  <a:pt x="53" y="238"/>
                </a:lnTo>
                <a:lnTo>
                  <a:pt x="37" y="235"/>
                </a:lnTo>
                <a:lnTo>
                  <a:pt x="33" y="212"/>
                </a:lnTo>
                <a:lnTo>
                  <a:pt x="25" y="208"/>
                </a:lnTo>
                <a:lnTo>
                  <a:pt x="4" y="204"/>
                </a:lnTo>
                <a:lnTo>
                  <a:pt x="0" y="193"/>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8" name="5862383.875509.12550.87528.6255"/>
          <p:cNvSpPr>
            <a:spLocks/>
          </p:cNvSpPr>
          <p:nvPr>
            <p:custDataLst>
              <p:tags r:id="rId28"/>
            </p:custDataLst>
          </p:nvPr>
        </p:nvSpPr>
        <p:spPr bwMode="auto">
          <a:xfrm>
            <a:off x="6077679" y="2440135"/>
            <a:ext cx="422575" cy="748887"/>
          </a:xfrm>
          <a:custGeom>
            <a:avLst/>
            <a:gdLst>
              <a:gd name="T0" fmla="*/ 0 w 601"/>
              <a:gd name="T1" fmla="*/ 0 h 1065"/>
              <a:gd name="T2" fmla="*/ 0 w 601"/>
              <a:gd name="T3" fmla="*/ 0 h 1065"/>
              <a:gd name="T4" fmla="*/ 0 w 601"/>
              <a:gd name="T5" fmla="*/ 0 h 1065"/>
              <a:gd name="T6" fmla="*/ 0 w 601"/>
              <a:gd name="T7" fmla="*/ 0 h 1065"/>
              <a:gd name="T8" fmla="*/ 0 w 601"/>
              <a:gd name="T9" fmla="*/ 0 h 1065"/>
              <a:gd name="T10" fmla="*/ 0 w 601"/>
              <a:gd name="T11" fmla="*/ 0 h 1065"/>
              <a:gd name="T12" fmla="*/ 0 w 601"/>
              <a:gd name="T13" fmla="*/ 0 h 1065"/>
              <a:gd name="T14" fmla="*/ 0 w 601"/>
              <a:gd name="T15" fmla="*/ 0 h 1065"/>
              <a:gd name="T16" fmla="*/ 0 w 601"/>
              <a:gd name="T17" fmla="*/ 0 h 1065"/>
              <a:gd name="T18" fmla="*/ 0 w 601"/>
              <a:gd name="T19" fmla="*/ 0 h 1065"/>
              <a:gd name="T20" fmla="*/ 0 w 601"/>
              <a:gd name="T21" fmla="*/ 0 h 1065"/>
              <a:gd name="T22" fmla="*/ 0 w 601"/>
              <a:gd name="T23" fmla="*/ 0 h 1065"/>
              <a:gd name="T24" fmla="*/ 0 w 601"/>
              <a:gd name="T25" fmla="*/ 0 h 1065"/>
              <a:gd name="T26" fmla="*/ 0 w 601"/>
              <a:gd name="T27" fmla="*/ 0 h 1065"/>
              <a:gd name="T28" fmla="*/ 0 w 601"/>
              <a:gd name="T29" fmla="*/ 0 h 1065"/>
              <a:gd name="T30" fmla="*/ 0 w 601"/>
              <a:gd name="T31" fmla="*/ 0 h 1065"/>
              <a:gd name="T32" fmla="*/ 0 w 601"/>
              <a:gd name="T33" fmla="*/ 0 h 1065"/>
              <a:gd name="T34" fmla="*/ 0 w 601"/>
              <a:gd name="T35" fmla="*/ 0 h 1065"/>
              <a:gd name="T36" fmla="*/ 0 w 601"/>
              <a:gd name="T37" fmla="*/ 0 h 1065"/>
              <a:gd name="T38" fmla="*/ 0 w 601"/>
              <a:gd name="T39" fmla="*/ 0 h 1065"/>
              <a:gd name="T40" fmla="*/ 0 w 601"/>
              <a:gd name="T41" fmla="*/ 0 h 1065"/>
              <a:gd name="T42" fmla="*/ 0 w 601"/>
              <a:gd name="T43" fmla="*/ 0 h 1065"/>
              <a:gd name="T44" fmla="*/ 0 w 601"/>
              <a:gd name="T45" fmla="*/ 0 h 1065"/>
              <a:gd name="T46" fmla="*/ 0 w 601"/>
              <a:gd name="T47" fmla="*/ 0 h 1065"/>
              <a:gd name="T48" fmla="*/ 0 w 601"/>
              <a:gd name="T49" fmla="*/ 0 h 1065"/>
              <a:gd name="T50" fmla="*/ 0 w 601"/>
              <a:gd name="T51" fmla="*/ 0 h 1065"/>
              <a:gd name="T52" fmla="*/ 0 w 601"/>
              <a:gd name="T53" fmla="*/ 0 h 1065"/>
              <a:gd name="T54" fmla="*/ 0 w 601"/>
              <a:gd name="T55" fmla="*/ 0 h 1065"/>
              <a:gd name="T56" fmla="*/ 0 w 601"/>
              <a:gd name="T57" fmla="*/ 0 h 1065"/>
              <a:gd name="T58" fmla="*/ 0 w 601"/>
              <a:gd name="T59" fmla="*/ 0 h 1065"/>
              <a:gd name="T60" fmla="*/ 0 w 601"/>
              <a:gd name="T61" fmla="*/ 0 h 1065"/>
              <a:gd name="T62" fmla="*/ 0 w 601"/>
              <a:gd name="T63" fmla="*/ 0 h 1065"/>
              <a:gd name="T64" fmla="*/ 0 w 601"/>
              <a:gd name="T65" fmla="*/ 0 h 1065"/>
              <a:gd name="T66" fmla="*/ 0 w 601"/>
              <a:gd name="T67" fmla="*/ 0 h 1065"/>
              <a:gd name="T68" fmla="*/ 0 w 601"/>
              <a:gd name="T69" fmla="*/ 0 h 1065"/>
              <a:gd name="T70" fmla="*/ 0 w 601"/>
              <a:gd name="T71" fmla="*/ 0 h 1065"/>
              <a:gd name="T72" fmla="*/ 0 w 601"/>
              <a:gd name="T73" fmla="*/ 0 h 1065"/>
              <a:gd name="T74" fmla="*/ 0 w 601"/>
              <a:gd name="T75" fmla="*/ 0 h 1065"/>
              <a:gd name="T76" fmla="*/ 0 w 601"/>
              <a:gd name="T77" fmla="*/ 0 h 1065"/>
              <a:gd name="T78" fmla="*/ 0 w 601"/>
              <a:gd name="T79" fmla="*/ 0 h 1065"/>
              <a:gd name="T80" fmla="*/ 0 w 601"/>
              <a:gd name="T81" fmla="*/ 0 h 1065"/>
              <a:gd name="T82" fmla="*/ 0 w 601"/>
              <a:gd name="T83" fmla="*/ 0 h 1065"/>
              <a:gd name="T84" fmla="*/ 0 w 601"/>
              <a:gd name="T85" fmla="*/ 0 h 1065"/>
              <a:gd name="T86" fmla="*/ 0 w 601"/>
              <a:gd name="T87" fmla="*/ 0 h 1065"/>
              <a:gd name="T88" fmla="*/ 0 w 601"/>
              <a:gd name="T89" fmla="*/ 0 h 1065"/>
              <a:gd name="T90" fmla="*/ 0 w 601"/>
              <a:gd name="T91" fmla="*/ 0 h 1065"/>
              <a:gd name="T92" fmla="*/ 0 w 601"/>
              <a:gd name="T93" fmla="*/ 0 h 1065"/>
              <a:gd name="T94" fmla="*/ 0 w 601"/>
              <a:gd name="T95" fmla="*/ 0 h 10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1" h="1065">
                <a:moveTo>
                  <a:pt x="492" y="0"/>
                </a:moveTo>
                <a:lnTo>
                  <a:pt x="104" y="27"/>
                </a:lnTo>
                <a:lnTo>
                  <a:pt x="108" y="37"/>
                </a:lnTo>
                <a:lnTo>
                  <a:pt x="140" y="54"/>
                </a:lnTo>
                <a:lnTo>
                  <a:pt x="143" y="73"/>
                </a:lnTo>
                <a:lnTo>
                  <a:pt x="171" y="90"/>
                </a:lnTo>
                <a:lnTo>
                  <a:pt x="178" y="124"/>
                </a:lnTo>
                <a:lnTo>
                  <a:pt x="175" y="137"/>
                </a:lnTo>
                <a:lnTo>
                  <a:pt x="169" y="159"/>
                </a:lnTo>
                <a:lnTo>
                  <a:pt x="157" y="170"/>
                </a:lnTo>
                <a:lnTo>
                  <a:pt x="157" y="183"/>
                </a:lnTo>
                <a:lnTo>
                  <a:pt x="131" y="213"/>
                </a:lnTo>
                <a:lnTo>
                  <a:pt x="108" y="221"/>
                </a:lnTo>
                <a:lnTo>
                  <a:pt x="102" y="225"/>
                </a:lnTo>
                <a:lnTo>
                  <a:pt x="73" y="225"/>
                </a:lnTo>
                <a:lnTo>
                  <a:pt x="59" y="238"/>
                </a:lnTo>
                <a:lnTo>
                  <a:pt x="47" y="253"/>
                </a:lnTo>
                <a:lnTo>
                  <a:pt x="49" y="270"/>
                </a:lnTo>
                <a:lnTo>
                  <a:pt x="67" y="288"/>
                </a:lnTo>
                <a:lnTo>
                  <a:pt x="73" y="301"/>
                </a:lnTo>
                <a:lnTo>
                  <a:pt x="67" y="329"/>
                </a:lnTo>
                <a:lnTo>
                  <a:pt x="45" y="378"/>
                </a:lnTo>
                <a:lnTo>
                  <a:pt x="24" y="392"/>
                </a:lnTo>
                <a:lnTo>
                  <a:pt x="19" y="405"/>
                </a:lnTo>
                <a:lnTo>
                  <a:pt x="20" y="423"/>
                </a:lnTo>
                <a:lnTo>
                  <a:pt x="4" y="437"/>
                </a:lnTo>
                <a:lnTo>
                  <a:pt x="4" y="445"/>
                </a:lnTo>
                <a:lnTo>
                  <a:pt x="0" y="465"/>
                </a:lnTo>
                <a:lnTo>
                  <a:pt x="3" y="501"/>
                </a:lnTo>
                <a:lnTo>
                  <a:pt x="16" y="534"/>
                </a:lnTo>
                <a:lnTo>
                  <a:pt x="19" y="548"/>
                </a:lnTo>
                <a:lnTo>
                  <a:pt x="63" y="595"/>
                </a:lnTo>
                <a:lnTo>
                  <a:pt x="104" y="630"/>
                </a:lnTo>
                <a:lnTo>
                  <a:pt x="116" y="645"/>
                </a:lnTo>
                <a:lnTo>
                  <a:pt x="143" y="709"/>
                </a:lnTo>
                <a:lnTo>
                  <a:pt x="148" y="715"/>
                </a:lnTo>
                <a:lnTo>
                  <a:pt x="161" y="703"/>
                </a:lnTo>
                <a:lnTo>
                  <a:pt x="173" y="699"/>
                </a:lnTo>
                <a:lnTo>
                  <a:pt x="210" y="714"/>
                </a:lnTo>
                <a:lnTo>
                  <a:pt x="215" y="730"/>
                </a:lnTo>
                <a:lnTo>
                  <a:pt x="207" y="751"/>
                </a:lnTo>
                <a:lnTo>
                  <a:pt x="211" y="778"/>
                </a:lnTo>
                <a:lnTo>
                  <a:pt x="186" y="810"/>
                </a:lnTo>
                <a:lnTo>
                  <a:pt x="180" y="822"/>
                </a:lnTo>
                <a:lnTo>
                  <a:pt x="190" y="845"/>
                </a:lnTo>
                <a:lnTo>
                  <a:pt x="214" y="865"/>
                </a:lnTo>
                <a:lnTo>
                  <a:pt x="255" y="893"/>
                </a:lnTo>
                <a:lnTo>
                  <a:pt x="278" y="900"/>
                </a:lnTo>
                <a:lnTo>
                  <a:pt x="319" y="936"/>
                </a:lnTo>
                <a:lnTo>
                  <a:pt x="327" y="971"/>
                </a:lnTo>
                <a:lnTo>
                  <a:pt x="339" y="986"/>
                </a:lnTo>
                <a:lnTo>
                  <a:pt x="339" y="996"/>
                </a:lnTo>
                <a:lnTo>
                  <a:pt x="328" y="1006"/>
                </a:lnTo>
                <a:lnTo>
                  <a:pt x="328" y="1018"/>
                </a:lnTo>
                <a:lnTo>
                  <a:pt x="356" y="1065"/>
                </a:lnTo>
                <a:lnTo>
                  <a:pt x="364" y="1064"/>
                </a:lnTo>
                <a:lnTo>
                  <a:pt x="366" y="1057"/>
                </a:lnTo>
                <a:lnTo>
                  <a:pt x="372" y="1057"/>
                </a:lnTo>
                <a:lnTo>
                  <a:pt x="375" y="1059"/>
                </a:lnTo>
                <a:lnTo>
                  <a:pt x="390" y="1025"/>
                </a:lnTo>
                <a:lnTo>
                  <a:pt x="407" y="1020"/>
                </a:lnTo>
                <a:lnTo>
                  <a:pt x="433" y="1021"/>
                </a:lnTo>
                <a:lnTo>
                  <a:pt x="449" y="1029"/>
                </a:lnTo>
                <a:lnTo>
                  <a:pt x="466" y="1044"/>
                </a:lnTo>
                <a:lnTo>
                  <a:pt x="489" y="1036"/>
                </a:lnTo>
                <a:lnTo>
                  <a:pt x="477" y="997"/>
                </a:lnTo>
                <a:lnTo>
                  <a:pt x="477" y="978"/>
                </a:lnTo>
                <a:lnTo>
                  <a:pt x="489" y="966"/>
                </a:lnTo>
                <a:lnTo>
                  <a:pt x="539" y="954"/>
                </a:lnTo>
                <a:lnTo>
                  <a:pt x="542" y="950"/>
                </a:lnTo>
                <a:lnTo>
                  <a:pt x="523" y="935"/>
                </a:lnTo>
                <a:lnTo>
                  <a:pt x="523" y="928"/>
                </a:lnTo>
                <a:lnTo>
                  <a:pt x="529" y="923"/>
                </a:lnTo>
                <a:lnTo>
                  <a:pt x="535" y="910"/>
                </a:lnTo>
                <a:lnTo>
                  <a:pt x="542" y="900"/>
                </a:lnTo>
                <a:lnTo>
                  <a:pt x="539" y="895"/>
                </a:lnTo>
                <a:lnTo>
                  <a:pt x="538" y="888"/>
                </a:lnTo>
                <a:lnTo>
                  <a:pt x="538" y="883"/>
                </a:lnTo>
                <a:lnTo>
                  <a:pt x="543" y="849"/>
                </a:lnTo>
                <a:lnTo>
                  <a:pt x="543" y="818"/>
                </a:lnTo>
                <a:lnTo>
                  <a:pt x="563" y="799"/>
                </a:lnTo>
                <a:lnTo>
                  <a:pt x="576" y="767"/>
                </a:lnTo>
                <a:lnTo>
                  <a:pt x="579" y="756"/>
                </a:lnTo>
                <a:lnTo>
                  <a:pt x="601" y="715"/>
                </a:lnTo>
                <a:lnTo>
                  <a:pt x="597" y="677"/>
                </a:lnTo>
                <a:lnTo>
                  <a:pt x="576" y="644"/>
                </a:lnTo>
                <a:lnTo>
                  <a:pt x="583" y="618"/>
                </a:lnTo>
                <a:lnTo>
                  <a:pt x="579" y="601"/>
                </a:lnTo>
                <a:lnTo>
                  <a:pt x="587" y="595"/>
                </a:lnTo>
                <a:lnTo>
                  <a:pt x="550" y="143"/>
                </a:lnTo>
                <a:lnTo>
                  <a:pt x="543" y="137"/>
                </a:lnTo>
                <a:lnTo>
                  <a:pt x="539" y="127"/>
                </a:lnTo>
                <a:lnTo>
                  <a:pt x="524" y="86"/>
                </a:lnTo>
                <a:lnTo>
                  <a:pt x="519" y="73"/>
                </a:lnTo>
                <a:lnTo>
                  <a:pt x="511" y="59"/>
                </a:lnTo>
                <a:lnTo>
                  <a:pt x="492" y="33"/>
                </a:lnTo>
                <a:lnTo>
                  <a:pt x="492" y="0"/>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39" name="5863452.375512.37544.12525.255"/>
          <p:cNvSpPr>
            <a:spLocks/>
          </p:cNvSpPr>
          <p:nvPr>
            <p:custDataLst>
              <p:tags r:id="rId29"/>
            </p:custDataLst>
          </p:nvPr>
        </p:nvSpPr>
        <p:spPr bwMode="auto">
          <a:xfrm>
            <a:off x="6124995" y="3450072"/>
            <a:ext cx="373628" cy="650994"/>
          </a:xfrm>
          <a:custGeom>
            <a:avLst/>
            <a:gdLst>
              <a:gd name="T0" fmla="*/ 0 w 530"/>
              <a:gd name="T1" fmla="*/ 0 h 924"/>
              <a:gd name="T2" fmla="*/ 0 w 530"/>
              <a:gd name="T3" fmla="*/ 0 h 924"/>
              <a:gd name="T4" fmla="*/ 0 w 530"/>
              <a:gd name="T5" fmla="*/ 0 h 924"/>
              <a:gd name="T6" fmla="*/ 0 w 530"/>
              <a:gd name="T7" fmla="*/ 0 h 924"/>
              <a:gd name="T8" fmla="*/ 0 w 530"/>
              <a:gd name="T9" fmla="*/ 0 h 924"/>
              <a:gd name="T10" fmla="*/ 0 w 530"/>
              <a:gd name="T11" fmla="*/ 0 h 924"/>
              <a:gd name="T12" fmla="*/ 0 w 530"/>
              <a:gd name="T13" fmla="*/ 0 h 924"/>
              <a:gd name="T14" fmla="*/ 0 w 530"/>
              <a:gd name="T15" fmla="*/ 0 h 924"/>
              <a:gd name="T16" fmla="*/ 0 w 530"/>
              <a:gd name="T17" fmla="*/ 0 h 924"/>
              <a:gd name="T18" fmla="*/ 0 w 530"/>
              <a:gd name="T19" fmla="*/ 0 h 924"/>
              <a:gd name="T20" fmla="*/ 0 w 530"/>
              <a:gd name="T21" fmla="*/ 0 h 924"/>
              <a:gd name="T22" fmla="*/ 0 w 530"/>
              <a:gd name="T23" fmla="*/ 0 h 924"/>
              <a:gd name="T24" fmla="*/ 0 w 530"/>
              <a:gd name="T25" fmla="*/ 0 h 924"/>
              <a:gd name="T26" fmla="*/ 0 w 530"/>
              <a:gd name="T27" fmla="*/ 0 h 924"/>
              <a:gd name="T28" fmla="*/ 0 w 530"/>
              <a:gd name="T29" fmla="*/ 0 h 924"/>
              <a:gd name="T30" fmla="*/ 0 w 530"/>
              <a:gd name="T31" fmla="*/ 0 h 924"/>
              <a:gd name="T32" fmla="*/ 0 w 530"/>
              <a:gd name="T33" fmla="*/ 0 h 924"/>
              <a:gd name="T34" fmla="*/ 0 w 530"/>
              <a:gd name="T35" fmla="*/ 0 h 924"/>
              <a:gd name="T36" fmla="*/ 0 w 530"/>
              <a:gd name="T37" fmla="*/ 0 h 924"/>
              <a:gd name="T38" fmla="*/ 0 w 530"/>
              <a:gd name="T39" fmla="*/ 0 h 924"/>
              <a:gd name="T40" fmla="*/ 0 w 530"/>
              <a:gd name="T41" fmla="*/ 0 h 924"/>
              <a:gd name="T42" fmla="*/ 0 w 530"/>
              <a:gd name="T43" fmla="*/ 0 h 924"/>
              <a:gd name="T44" fmla="*/ 0 w 530"/>
              <a:gd name="T45" fmla="*/ 0 h 924"/>
              <a:gd name="T46" fmla="*/ 0 w 530"/>
              <a:gd name="T47" fmla="*/ 0 h 924"/>
              <a:gd name="T48" fmla="*/ 0 w 530"/>
              <a:gd name="T49" fmla="*/ 0 h 924"/>
              <a:gd name="T50" fmla="*/ 0 w 530"/>
              <a:gd name="T51" fmla="*/ 0 h 924"/>
              <a:gd name="T52" fmla="*/ 0 w 530"/>
              <a:gd name="T53" fmla="*/ 0 h 924"/>
              <a:gd name="T54" fmla="*/ 0 w 530"/>
              <a:gd name="T55" fmla="*/ 0 h 924"/>
              <a:gd name="T56" fmla="*/ 0 w 530"/>
              <a:gd name="T57" fmla="*/ 0 h 924"/>
              <a:gd name="T58" fmla="*/ 0 w 530"/>
              <a:gd name="T59" fmla="*/ 0 h 924"/>
              <a:gd name="T60" fmla="*/ 0 w 530"/>
              <a:gd name="T61" fmla="*/ 0 h 924"/>
              <a:gd name="T62" fmla="*/ 0 w 530"/>
              <a:gd name="T63" fmla="*/ 0 h 924"/>
              <a:gd name="T64" fmla="*/ 0 w 530"/>
              <a:gd name="T65" fmla="*/ 0 h 924"/>
              <a:gd name="T66" fmla="*/ 0 w 530"/>
              <a:gd name="T67" fmla="*/ 0 h 924"/>
              <a:gd name="T68" fmla="*/ 0 w 530"/>
              <a:gd name="T69" fmla="*/ 0 h 924"/>
              <a:gd name="T70" fmla="*/ 0 w 530"/>
              <a:gd name="T71" fmla="*/ 0 h 924"/>
              <a:gd name="T72" fmla="*/ 0 w 530"/>
              <a:gd name="T73" fmla="*/ 0 h 924"/>
              <a:gd name="T74" fmla="*/ 0 w 530"/>
              <a:gd name="T75" fmla="*/ 0 h 924"/>
              <a:gd name="T76" fmla="*/ 0 w 530"/>
              <a:gd name="T77" fmla="*/ 0 h 924"/>
              <a:gd name="T78" fmla="*/ 0 w 530"/>
              <a:gd name="T79" fmla="*/ 0 h 924"/>
              <a:gd name="T80" fmla="*/ 0 w 530"/>
              <a:gd name="T81" fmla="*/ 0 h 924"/>
              <a:gd name="T82" fmla="*/ 0 w 530"/>
              <a:gd name="T83" fmla="*/ 0 h 924"/>
              <a:gd name="T84" fmla="*/ 0 w 530"/>
              <a:gd name="T85" fmla="*/ 0 h 924"/>
              <a:gd name="T86" fmla="*/ 0 w 530"/>
              <a:gd name="T87" fmla="*/ 0 h 924"/>
              <a:gd name="T88" fmla="*/ 0 w 530"/>
              <a:gd name="T89" fmla="*/ 0 h 924"/>
              <a:gd name="T90" fmla="*/ 0 w 530"/>
              <a:gd name="T91" fmla="*/ 0 h 924"/>
              <a:gd name="T92" fmla="*/ 0 w 530"/>
              <a:gd name="T93" fmla="*/ 0 h 924"/>
              <a:gd name="T94" fmla="*/ 0 w 530"/>
              <a:gd name="T95" fmla="*/ 0 h 924"/>
              <a:gd name="T96" fmla="*/ 0 w 530"/>
              <a:gd name="T97" fmla="*/ 0 h 924"/>
              <a:gd name="T98" fmla="*/ 0 w 530"/>
              <a:gd name="T99" fmla="*/ 0 h 924"/>
              <a:gd name="T100" fmla="*/ 0 w 530"/>
              <a:gd name="T101" fmla="*/ 0 h 924"/>
              <a:gd name="T102" fmla="*/ 0 w 530"/>
              <a:gd name="T103" fmla="*/ 0 h 924"/>
              <a:gd name="T104" fmla="*/ 0 w 530"/>
              <a:gd name="T105" fmla="*/ 0 h 9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0" h="924">
                <a:moveTo>
                  <a:pt x="490" y="0"/>
                </a:moveTo>
                <a:lnTo>
                  <a:pt x="169" y="20"/>
                </a:lnTo>
                <a:lnTo>
                  <a:pt x="169" y="35"/>
                </a:lnTo>
                <a:lnTo>
                  <a:pt x="141" y="59"/>
                </a:lnTo>
                <a:lnTo>
                  <a:pt x="133" y="88"/>
                </a:lnTo>
                <a:lnTo>
                  <a:pt x="134" y="119"/>
                </a:lnTo>
                <a:lnTo>
                  <a:pt x="131" y="133"/>
                </a:lnTo>
                <a:lnTo>
                  <a:pt x="102" y="152"/>
                </a:lnTo>
                <a:lnTo>
                  <a:pt x="82" y="182"/>
                </a:lnTo>
                <a:lnTo>
                  <a:pt x="74" y="188"/>
                </a:lnTo>
                <a:lnTo>
                  <a:pt x="74" y="212"/>
                </a:lnTo>
                <a:lnTo>
                  <a:pt x="56" y="228"/>
                </a:lnTo>
                <a:lnTo>
                  <a:pt x="56" y="248"/>
                </a:lnTo>
                <a:lnTo>
                  <a:pt x="51" y="271"/>
                </a:lnTo>
                <a:lnTo>
                  <a:pt x="35" y="295"/>
                </a:lnTo>
                <a:lnTo>
                  <a:pt x="41" y="325"/>
                </a:lnTo>
                <a:lnTo>
                  <a:pt x="53" y="337"/>
                </a:lnTo>
                <a:lnTo>
                  <a:pt x="55" y="358"/>
                </a:lnTo>
                <a:lnTo>
                  <a:pt x="63" y="366"/>
                </a:lnTo>
                <a:lnTo>
                  <a:pt x="63" y="373"/>
                </a:lnTo>
                <a:lnTo>
                  <a:pt x="52" y="377"/>
                </a:lnTo>
                <a:lnTo>
                  <a:pt x="51" y="399"/>
                </a:lnTo>
                <a:lnTo>
                  <a:pt x="51" y="409"/>
                </a:lnTo>
                <a:lnTo>
                  <a:pt x="51" y="420"/>
                </a:lnTo>
                <a:lnTo>
                  <a:pt x="74" y="458"/>
                </a:lnTo>
                <a:lnTo>
                  <a:pt x="74" y="497"/>
                </a:lnTo>
                <a:lnTo>
                  <a:pt x="83" y="518"/>
                </a:lnTo>
                <a:lnTo>
                  <a:pt x="92" y="532"/>
                </a:lnTo>
                <a:lnTo>
                  <a:pt x="94" y="548"/>
                </a:lnTo>
                <a:lnTo>
                  <a:pt x="74" y="557"/>
                </a:lnTo>
                <a:lnTo>
                  <a:pt x="72" y="561"/>
                </a:lnTo>
                <a:lnTo>
                  <a:pt x="56" y="602"/>
                </a:lnTo>
                <a:lnTo>
                  <a:pt x="29" y="650"/>
                </a:lnTo>
                <a:lnTo>
                  <a:pt x="4" y="729"/>
                </a:lnTo>
                <a:lnTo>
                  <a:pt x="0" y="786"/>
                </a:lnTo>
                <a:lnTo>
                  <a:pt x="298" y="773"/>
                </a:lnTo>
                <a:lnTo>
                  <a:pt x="303" y="784"/>
                </a:lnTo>
                <a:lnTo>
                  <a:pt x="297" y="814"/>
                </a:lnTo>
                <a:lnTo>
                  <a:pt x="297" y="857"/>
                </a:lnTo>
                <a:lnTo>
                  <a:pt x="330" y="889"/>
                </a:lnTo>
                <a:lnTo>
                  <a:pt x="338" y="923"/>
                </a:lnTo>
                <a:lnTo>
                  <a:pt x="361" y="924"/>
                </a:lnTo>
                <a:lnTo>
                  <a:pt x="385" y="898"/>
                </a:lnTo>
                <a:lnTo>
                  <a:pt x="460" y="876"/>
                </a:lnTo>
                <a:lnTo>
                  <a:pt x="478" y="885"/>
                </a:lnTo>
                <a:lnTo>
                  <a:pt x="505" y="876"/>
                </a:lnTo>
                <a:lnTo>
                  <a:pt x="507" y="884"/>
                </a:lnTo>
                <a:lnTo>
                  <a:pt x="525" y="888"/>
                </a:lnTo>
                <a:lnTo>
                  <a:pt x="530" y="885"/>
                </a:lnTo>
                <a:lnTo>
                  <a:pt x="494" y="596"/>
                </a:lnTo>
                <a:lnTo>
                  <a:pt x="491" y="572"/>
                </a:lnTo>
                <a:lnTo>
                  <a:pt x="506" y="17"/>
                </a:lnTo>
                <a:lnTo>
                  <a:pt x="490" y="0"/>
                </a:lnTo>
                <a:close/>
              </a:path>
            </a:pathLst>
          </a:custGeom>
          <a:solidFill>
            <a:schemeClr val="accent3"/>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0" name="5864450.625535.7544.12527.8755"/>
          <p:cNvSpPr>
            <a:spLocks/>
          </p:cNvSpPr>
          <p:nvPr>
            <p:custDataLst>
              <p:tags r:id="rId30"/>
            </p:custDataLst>
          </p:nvPr>
        </p:nvSpPr>
        <p:spPr bwMode="auto">
          <a:xfrm>
            <a:off x="6470886" y="3423967"/>
            <a:ext cx="412785" cy="650994"/>
          </a:xfrm>
          <a:custGeom>
            <a:avLst/>
            <a:gdLst>
              <a:gd name="T0" fmla="*/ 0 w 582"/>
              <a:gd name="T1" fmla="*/ 0 h 924"/>
              <a:gd name="T2" fmla="*/ 0 w 582"/>
              <a:gd name="T3" fmla="*/ 0 h 924"/>
              <a:gd name="T4" fmla="*/ 0 w 582"/>
              <a:gd name="T5" fmla="*/ 0 h 924"/>
              <a:gd name="T6" fmla="*/ 0 w 582"/>
              <a:gd name="T7" fmla="*/ 0 h 924"/>
              <a:gd name="T8" fmla="*/ 0 w 582"/>
              <a:gd name="T9" fmla="*/ 0 h 924"/>
              <a:gd name="T10" fmla="*/ 0 w 582"/>
              <a:gd name="T11" fmla="*/ 0 h 924"/>
              <a:gd name="T12" fmla="*/ 0 w 582"/>
              <a:gd name="T13" fmla="*/ 0 h 924"/>
              <a:gd name="T14" fmla="*/ 0 w 582"/>
              <a:gd name="T15" fmla="*/ 0 h 924"/>
              <a:gd name="T16" fmla="*/ 0 w 582"/>
              <a:gd name="T17" fmla="*/ 0 h 924"/>
              <a:gd name="T18" fmla="*/ 0 w 582"/>
              <a:gd name="T19" fmla="*/ 0 h 924"/>
              <a:gd name="T20" fmla="*/ 0 w 582"/>
              <a:gd name="T21" fmla="*/ 0 h 924"/>
              <a:gd name="T22" fmla="*/ 0 w 582"/>
              <a:gd name="T23" fmla="*/ 0 h 924"/>
              <a:gd name="T24" fmla="*/ 0 w 582"/>
              <a:gd name="T25" fmla="*/ 0 h 924"/>
              <a:gd name="T26" fmla="*/ 0 w 582"/>
              <a:gd name="T27" fmla="*/ 0 h 924"/>
              <a:gd name="T28" fmla="*/ 0 w 582"/>
              <a:gd name="T29" fmla="*/ 0 h 924"/>
              <a:gd name="T30" fmla="*/ 0 w 582"/>
              <a:gd name="T31" fmla="*/ 0 h 924"/>
              <a:gd name="T32" fmla="*/ 0 w 582"/>
              <a:gd name="T33" fmla="*/ 0 h 924"/>
              <a:gd name="T34" fmla="*/ 0 w 582"/>
              <a:gd name="T35" fmla="*/ 0 h 924"/>
              <a:gd name="T36" fmla="*/ 0 w 582"/>
              <a:gd name="T37" fmla="*/ 0 h 924"/>
              <a:gd name="T38" fmla="*/ 0 w 582"/>
              <a:gd name="T39" fmla="*/ 0 h 924"/>
              <a:gd name="T40" fmla="*/ 0 w 582"/>
              <a:gd name="T41" fmla="*/ 0 h 924"/>
              <a:gd name="T42" fmla="*/ 0 w 582"/>
              <a:gd name="T43" fmla="*/ 0 h 924"/>
              <a:gd name="T44" fmla="*/ 0 w 582"/>
              <a:gd name="T45" fmla="*/ 0 h 924"/>
              <a:gd name="T46" fmla="*/ 0 w 582"/>
              <a:gd name="T47" fmla="*/ 0 h 924"/>
              <a:gd name="T48" fmla="*/ 0 w 582"/>
              <a:gd name="T49" fmla="*/ 0 h 924"/>
              <a:gd name="T50" fmla="*/ 0 w 582"/>
              <a:gd name="T51" fmla="*/ 0 h 924"/>
              <a:gd name="T52" fmla="*/ 0 w 582"/>
              <a:gd name="T53" fmla="*/ 0 h 924"/>
              <a:gd name="T54" fmla="*/ 0 w 582"/>
              <a:gd name="T55" fmla="*/ 0 h 924"/>
              <a:gd name="T56" fmla="*/ 0 w 582"/>
              <a:gd name="T57" fmla="*/ 0 h 924"/>
              <a:gd name="T58" fmla="*/ 0 w 582"/>
              <a:gd name="T59" fmla="*/ 0 h 924"/>
              <a:gd name="T60" fmla="*/ 0 w 582"/>
              <a:gd name="T61" fmla="*/ 0 h 924"/>
              <a:gd name="T62" fmla="*/ 0 w 582"/>
              <a:gd name="T63" fmla="*/ 0 h 924"/>
              <a:gd name="T64" fmla="*/ 0 w 582"/>
              <a:gd name="T65" fmla="*/ 0 h 924"/>
              <a:gd name="T66" fmla="*/ 0 w 582"/>
              <a:gd name="T67" fmla="*/ 0 h 924"/>
              <a:gd name="T68" fmla="*/ 0 w 582"/>
              <a:gd name="T69" fmla="*/ 0 h 924"/>
              <a:gd name="T70" fmla="*/ 0 w 582"/>
              <a:gd name="T71" fmla="*/ 0 h 924"/>
              <a:gd name="T72" fmla="*/ 0 w 582"/>
              <a:gd name="T73" fmla="*/ 0 h 924"/>
              <a:gd name="T74" fmla="*/ 0 w 582"/>
              <a:gd name="T75" fmla="*/ 0 h 924"/>
              <a:gd name="T76" fmla="*/ 0 w 582"/>
              <a:gd name="T77" fmla="*/ 0 h 924"/>
              <a:gd name="T78" fmla="*/ 0 w 582"/>
              <a:gd name="T79" fmla="*/ 0 h 924"/>
              <a:gd name="T80" fmla="*/ 0 w 582"/>
              <a:gd name="T81" fmla="*/ 0 h 924"/>
              <a:gd name="T82" fmla="*/ 0 w 582"/>
              <a:gd name="T83" fmla="*/ 0 h 924"/>
              <a:gd name="T84" fmla="*/ 0 w 582"/>
              <a:gd name="T85" fmla="*/ 0 h 924"/>
              <a:gd name="T86" fmla="*/ 0 w 582"/>
              <a:gd name="T87" fmla="*/ 0 h 924"/>
              <a:gd name="T88" fmla="*/ 0 w 582"/>
              <a:gd name="T89" fmla="*/ 0 h 924"/>
              <a:gd name="T90" fmla="*/ 0 w 582"/>
              <a:gd name="T91" fmla="*/ 0 h 924"/>
              <a:gd name="T92" fmla="*/ 0 w 582"/>
              <a:gd name="T93" fmla="*/ 0 h 924"/>
              <a:gd name="T94" fmla="*/ 0 w 582"/>
              <a:gd name="T95" fmla="*/ 0 h 924"/>
              <a:gd name="T96" fmla="*/ 0 w 582"/>
              <a:gd name="T97" fmla="*/ 0 h 924"/>
              <a:gd name="T98" fmla="*/ 0 w 582"/>
              <a:gd name="T99" fmla="*/ 0 h 924"/>
              <a:gd name="T100" fmla="*/ 0 w 582"/>
              <a:gd name="T101" fmla="*/ 0 h 924"/>
              <a:gd name="T102" fmla="*/ 0 w 582"/>
              <a:gd name="T103" fmla="*/ 0 h 924"/>
              <a:gd name="T104" fmla="*/ 0 w 582"/>
              <a:gd name="T105" fmla="*/ 0 h 9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2" h="924">
                <a:moveTo>
                  <a:pt x="0" y="36"/>
                </a:moveTo>
                <a:lnTo>
                  <a:pt x="16" y="53"/>
                </a:lnTo>
                <a:lnTo>
                  <a:pt x="1" y="608"/>
                </a:lnTo>
                <a:lnTo>
                  <a:pt x="4" y="632"/>
                </a:lnTo>
                <a:lnTo>
                  <a:pt x="40" y="921"/>
                </a:lnTo>
                <a:lnTo>
                  <a:pt x="50" y="912"/>
                </a:lnTo>
                <a:lnTo>
                  <a:pt x="60" y="908"/>
                </a:lnTo>
                <a:lnTo>
                  <a:pt x="85" y="918"/>
                </a:lnTo>
                <a:lnTo>
                  <a:pt x="89" y="903"/>
                </a:lnTo>
                <a:lnTo>
                  <a:pt x="94" y="860"/>
                </a:lnTo>
                <a:lnTo>
                  <a:pt x="106" y="831"/>
                </a:lnTo>
                <a:lnTo>
                  <a:pt x="120" y="860"/>
                </a:lnTo>
                <a:lnTo>
                  <a:pt x="117" y="873"/>
                </a:lnTo>
                <a:lnTo>
                  <a:pt x="124" y="898"/>
                </a:lnTo>
                <a:lnTo>
                  <a:pt x="145" y="924"/>
                </a:lnTo>
                <a:lnTo>
                  <a:pt x="164" y="924"/>
                </a:lnTo>
                <a:lnTo>
                  <a:pt x="173" y="924"/>
                </a:lnTo>
                <a:lnTo>
                  <a:pt x="193" y="902"/>
                </a:lnTo>
                <a:lnTo>
                  <a:pt x="200" y="899"/>
                </a:lnTo>
                <a:lnTo>
                  <a:pt x="207" y="891"/>
                </a:lnTo>
                <a:lnTo>
                  <a:pt x="207" y="883"/>
                </a:lnTo>
                <a:lnTo>
                  <a:pt x="204" y="881"/>
                </a:lnTo>
                <a:lnTo>
                  <a:pt x="195" y="878"/>
                </a:lnTo>
                <a:lnTo>
                  <a:pt x="195" y="873"/>
                </a:lnTo>
                <a:lnTo>
                  <a:pt x="204" y="854"/>
                </a:lnTo>
                <a:lnTo>
                  <a:pt x="202" y="847"/>
                </a:lnTo>
                <a:lnTo>
                  <a:pt x="187" y="838"/>
                </a:lnTo>
                <a:lnTo>
                  <a:pt x="184" y="838"/>
                </a:lnTo>
                <a:lnTo>
                  <a:pt x="173" y="827"/>
                </a:lnTo>
                <a:lnTo>
                  <a:pt x="165" y="812"/>
                </a:lnTo>
                <a:lnTo>
                  <a:pt x="164" y="801"/>
                </a:lnTo>
                <a:lnTo>
                  <a:pt x="167" y="797"/>
                </a:lnTo>
                <a:lnTo>
                  <a:pt x="167" y="795"/>
                </a:lnTo>
                <a:lnTo>
                  <a:pt x="167" y="784"/>
                </a:lnTo>
                <a:lnTo>
                  <a:pt x="582" y="740"/>
                </a:lnTo>
                <a:lnTo>
                  <a:pt x="580" y="726"/>
                </a:lnTo>
                <a:lnTo>
                  <a:pt x="560" y="701"/>
                </a:lnTo>
                <a:lnTo>
                  <a:pt x="564" y="652"/>
                </a:lnTo>
                <a:lnTo>
                  <a:pt x="543" y="608"/>
                </a:lnTo>
                <a:lnTo>
                  <a:pt x="541" y="574"/>
                </a:lnTo>
                <a:lnTo>
                  <a:pt x="556" y="554"/>
                </a:lnTo>
                <a:lnTo>
                  <a:pt x="556" y="529"/>
                </a:lnTo>
                <a:lnTo>
                  <a:pt x="568" y="509"/>
                </a:lnTo>
                <a:lnTo>
                  <a:pt x="572" y="499"/>
                </a:lnTo>
                <a:lnTo>
                  <a:pt x="557" y="484"/>
                </a:lnTo>
                <a:lnTo>
                  <a:pt x="560" y="471"/>
                </a:lnTo>
                <a:lnTo>
                  <a:pt x="552" y="454"/>
                </a:lnTo>
                <a:lnTo>
                  <a:pt x="537" y="449"/>
                </a:lnTo>
                <a:lnTo>
                  <a:pt x="533" y="436"/>
                </a:lnTo>
                <a:lnTo>
                  <a:pt x="520" y="405"/>
                </a:lnTo>
                <a:lnTo>
                  <a:pt x="512" y="394"/>
                </a:lnTo>
                <a:lnTo>
                  <a:pt x="400" y="0"/>
                </a:lnTo>
                <a:lnTo>
                  <a:pt x="0" y="36"/>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1" name="5865448.25554.87540.62539.3755"/>
          <p:cNvSpPr>
            <a:spLocks/>
          </p:cNvSpPr>
          <p:nvPr>
            <p:custDataLst>
              <p:tags r:id="rId31"/>
            </p:custDataLst>
          </p:nvPr>
        </p:nvSpPr>
        <p:spPr bwMode="auto">
          <a:xfrm>
            <a:off x="6753145" y="3389705"/>
            <a:ext cx="582468" cy="598783"/>
          </a:xfrm>
          <a:custGeom>
            <a:avLst/>
            <a:gdLst>
              <a:gd name="T0" fmla="*/ 0 w 824"/>
              <a:gd name="T1" fmla="*/ 0 h 850"/>
              <a:gd name="T2" fmla="*/ 0 w 824"/>
              <a:gd name="T3" fmla="*/ 0 h 850"/>
              <a:gd name="T4" fmla="*/ 0 w 824"/>
              <a:gd name="T5" fmla="*/ 0 h 850"/>
              <a:gd name="T6" fmla="*/ 0 w 824"/>
              <a:gd name="T7" fmla="*/ 0 h 850"/>
              <a:gd name="T8" fmla="*/ 0 w 824"/>
              <a:gd name="T9" fmla="*/ 0 h 850"/>
              <a:gd name="T10" fmla="*/ 0 w 824"/>
              <a:gd name="T11" fmla="*/ 0 h 850"/>
              <a:gd name="T12" fmla="*/ 0 w 824"/>
              <a:gd name="T13" fmla="*/ 0 h 850"/>
              <a:gd name="T14" fmla="*/ 0 w 824"/>
              <a:gd name="T15" fmla="*/ 0 h 850"/>
              <a:gd name="T16" fmla="*/ 0 w 824"/>
              <a:gd name="T17" fmla="*/ 0 h 850"/>
              <a:gd name="T18" fmla="*/ 0 w 824"/>
              <a:gd name="T19" fmla="*/ 0 h 850"/>
              <a:gd name="T20" fmla="*/ 0 w 824"/>
              <a:gd name="T21" fmla="*/ 0 h 850"/>
              <a:gd name="T22" fmla="*/ 0 w 824"/>
              <a:gd name="T23" fmla="*/ 0 h 850"/>
              <a:gd name="T24" fmla="*/ 0 w 824"/>
              <a:gd name="T25" fmla="*/ 0 h 850"/>
              <a:gd name="T26" fmla="*/ 0 w 824"/>
              <a:gd name="T27" fmla="*/ 0 h 850"/>
              <a:gd name="T28" fmla="*/ 0 w 824"/>
              <a:gd name="T29" fmla="*/ 0 h 850"/>
              <a:gd name="T30" fmla="*/ 0 w 824"/>
              <a:gd name="T31" fmla="*/ 0 h 850"/>
              <a:gd name="T32" fmla="*/ 0 w 824"/>
              <a:gd name="T33" fmla="*/ 0 h 850"/>
              <a:gd name="T34" fmla="*/ 0 w 824"/>
              <a:gd name="T35" fmla="*/ 0 h 850"/>
              <a:gd name="T36" fmla="*/ 0 w 824"/>
              <a:gd name="T37" fmla="*/ 0 h 850"/>
              <a:gd name="T38" fmla="*/ 0 w 824"/>
              <a:gd name="T39" fmla="*/ 0 h 850"/>
              <a:gd name="T40" fmla="*/ 0 w 824"/>
              <a:gd name="T41" fmla="*/ 0 h 850"/>
              <a:gd name="T42" fmla="*/ 0 w 824"/>
              <a:gd name="T43" fmla="*/ 0 h 850"/>
              <a:gd name="T44" fmla="*/ 0 w 824"/>
              <a:gd name="T45" fmla="*/ 0 h 850"/>
              <a:gd name="T46" fmla="*/ 0 w 824"/>
              <a:gd name="T47" fmla="*/ 0 h 850"/>
              <a:gd name="T48" fmla="*/ 0 w 824"/>
              <a:gd name="T49" fmla="*/ 0 h 850"/>
              <a:gd name="T50" fmla="*/ 0 w 824"/>
              <a:gd name="T51" fmla="*/ 0 h 850"/>
              <a:gd name="T52" fmla="*/ 0 w 824"/>
              <a:gd name="T53" fmla="*/ 0 h 850"/>
              <a:gd name="T54" fmla="*/ 0 w 824"/>
              <a:gd name="T55" fmla="*/ 0 h 850"/>
              <a:gd name="T56" fmla="*/ 0 w 824"/>
              <a:gd name="T57" fmla="*/ 0 h 850"/>
              <a:gd name="T58" fmla="*/ 0 w 824"/>
              <a:gd name="T59" fmla="*/ 0 h 850"/>
              <a:gd name="T60" fmla="*/ 0 w 824"/>
              <a:gd name="T61" fmla="*/ 0 h 850"/>
              <a:gd name="T62" fmla="*/ 0 w 824"/>
              <a:gd name="T63" fmla="*/ 0 h 850"/>
              <a:gd name="T64" fmla="*/ 0 w 824"/>
              <a:gd name="T65" fmla="*/ 0 h 850"/>
              <a:gd name="T66" fmla="*/ 0 w 824"/>
              <a:gd name="T67" fmla="*/ 0 h 850"/>
              <a:gd name="T68" fmla="*/ 0 w 824"/>
              <a:gd name="T69" fmla="*/ 0 h 850"/>
              <a:gd name="T70" fmla="*/ 0 w 824"/>
              <a:gd name="T71" fmla="*/ 0 h 850"/>
              <a:gd name="T72" fmla="*/ 0 w 824"/>
              <a:gd name="T73" fmla="*/ 0 h 850"/>
              <a:gd name="T74" fmla="*/ 0 w 824"/>
              <a:gd name="T75" fmla="*/ 0 h 850"/>
              <a:gd name="T76" fmla="*/ 0 w 824"/>
              <a:gd name="T77" fmla="*/ 0 h 850"/>
              <a:gd name="T78" fmla="*/ 0 w 824"/>
              <a:gd name="T79" fmla="*/ 0 h 850"/>
              <a:gd name="T80" fmla="*/ 0 w 824"/>
              <a:gd name="T81" fmla="*/ 0 h 8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850">
                <a:moveTo>
                  <a:pt x="0" y="50"/>
                </a:moveTo>
                <a:lnTo>
                  <a:pt x="112" y="444"/>
                </a:lnTo>
                <a:lnTo>
                  <a:pt x="120" y="455"/>
                </a:lnTo>
                <a:lnTo>
                  <a:pt x="133" y="486"/>
                </a:lnTo>
                <a:lnTo>
                  <a:pt x="137" y="499"/>
                </a:lnTo>
                <a:lnTo>
                  <a:pt x="152" y="504"/>
                </a:lnTo>
                <a:lnTo>
                  <a:pt x="160" y="521"/>
                </a:lnTo>
                <a:lnTo>
                  <a:pt x="157" y="534"/>
                </a:lnTo>
                <a:lnTo>
                  <a:pt x="172" y="549"/>
                </a:lnTo>
                <a:lnTo>
                  <a:pt x="168" y="559"/>
                </a:lnTo>
                <a:lnTo>
                  <a:pt x="156" y="579"/>
                </a:lnTo>
                <a:lnTo>
                  <a:pt x="156" y="604"/>
                </a:lnTo>
                <a:lnTo>
                  <a:pt x="141" y="624"/>
                </a:lnTo>
                <a:lnTo>
                  <a:pt x="143" y="658"/>
                </a:lnTo>
                <a:lnTo>
                  <a:pt x="164" y="702"/>
                </a:lnTo>
                <a:lnTo>
                  <a:pt x="160" y="751"/>
                </a:lnTo>
                <a:lnTo>
                  <a:pt x="180" y="776"/>
                </a:lnTo>
                <a:lnTo>
                  <a:pt x="182" y="790"/>
                </a:lnTo>
                <a:lnTo>
                  <a:pt x="182" y="796"/>
                </a:lnTo>
                <a:lnTo>
                  <a:pt x="199" y="815"/>
                </a:lnTo>
                <a:lnTo>
                  <a:pt x="198" y="827"/>
                </a:lnTo>
                <a:lnTo>
                  <a:pt x="211" y="846"/>
                </a:lnTo>
                <a:lnTo>
                  <a:pt x="638" y="815"/>
                </a:lnTo>
                <a:lnTo>
                  <a:pt x="649" y="837"/>
                </a:lnTo>
                <a:lnTo>
                  <a:pt x="656" y="847"/>
                </a:lnTo>
                <a:lnTo>
                  <a:pt x="677" y="850"/>
                </a:lnTo>
                <a:lnTo>
                  <a:pt x="680" y="827"/>
                </a:lnTo>
                <a:lnTo>
                  <a:pt x="668" y="784"/>
                </a:lnTo>
                <a:lnTo>
                  <a:pt x="669" y="768"/>
                </a:lnTo>
                <a:lnTo>
                  <a:pt x="673" y="763"/>
                </a:lnTo>
                <a:lnTo>
                  <a:pt x="689" y="753"/>
                </a:lnTo>
                <a:lnTo>
                  <a:pt x="718" y="767"/>
                </a:lnTo>
                <a:lnTo>
                  <a:pt x="749" y="768"/>
                </a:lnTo>
                <a:lnTo>
                  <a:pt x="759" y="763"/>
                </a:lnTo>
                <a:lnTo>
                  <a:pt x="754" y="735"/>
                </a:lnTo>
                <a:lnTo>
                  <a:pt x="751" y="718"/>
                </a:lnTo>
                <a:lnTo>
                  <a:pt x="751" y="698"/>
                </a:lnTo>
                <a:lnTo>
                  <a:pt x="754" y="677"/>
                </a:lnTo>
                <a:lnTo>
                  <a:pt x="777" y="619"/>
                </a:lnTo>
                <a:lnTo>
                  <a:pt x="778" y="585"/>
                </a:lnTo>
                <a:lnTo>
                  <a:pt x="789" y="559"/>
                </a:lnTo>
                <a:lnTo>
                  <a:pt x="804" y="533"/>
                </a:lnTo>
                <a:lnTo>
                  <a:pt x="814" y="522"/>
                </a:lnTo>
                <a:lnTo>
                  <a:pt x="822" y="518"/>
                </a:lnTo>
                <a:lnTo>
                  <a:pt x="824" y="505"/>
                </a:lnTo>
                <a:lnTo>
                  <a:pt x="812" y="504"/>
                </a:lnTo>
                <a:lnTo>
                  <a:pt x="812" y="501"/>
                </a:lnTo>
                <a:lnTo>
                  <a:pt x="806" y="501"/>
                </a:lnTo>
                <a:lnTo>
                  <a:pt x="783" y="501"/>
                </a:lnTo>
                <a:lnTo>
                  <a:pt x="778" y="497"/>
                </a:lnTo>
                <a:lnTo>
                  <a:pt x="775" y="486"/>
                </a:lnTo>
                <a:lnTo>
                  <a:pt x="761" y="444"/>
                </a:lnTo>
                <a:lnTo>
                  <a:pt x="747" y="419"/>
                </a:lnTo>
                <a:lnTo>
                  <a:pt x="722" y="411"/>
                </a:lnTo>
                <a:lnTo>
                  <a:pt x="710" y="371"/>
                </a:lnTo>
                <a:lnTo>
                  <a:pt x="695" y="353"/>
                </a:lnTo>
                <a:lnTo>
                  <a:pt x="689" y="334"/>
                </a:lnTo>
                <a:lnTo>
                  <a:pt x="672" y="330"/>
                </a:lnTo>
                <a:lnTo>
                  <a:pt x="646" y="318"/>
                </a:lnTo>
                <a:lnTo>
                  <a:pt x="630" y="297"/>
                </a:lnTo>
                <a:lnTo>
                  <a:pt x="612" y="287"/>
                </a:lnTo>
                <a:lnTo>
                  <a:pt x="610" y="275"/>
                </a:lnTo>
                <a:lnTo>
                  <a:pt x="598" y="255"/>
                </a:lnTo>
                <a:lnTo>
                  <a:pt x="594" y="248"/>
                </a:lnTo>
                <a:lnTo>
                  <a:pt x="570" y="240"/>
                </a:lnTo>
                <a:lnTo>
                  <a:pt x="519" y="195"/>
                </a:lnTo>
                <a:lnTo>
                  <a:pt x="501" y="191"/>
                </a:lnTo>
                <a:lnTo>
                  <a:pt x="492" y="174"/>
                </a:lnTo>
                <a:lnTo>
                  <a:pt x="474" y="156"/>
                </a:lnTo>
                <a:lnTo>
                  <a:pt x="458" y="126"/>
                </a:lnTo>
                <a:lnTo>
                  <a:pt x="442" y="109"/>
                </a:lnTo>
                <a:lnTo>
                  <a:pt x="440" y="99"/>
                </a:lnTo>
                <a:lnTo>
                  <a:pt x="405" y="90"/>
                </a:lnTo>
                <a:lnTo>
                  <a:pt x="363" y="75"/>
                </a:lnTo>
                <a:lnTo>
                  <a:pt x="352" y="59"/>
                </a:lnTo>
                <a:lnTo>
                  <a:pt x="364" y="29"/>
                </a:lnTo>
                <a:lnTo>
                  <a:pt x="378" y="21"/>
                </a:lnTo>
                <a:lnTo>
                  <a:pt x="384" y="9"/>
                </a:lnTo>
                <a:lnTo>
                  <a:pt x="384" y="3"/>
                </a:lnTo>
                <a:lnTo>
                  <a:pt x="384" y="0"/>
                </a:lnTo>
                <a:lnTo>
                  <a:pt x="157" y="32"/>
                </a:lnTo>
                <a:lnTo>
                  <a:pt x="0" y="50"/>
                </a:lnTo>
                <a:close/>
              </a:path>
            </a:pathLst>
          </a:custGeom>
          <a:solidFill>
            <a:schemeClr val="accent3"/>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2" name="5866432.625520.37520.7559.255"/>
          <p:cNvSpPr>
            <a:spLocks/>
          </p:cNvSpPr>
          <p:nvPr>
            <p:custDataLst>
              <p:tags r:id="rId32"/>
            </p:custDataLst>
          </p:nvPr>
        </p:nvSpPr>
        <p:spPr bwMode="auto">
          <a:xfrm>
            <a:off x="6244099" y="3159654"/>
            <a:ext cx="876149" cy="305102"/>
          </a:xfrm>
          <a:custGeom>
            <a:avLst/>
            <a:gdLst>
              <a:gd name="T0" fmla="*/ 0 w 1240"/>
              <a:gd name="T1" fmla="*/ 0 h 434"/>
              <a:gd name="T2" fmla="*/ 0 w 1240"/>
              <a:gd name="T3" fmla="*/ 0 h 434"/>
              <a:gd name="T4" fmla="*/ 0 w 1240"/>
              <a:gd name="T5" fmla="*/ 0 h 434"/>
              <a:gd name="T6" fmla="*/ 0 w 1240"/>
              <a:gd name="T7" fmla="*/ 0 h 434"/>
              <a:gd name="T8" fmla="*/ 0 w 1240"/>
              <a:gd name="T9" fmla="*/ 0 h 434"/>
              <a:gd name="T10" fmla="*/ 0 w 1240"/>
              <a:gd name="T11" fmla="*/ 0 h 434"/>
              <a:gd name="T12" fmla="*/ 0 w 1240"/>
              <a:gd name="T13" fmla="*/ 0 h 434"/>
              <a:gd name="T14" fmla="*/ 0 w 1240"/>
              <a:gd name="T15" fmla="*/ 0 h 434"/>
              <a:gd name="T16" fmla="*/ 0 w 1240"/>
              <a:gd name="T17" fmla="*/ 0 h 434"/>
              <a:gd name="T18" fmla="*/ 0 w 1240"/>
              <a:gd name="T19" fmla="*/ 0 h 434"/>
              <a:gd name="T20" fmla="*/ 0 w 1240"/>
              <a:gd name="T21" fmla="*/ 0 h 434"/>
              <a:gd name="T22" fmla="*/ 0 w 1240"/>
              <a:gd name="T23" fmla="*/ 0 h 434"/>
              <a:gd name="T24" fmla="*/ 0 w 1240"/>
              <a:gd name="T25" fmla="*/ 0 h 434"/>
              <a:gd name="T26" fmla="*/ 0 w 1240"/>
              <a:gd name="T27" fmla="*/ 0 h 434"/>
              <a:gd name="T28" fmla="*/ 0 w 1240"/>
              <a:gd name="T29" fmla="*/ 0 h 434"/>
              <a:gd name="T30" fmla="*/ 0 w 1240"/>
              <a:gd name="T31" fmla="*/ 0 h 434"/>
              <a:gd name="T32" fmla="*/ 0 w 1240"/>
              <a:gd name="T33" fmla="*/ 0 h 434"/>
              <a:gd name="T34" fmla="*/ 0 w 1240"/>
              <a:gd name="T35" fmla="*/ 0 h 434"/>
              <a:gd name="T36" fmla="*/ 0 w 1240"/>
              <a:gd name="T37" fmla="*/ 0 h 434"/>
              <a:gd name="T38" fmla="*/ 0 w 1240"/>
              <a:gd name="T39" fmla="*/ 0 h 434"/>
              <a:gd name="T40" fmla="*/ 0 w 1240"/>
              <a:gd name="T41" fmla="*/ 0 h 434"/>
              <a:gd name="T42" fmla="*/ 0 w 1240"/>
              <a:gd name="T43" fmla="*/ 0 h 434"/>
              <a:gd name="T44" fmla="*/ 0 w 1240"/>
              <a:gd name="T45" fmla="*/ 0 h 434"/>
              <a:gd name="T46" fmla="*/ 0 w 1240"/>
              <a:gd name="T47" fmla="*/ 0 h 434"/>
              <a:gd name="T48" fmla="*/ 0 w 1240"/>
              <a:gd name="T49" fmla="*/ 0 h 434"/>
              <a:gd name="T50" fmla="*/ 0 w 1240"/>
              <a:gd name="T51" fmla="*/ 0 h 434"/>
              <a:gd name="T52" fmla="*/ 0 w 1240"/>
              <a:gd name="T53" fmla="*/ 0 h 434"/>
              <a:gd name="T54" fmla="*/ 0 w 1240"/>
              <a:gd name="T55" fmla="*/ 0 h 434"/>
              <a:gd name="T56" fmla="*/ 0 w 1240"/>
              <a:gd name="T57" fmla="*/ 0 h 434"/>
              <a:gd name="T58" fmla="*/ 0 w 1240"/>
              <a:gd name="T59" fmla="*/ 0 h 434"/>
              <a:gd name="T60" fmla="*/ 0 w 1240"/>
              <a:gd name="T61" fmla="*/ 0 h 434"/>
              <a:gd name="T62" fmla="*/ 0 w 1240"/>
              <a:gd name="T63" fmla="*/ 0 h 434"/>
              <a:gd name="T64" fmla="*/ 0 w 1240"/>
              <a:gd name="T65" fmla="*/ 0 h 434"/>
              <a:gd name="T66" fmla="*/ 0 w 1240"/>
              <a:gd name="T67" fmla="*/ 0 h 434"/>
              <a:gd name="T68" fmla="*/ 0 w 1240"/>
              <a:gd name="T69" fmla="*/ 0 h 434"/>
              <a:gd name="T70" fmla="*/ 0 w 1240"/>
              <a:gd name="T71" fmla="*/ 0 h 434"/>
              <a:gd name="T72" fmla="*/ 0 w 1240"/>
              <a:gd name="T73" fmla="*/ 0 h 434"/>
              <a:gd name="T74" fmla="*/ 0 w 1240"/>
              <a:gd name="T75" fmla="*/ 0 h 434"/>
              <a:gd name="T76" fmla="*/ 0 w 1240"/>
              <a:gd name="T77" fmla="*/ 0 h 434"/>
              <a:gd name="T78" fmla="*/ 0 w 1240"/>
              <a:gd name="T79" fmla="*/ 0 h 434"/>
              <a:gd name="T80" fmla="*/ 0 w 1240"/>
              <a:gd name="T81" fmla="*/ 0 h 434"/>
              <a:gd name="T82" fmla="*/ 0 w 1240"/>
              <a:gd name="T83" fmla="*/ 0 h 434"/>
              <a:gd name="T84" fmla="*/ 0 w 1240"/>
              <a:gd name="T85" fmla="*/ 0 h 434"/>
              <a:gd name="T86" fmla="*/ 0 w 1240"/>
              <a:gd name="T87" fmla="*/ 0 h 434"/>
              <a:gd name="T88" fmla="*/ 0 w 1240"/>
              <a:gd name="T89" fmla="*/ 0 h 434"/>
              <a:gd name="T90" fmla="*/ 0 w 1240"/>
              <a:gd name="T91" fmla="*/ 0 h 434"/>
              <a:gd name="T92" fmla="*/ 0 w 1240"/>
              <a:gd name="T93" fmla="*/ 0 h 434"/>
              <a:gd name="T94" fmla="*/ 0 w 1240"/>
              <a:gd name="T95" fmla="*/ 0 h 434"/>
              <a:gd name="T96" fmla="*/ 0 w 1240"/>
              <a:gd name="T97" fmla="*/ 0 h 434"/>
              <a:gd name="T98" fmla="*/ 0 w 1240"/>
              <a:gd name="T99" fmla="*/ 0 h 434"/>
              <a:gd name="T100" fmla="*/ 0 w 1240"/>
              <a:gd name="T101" fmla="*/ 0 h 434"/>
              <a:gd name="T102" fmla="*/ 0 w 1240"/>
              <a:gd name="T103" fmla="*/ 0 h 434"/>
              <a:gd name="T104" fmla="*/ 0 w 1240"/>
              <a:gd name="T105" fmla="*/ 0 h 434"/>
              <a:gd name="T106" fmla="*/ 0 w 1240"/>
              <a:gd name="T107" fmla="*/ 0 h 434"/>
              <a:gd name="T108" fmla="*/ 0 w 1240"/>
              <a:gd name="T109" fmla="*/ 0 h 434"/>
              <a:gd name="T110" fmla="*/ 0 w 1240"/>
              <a:gd name="T111" fmla="*/ 0 h 434"/>
              <a:gd name="T112" fmla="*/ 0 w 1240"/>
              <a:gd name="T113" fmla="*/ 0 h 434"/>
              <a:gd name="T114" fmla="*/ 0 w 1240"/>
              <a:gd name="T115" fmla="*/ 0 h 4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40" h="434">
                <a:moveTo>
                  <a:pt x="1240" y="0"/>
                </a:moveTo>
                <a:lnTo>
                  <a:pt x="993" y="34"/>
                </a:lnTo>
                <a:lnTo>
                  <a:pt x="978" y="39"/>
                </a:lnTo>
                <a:lnTo>
                  <a:pt x="352" y="97"/>
                </a:lnTo>
                <a:lnTo>
                  <a:pt x="338" y="90"/>
                </a:lnTo>
                <a:lnTo>
                  <a:pt x="313" y="93"/>
                </a:lnTo>
                <a:lnTo>
                  <a:pt x="321" y="106"/>
                </a:lnTo>
                <a:lnTo>
                  <a:pt x="321" y="122"/>
                </a:lnTo>
                <a:lnTo>
                  <a:pt x="101" y="141"/>
                </a:lnTo>
                <a:lnTo>
                  <a:pt x="90" y="168"/>
                </a:lnTo>
                <a:lnTo>
                  <a:pt x="85" y="202"/>
                </a:lnTo>
                <a:lnTo>
                  <a:pt x="86" y="211"/>
                </a:lnTo>
                <a:lnTo>
                  <a:pt x="79" y="238"/>
                </a:lnTo>
                <a:lnTo>
                  <a:pt x="71" y="250"/>
                </a:lnTo>
                <a:lnTo>
                  <a:pt x="74" y="257"/>
                </a:lnTo>
                <a:lnTo>
                  <a:pt x="70" y="273"/>
                </a:lnTo>
                <a:lnTo>
                  <a:pt x="51" y="294"/>
                </a:lnTo>
                <a:lnTo>
                  <a:pt x="46" y="333"/>
                </a:lnTo>
                <a:lnTo>
                  <a:pt x="23" y="359"/>
                </a:lnTo>
                <a:lnTo>
                  <a:pt x="27" y="387"/>
                </a:lnTo>
                <a:lnTo>
                  <a:pt x="23" y="416"/>
                </a:lnTo>
                <a:lnTo>
                  <a:pt x="17" y="418"/>
                </a:lnTo>
                <a:lnTo>
                  <a:pt x="0" y="434"/>
                </a:lnTo>
                <a:lnTo>
                  <a:pt x="321" y="414"/>
                </a:lnTo>
                <a:lnTo>
                  <a:pt x="721" y="378"/>
                </a:lnTo>
                <a:lnTo>
                  <a:pt x="878" y="360"/>
                </a:lnTo>
                <a:lnTo>
                  <a:pt x="881" y="317"/>
                </a:lnTo>
                <a:lnTo>
                  <a:pt x="896" y="317"/>
                </a:lnTo>
                <a:lnTo>
                  <a:pt x="899" y="312"/>
                </a:lnTo>
                <a:lnTo>
                  <a:pt x="911" y="300"/>
                </a:lnTo>
                <a:lnTo>
                  <a:pt x="912" y="290"/>
                </a:lnTo>
                <a:lnTo>
                  <a:pt x="911" y="284"/>
                </a:lnTo>
                <a:lnTo>
                  <a:pt x="917" y="271"/>
                </a:lnTo>
                <a:lnTo>
                  <a:pt x="932" y="257"/>
                </a:lnTo>
                <a:lnTo>
                  <a:pt x="962" y="245"/>
                </a:lnTo>
                <a:lnTo>
                  <a:pt x="994" y="232"/>
                </a:lnTo>
                <a:lnTo>
                  <a:pt x="1026" y="203"/>
                </a:lnTo>
                <a:lnTo>
                  <a:pt x="1045" y="198"/>
                </a:lnTo>
                <a:lnTo>
                  <a:pt x="1068" y="175"/>
                </a:lnTo>
                <a:lnTo>
                  <a:pt x="1073" y="156"/>
                </a:lnTo>
                <a:lnTo>
                  <a:pt x="1077" y="155"/>
                </a:lnTo>
                <a:lnTo>
                  <a:pt x="1084" y="156"/>
                </a:lnTo>
                <a:lnTo>
                  <a:pt x="1088" y="148"/>
                </a:lnTo>
                <a:lnTo>
                  <a:pt x="1093" y="145"/>
                </a:lnTo>
                <a:lnTo>
                  <a:pt x="1105" y="133"/>
                </a:lnTo>
                <a:lnTo>
                  <a:pt x="1110" y="134"/>
                </a:lnTo>
                <a:lnTo>
                  <a:pt x="1122" y="141"/>
                </a:lnTo>
                <a:lnTo>
                  <a:pt x="1128" y="134"/>
                </a:lnTo>
                <a:lnTo>
                  <a:pt x="1130" y="129"/>
                </a:lnTo>
                <a:lnTo>
                  <a:pt x="1150" y="117"/>
                </a:lnTo>
                <a:lnTo>
                  <a:pt x="1163" y="109"/>
                </a:lnTo>
                <a:lnTo>
                  <a:pt x="1190" y="108"/>
                </a:lnTo>
                <a:lnTo>
                  <a:pt x="1213" y="63"/>
                </a:lnTo>
                <a:lnTo>
                  <a:pt x="1234" y="51"/>
                </a:lnTo>
                <a:lnTo>
                  <a:pt x="1236" y="38"/>
                </a:lnTo>
                <a:lnTo>
                  <a:pt x="1240" y="30"/>
                </a:lnTo>
                <a:lnTo>
                  <a:pt x="1237" y="15"/>
                </a:lnTo>
                <a:lnTo>
                  <a:pt x="1240" y="0"/>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3" name="5867412.25525.2527.12552.8755"/>
          <p:cNvSpPr>
            <a:spLocks/>
          </p:cNvSpPr>
          <p:nvPr>
            <p:custDataLst>
              <p:tags r:id="rId33"/>
            </p:custDataLst>
          </p:nvPr>
        </p:nvSpPr>
        <p:spPr bwMode="auto">
          <a:xfrm>
            <a:off x="6315887" y="2857815"/>
            <a:ext cx="781519" cy="401365"/>
          </a:xfrm>
          <a:custGeom>
            <a:avLst/>
            <a:gdLst>
              <a:gd name="T0" fmla="*/ 0 w 1105"/>
              <a:gd name="T1" fmla="*/ 0 h 567"/>
              <a:gd name="T2" fmla="*/ 0 w 1105"/>
              <a:gd name="T3" fmla="*/ 0 h 567"/>
              <a:gd name="T4" fmla="*/ 0 w 1105"/>
              <a:gd name="T5" fmla="*/ 0 h 567"/>
              <a:gd name="T6" fmla="*/ 0 w 1105"/>
              <a:gd name="T7" fmla="*/ 0 h 567"/>
              <a:gd name="T8" fmla="*/ 0 w 1105"/>
              <a:gd name="T9" fmla="*/ 0 h 567"/>
              <a:gd name="T10" fmla="*/ 0 w 1105"/>
              <a:gd name="T11" fmla="*/ 0 h 567"/>
              <a:gd name="T12" fmla="*/ 0 w 1105"/>
              <a:gd name="T13" fmla="*/ 0 h 567"/>
              <a:gd name="T14" fmla="*/ 0 w 1105"/>
              <a:gd name="T15" fmla="*/ 0 h 567"/>
              <a:gd name="T16" fmla="*/ 0 w 1105"/>
              <a:gd name="T17" fmla="*/ 0 h 567"/>
              <a:gd name="T18" fmla="*/ 0 w 1105"/>
              <a:gd name="T19" fmla="*/ 0 h 567"/>
              <a:gd name="T20" fmla="*/ 0 w 1105"/>
              <a:gd name="T21" fmla="*/ 0 h 567"/>
              <a:gd name="T22" fmla="*/ 0 w 1105"/>
              <a:gd name="T23" fmla="*/ 0 h 567"/>
              <a:gd name="T24" fmla="*/ 0 w 1105"/>
              <a:gd name="T25" fmla="*/ 0 h 567"/>
              <a:gd name="T26" fmla="*/ 0 w 1105"/>
              <a:gd name="T27" fmla="*/ 0 h 567"/>
              <a:gd name="T28" fmla="*/ 0 w 1105"/>
              <a:gd name="T29" fmla="*/ 0 h 567"/>
              <a:gd name="T30" fmla="*/ 0 w 1105"/>
              <a:gd name="T31" fmla="*/ 0 h 567"/>
              <a:gd name="T32" fmla="*/ 0 w 1105"/>
              <a:gd name="T33" fmla="*/ 0 h 567"/>
              <a:gd name="T34" fmla="*/ 0 w 1105"/>
              <a:gd name="T35" fmla="*/ 0 h 567"/>
              <a:gd name="T36" fmla="*/ 0 w 1105"/>
              <a:gd name="T37" fmla="*/ 0 h 567"/>
              <a:gd name="T38" fmla="*/ 0 w 1105"/>
              <a:gd name="T39" fmla="*/ 0 h 567"/>
              <a:gd name="T40" fmla="*/ 0 w 1105"/>
              <a:gd name="T41" fmla="*/ 0 h 567"/>
              <a:gd name="T42" fmla="*/ 0 w 1105"/>
              <a:gd name="T43" fmla="*/ 0 h 567"/>
              <a:gd name="T44" fmla="*/ 0 w 1105"/>
              <a:gd name="T45" fmla="*/ 0 h 567"/>
              <a:gd name="T46" fmla="*/ 0 w 1105"/>
              <a:gd name="T47" fmla="*/ 0 h 567"/>
              <a:gd name="T48" fmla="*/ 0 w 1105"/>
              <a:gd name="T49" fmla="*/ 0 h 567"/>
              <a:gd name="T50" fmla="*/ 0 w 1105"/>
              <a:gd name="T51" fmla="*/ 0 h 567"/>
              <a:gd name="T52" fmla="*/ 0 w 1105"/>
              <a:gd name="T53" fmla="*/ 0 h 567"/>
              <a:gd name="T54" fmla="*/ 0 w 1105"/>
              <a:gd name="T55" fmla="*/ 0 h 567"/>
              <a:gd name="T56" fmla="*/ 0 w 1105"/>
              <a:gd name="T57" fmla="*/ 0 h 567"/>
              <a:gd name="T58" fmla="*/ 0 w 1105"/>
              <a:gd name="T59" fmla="*/ 0 h 567"/>
              <a:gd name="T60" fmla="*/ 0 w 1105"/>
              <a:gd name="T61" fmla="*/ 0 h 567"/>
              <a:gd name="T62" fmla="*/ 0 w 1105"/>
              <a:gd name="T63" fmla="*/ 0 h 567"/>
              <a:gd name="T64" fmla="*/ 0 w 1105"/>
              <a:gd name="T65" fmla="*/ 0 h 567"/>
              <a:gd name="T66" fmla="*/ 0 w 1105"/>
              <a:gd name="T67" fmla="*/ 0 h 567"/>
              <a:gd name="T68" fmla="*/ 0 w 1105"/>
              <a:gd name="T69" fmla="*/ 0 h 567"/>
              <a:gd name="T70" fmla="*/ 0 w 1105"/>
              <a:gd name="T71" fmla="*/ 0 h 567"/>
              <a:gd name="T72" fmla="*/ 0 w 1105"/>
              <a:gd name="T73" fmla="*/ 0 h 567"/>
              <a:gd name="T74" fmla="*/ 0 w 1105"/>
              <a:gd name="T75" fmla="*/ 0 h 567"/>
              <a:gd name="T76" fmla="*/ 0 w 1105"/>
              <a:gd name="T77" fmla="*/ 0 h 567"/>
              <a:gd name="T78" fmla="*/ 0 w 1105"/>
              <a:gd name="T79" fmla="*/ 0 h 567"/>
              <a:gd name="T80" fmla="*/ 0 w 1105"/>
              <a:gd name="T81" fmla="*/ 0 h 567"/>
              <a:gd name="T82" fmla="*/ 0 w 1105"/>
              <a:gd name="T83" fmla="*/ 0 h 567"/>
              <a:gd name="T84" fmla="*/ 0 w 1105"/>
              <a:gd name="T85" fmla="*/ 0 h 567"/>
              <a:gd name="T86" fmla="*/ 0 w 1105"/>
              <a:gd name="T87" fmla="*/ 0 h 567"/>
              <a:gd name="T88" fmla="*/ 0 w 1105"/>
              <a:gd name="T89" fmla="*/ 0 h 567"/>
              <a:gd name="T90" fmla="*/ 0 w 1105"/>
              <a:gd name="T91" fmla="*/ 0 h 567"/>
              <a:gd name="T92" fmla="*/ 0 w 1105"/>
              <a:gd name="T93" fmla="*/ 0 h 567"/>
              <a:gd name="T94" fmla="*/ 0 w 1105"/>
              <a:gd name="T95" fmla="*/ 0 h 567"/>
              <a:gd name="T96" fmla="*/ 0 w 1105"/>
              <a:gd name="T97" fmla="*/ 0 h 567"/>
              <a:gd name="T98" fmla="*/ 0 w 1105"/>
              <a:gd name="T99" fmla="*/ 0 h 567"/>
              <a:gd name="T100" fmla="*/ 0 w 1105"/>
              <a:gd name="T101" fmla="*/ 0 h 567"/>
              <a:gd name="T102" fmla="*/ 0 w 1105"/>
              <a:gd name="T103" fmla="*/ 0 h 567"/>
              <a:gd name="T104" fmla="*/ 0 w 1105"/>
              <a:gd name="T105" fmla="*/ 0 h 567"/>
              <a:gd name="T106" fmla="*/ 0 w 1105"/>
              <a:gd name="T107" fmla="*/ 0 h 567"/>
              <a:gd name="T108" fmla="*/ 0 w 1105"/>
              <a:gd name="T109" fmla="*/ 0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5" h="567">
                <a:moveTo>
                  <a:pt x="0" y="567"/>
                </a:moveTo>
                <a:lnTo>
                  <a:pt x="220" y="548"/>
                </a:lnTo>
                <a:lnTo>
                  <a:pt x="220" y="532"/>
                </a:lnTo>
                <a:lnTo>
                  <a:pt x="212" y="519"/>
                </a:lnTo>
                <a:lnTo>
                  <a:pt x="237" y="516"/>
                </a:lnTo>
                <a:lnTo>
                  <a:pt x="251" y="523"/>
                </a:lnTo>
                <a:lnTo>
                  <a:pt x="877" y="465"/>
                </a:lnTo>
                <a:lnTo>
                  <a:pt x="892" y="460"/>
                </a:lnTo>
                <a:lnTo>
                  <a:pt x="902" y="445"/>
                </a:lnTo>
                <a:lnTo>
                  <a:pt x="951" y="425"/>
                </a:lnTo>
                <a:lnTo>
                  <a:pt x="962" y="409"/>
                </a:lnTo>
                <a:lnTo>
                  <a:pt x="987" y="387"/>
                </a:lnTo>
                <a:lnTo>
                  <a:pt x="991" y="371"/>
                </a:lnTo>
                <a:lnTo>
                  <a:pt x="996" y="364"/>
                </a:lnTo>
                <a:lnTo>
                  <a:pt x="1010" y="355"/>
                </a:lnTo>
                <a:lnTo>
                  <a:pt x="1010" y="341"/>
                </a:lnTo>
                <a:lnTo>
                  <a:pt x="1025" y="328"/>
                </a:lnTo>
                <a:lnTo>
                  <a:pt x="1101" y="264"/>
                </a:lnTo>
                <a:lnTo>
                  <a:pt x="1105" y="249"/>
                </a:lnTo>
                <a:lnTo>
                  <a:pt x="1096" y="249"/>
                </a:lnTo>
                <a:lnTo>
                  <a:pt x="1086" y="239"/>
                </a:lnTo>
                <a:lnTo>
                  <a:pt x="1084" y="239"/>
                </a:lnTo>
                <a:lnTo>
                  <a:pt x="1078" y="230"/>
                </a:lnTo>
                <a:lnTo>
                  <a:pt x="1062" y="227"/>
                </a:lnTo>
                <a:lnTo>
                  <a:pt x="1057" y="229"/>
                </a:lnTo>
                <a:lnTo>
                  <a:pt x="1049" y="225"/>
                </a:lnTo>
                <a:lnTo>
                  <a:pt x="1029" y="196"/>
                </a:lnTo>
                <a:lnTo>
                  <a:pt x="1002" y="156"/>
                </a:lnTo>
                <a:lnTo>
                  <a:pt x="998" y="143"/>
                </a:lnTo>
                <a:lnTo>
                  <a:pt x="1000" y="135"/>
                </a:lnTo>
                <a:lnTo>
                  <a:pt x="1000" y="114"/>
                </a:lnTo>
                <a:lnTo>
                  <a:pt x="996" y="90"/>
                </a:lnTo>
                <a:lnTo>
                  <a:pt x="987" y="89"/>
                </a:lnTo>
                <a:lnTo>
                  <a:pt x="975" y="76"/>
                </a:lnTo>
                <a:lnTo>
                  <a:pt x="955" y="72"/>
                </a:lnTo>
                <a:lnTo>
                  <a:pt x="941" y="50"/>
                </a:lnTo>
                <a:lnTo>
                  <a:pt x="936" y="35"/>
                </a:lnTo>
                <a:lnTo>
                  <a:pt x="913" y="50"/>
                </a:lnTo>
                <a:lnTo>
                  <a:pt x="909" y="57"/>
                </a:lnTo>
                <a:lnTo>
                  <a:pt x="902" y="61"/>
                </a:lnTo>
                <a:lnTo>
                  <a:pt x="901" y="67"/>
                </a:lnTo>
                <a:lnTo>
                  <a:pt x="877" y="73"/>
                </a:lnTo>
                <a:lnTo>
                  <a:pt x="851" y="58"/>
                </a:lnTo>
                <a:lnTo>
                  <a:pt x="843" y="59"/>
                </a:lnTo>
                <a:lnTo>
                  <a:pt x="831" y="78"/>
                </a:lnTo>
                <a:lnTo>
                  <a:pt x="795" y="57"/>
                </a:lnTo>
                <a:lnTo>
                  <a:pt x="763" y="57"/>
                </a:lnTo>
                <a:lnTo>
                  <a:pt x="740" y="50"/>
                </a:lnTo>
                <a:lnTo>
                  <a:pt x="732" y="23"/>
                </a:lnTo>
                <a:lnTo>
                  <a:pt x="700" y="0"/>
                </a:lnTo>
                <a:lnTo>
                  <a:pt x="682" y="8"/>
                </a:lnTo>
                <a:lnTo>
                  <a:pt x="677" y="8"/>
                </a:lnTo>
                <a:lnTo>
                  <a:pt x="659" y="0"/>
                </a:lnTo>
                <a:lnTo>
                  <a:pt x="650" y="0"/>
                </a:lnTo>
                <a:lnTo>
                  <a:pt x="644" y="15"/>
                </a:lnTo>
                <a:lnTo>
                  <a:pt x="644" y="24"/>
                </a:lnTo>
                <a:lnTo>
                  <a:pt x="655" y="57"/>
                </a:lnTo>
                <a:lnTo>
                  <a:pt x="647" y="73"/>
                </a:lnTo>
                <a:lnTo>
                  <a:pt x="634" y="77"/>
                </a:lnTo>
                <a:lnTo>
                  <a:pt x="608" y="90"/>
                </a:lnTo>
                <a:lnTo>
                  <a:pt x="584" y="89"/>
                </a:lnTo>
                <a:lnTo>
                  <a:pt x="572" y="93"/>
                </a:lnTo>
                <a:lnTo>
                  <a:pt x="572" y="120"/>
                </a:lnTo>
                <a:lnTo>
                  <a:pt x="516" y="203"/>
                </a:lnTo>
                <a:lnTo>
                  <a:pt x="505" y="230"/>
                </a:lnTo>
                <a:lnTo>
                  <a:pt x="464" y="235"/>
                </a:lnTo>
                <a:lnTo>
                  <a:pt x="447" y="217"/>
                </a:lnTo>
                <a:lnTo>
                  <a:pt x="440" y="215"/>
                </a:lnTo>
                <a:lnTo>
                  <a:pt x="430" y="227"/>
                </a:lnTo>
                <a:lnTo>
                  <a:pt x="420" y="266"/>
                </a:lnTo>
                <a:lnTo>
                  <a:pt x="407" y="274"/>
                </a:lnTo>
                <a:lnTo>
                  <a:pt x="391" y="266"/>
                </a:lnTo>
                <a:lnTo>
                  <a:pt x="384" y="254"/>
                </a:lnTo>
                <a:lnTo>
                  <a:pt x="353" y="261"/>
                </a:lnTo>
                <a:lnTo>
                  <a:pt x="344" y="288"/>
                </a:lnTo>
                <a:lnTo>
                  <a:pt x="337" y="292"/>
                </a:lnTo>
                <a:lnTo>
                  <a:pt x="332" y="288"/>
                </a:lnTo>
                <a:lnTo>
                  <a:pt x="290" y="269"/>
                </a:lnTo>
                <a:lnTo>
                  <a:pt x="252" y="280"/>
                </a:lnTo>
                <a:lnTo>
                  <a:pt x="221" y="278"/>
                </a:lnTo>
                <a:lnTo>
                  <a:pt x="219" y="292"/>
                </a:lnTo>
                <a:lnTo>
                  <a:pt x="220" y="298"/>
                </a:lnTo>
                <a:lnTo>
                  <a:pt x="208" y="301"/>
                </a:lnTo>
                <a:lnTo>
                  <a:pt x="200" y="300"/>
                </a:lnTo>
                <a:lnTo>
                  <a:pt x="203" y="305"/>
                </a:lnTo>
                <a:lnTo>
                  <a:pt x="196" y="315"/>
                </a:lnTo>
                <a:lnTo>
                  <a:pt x="190" y="328"/>
                </a:lnTo>
                <a:lnTo>
                  <a:pt x="184" y="333"/>
                </a:lnTo>
                <a:lnTo>
                  <a:pt x="184" y="340"/>
                </a:lnTo>
                <a:lnTo>
                  <a:pt x="203" y="355"/>
                </a:lnTo>
                <a:lnTo>
                  <a:pt x="200" y="359"/>
                </a:lnTo>
                <a:lnTo>
                  <a:pt x="150" y="371"/>
                </a:lnTo>
                <a:lnTo>
                  <a:pt x="138" y="383"/>
                </a:lnTo>
                <a:lnTo>
                  <a:pt x="138" y="402"/>
                </a:lnTo>
                <a:lnTo>
                  <a:pt x="150" y="441"/>
                </a:lnTo>
                <a:lnTo>
                  <a:pt x="127" y="449"/>
                </a:lnTo>
                <a:lnTo>
                  <a:pt x="110" y="434"/>
                </a:lnTo>
                <a:lnTo>
                  <a:pt x="94" y="426"/>
                </a:lnTo>
                <a:lnTo>
                  <a:pt x="68" y="425"/>
                </a:lnTo>
                <a:lnTo>
                  <a:pt x="51" y="430"/>
                </a:lnTo>
                <a:lnTo>
                  <a:pt x="36" y="464"/>
                </a:lnTo>
                <a:lnTo>
                  <a:pt x="40" y="469"/>
                </a:lnTo>
                <a:lnTo>
                  <a:pt x="49" y="470"/>
                </a:lnTo>
                <a:lnTo>
                  <a:pt x="55" y="477"/>
                </a:lnTo>
                <a:lnTo>
                  <a:pt x="60" y="492"/>
                </a:lnTo>
                <a:lnTo>
                  <a:pt x="45" y="543"/>
                </a:lnTo>
                <a:lnTo>
                  <a:pt x="33" y="548"/>
                </a:lnTo>
                <a:lnTo>
                  <a:pt x="28" y="544"/>
                </a:lnTo>
                <a:lnTo>
                  <a:pt x="9" y="555"/>
                </a:lnTo>
                <a:lnTo>
                  <a:pt x="0" y="567"/>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4" name="5868388.375534.7538.2521.8755"/>
          <p:cNvSpPr>
            <a:spLocks/>
          </p:cNvSpPr>
          <p:nvPr>
            <p:custDataLst>
              <p:tags r:id="rId34"/>
            </p:custDataLst>
          </p:nvPr>
        </p:nvSpPr>
        <p:spPr bwMode="auto">
          <a:xfrm>
            <a:off x="6456201" y="2507028"/>
            <a:ext cx="324681" cy="564521"/>
          </a:xfrm>
          <a:custGeom>
            <a:avLst/>
            <a:gdLst>
              <a:gd name="T0" fmla="*/ 0 w 456"/>
              <a:gd name="T1" fmla="*/ 0 h 800"/>
              <a:gd name="T2" fmla="*/ 0 w 456"/>
              <a:gd name="T3" fmla="*/ 0 h 800"/>
              <a:gd name="T4" fmla="*/ 0 w 456"/>
              <a:gd name="T5" fmla="*/ 0 h 800"/>
              <a:gd name="T6" fmla="*/ 0 w 456"/>
              <a:gd name="T7" fmla="*/ 0 h 800"/>
              <a:gd name="T8" fmla="*/ 0 w 456"/>
              <a:gd name="T9" fmla="*/ 0 h 800"/>
              <a:gd name="T10" fmla="*/ 0 w 456"/>
              <a:gd name="T11" fmla="*/ 0 h 800"/>
              <a:gd name="T12" fmla="*/ 0 w 456"/>
              <a:gd name="T13" fmla="*/ 0 h 800"/>
              <a:gd name="T14" fmla="*/ 0 w 456"/>
              <a:gd name="T15" fmla="*/ 0 h 800"/>
              <a:gd name="T16" fmla="*/ 0 w 456"/>
              <a:gd name="T17" fmla="*/ 0 h 800"/>
              <a:gd name="T18" fmla="*/ 0 w 456"/>
              <a:gd name="T19" fmla="*/ 0 h 800"/>
              <a:gd name="T20" fmla="*/ 0 w 456"/>
              <a:gd name="T21" fmla="*/ 0 h 800"/>
              <a:gd name="T22" fmla="*/ 0 w 456"/>
              <a:gd name="T23" fmla="*/ 0 h 800"/>
              <a:gd name="T24" fmla="*/ 0 w 456"/>
              <a:gd name="T25" fmla="*/ 0 h 800"/>
              <a:gd name="T26" fmla="*/ 0 w 456"/>
              <a:gd name="T27" fmla="*/ 0 h 800"/>
              <a:gd name="T28" fmla="*/ 0 w 456"/>
              <a:gd name="T29" fmla="*/ 0 h 800"/>
              <a:gd name="T30" fmla="*/ 0 w 456"/>
              <a:gd name="T31" fmla="*/ 0 h 800"/>
              <a:gd name="T32" fmla="*/ 0 w 456"/>
              <a:gd name="T33" fmla="*/ 0 h 800"/>
              <a:gd name="T34" fmla="*/ 0 w 456"/>
              <a:gd name="T35" fmla="*/ 0 h 800"/>
              <a:gd name="T36" fmla="*/ 0 w 456"/>
              <a:gd name="T37" fmla="*/ 0 h 800"/>
              <a:gd name="T38" fmla="*/ 0 w 456"/>
              <a:gd name="T39" fmla="*/ 0 h 800"/>
              <a:gd name="T40" fmla="*/ 0 w 456"/>
              <a:gd name="T41" fmla="*/ 0 h 800"/>
              <a:gd name="T42" fmla="*/ 0 w 456"/>
              <a:gd name="T43" fmla="*/ 0 h 800"/>
              <a:gd name="T44" fmla="*/ 0 w 456"/>
              <a:gd name="T45" fmla="*/ 0 h 800"/>
              <a:gd name="T46" fmla="*/ 0 w 456"/>
              <a:gd name="T47" fmla="*/ 0 h 800"/>
              <a:gd name="T48" fmla="*/ 0 w 456"/>
              <a:gd name="T49" fmla="*/ 0 h 800"/>
              <a:gd name="T50" fmla="*/ 0 w 456"/>
              <a:gd name="T51" fmla="*/ 0 h 800"/>
              <a:gd name="T52" fmla="*/ 0 w 456"/>
              <a:gd name="T53" fmla="*/ 0 h 800"/>
              <a:gd name="T54" fmla="*/ 0 w 456"/>
              <a:gd name="T55" fmla="*/ 0 h 800"/>
              <a:gd name="T56" fmla="*/ 0 w 456"/>
              <a:gd name="T57" fmla="*/ 0 h 800"/>
              <a:gd name="T58" fmla="*/ 0 w 456"/>
              <a:gd name="T59" fmla="*/ 0 h 800"/>
              <a:gd name="T60" fmla="*/ 0 w 456"/>
              <a:gd name="T61" fmla="*/ 0 h 800"/>
              <a:gd name="T62" fmla="*/ 0 w 456"/>
              <a:gd name="T63" fmla="*/ 0 h 800"/>
              <a:gd name="T64" fmla="*/ 0 w 456"/>
              <a:gd name="T65" fmla="*/ 0 h 800"/>
              <a:gd name="T66" fmla="*/ 0 w 456"/>
              <a:gd name="T67" fmla="*/ 0 h 800"/>
              <a:gd name="T68" fmla="*/ 0 w 456"/>
              <a:gd name="T69" fmla="*/ 0 h 800"/>
              <a:gd name="T70" fmla="*/ 0 w 456"/>
              <a:gd name="T71" fmla="*/ 0 h 800"/>
              <a:gd name="T72" fmla="*/ 0 w 456"/>
              <a:gd name="T73" fmla="*/ 0 h 800"/>
              <a:gd name="T74" fmla="*/ 0 w 456"/>
              <a:gd name="T75" fmla="*/ 0 h 800"/>
              <a:gd name="T76" fmla="*/ 0 w 456"/>
              <a:gd name="T77" fmla="*/ 0 h 800"/>
              <a:gd name="T78" fmla="*/ 0 w 456"/>
              <a:gd name="T79" fmla="*/ 0 h 800"/>
              <a:gd name="T80" fmla="*/ 0 w 456"/>
              <a:gd name="T81" fmla="*/ 0 h 800"/>
              <a:gd name="T82" fmla="*/ 0 w 456"/>
              <a:gd name="T83" fmla="*/ 0 h 800"/>
              <a:gd name="T84" fmla="*/ 0 w 456"/>
              <a:gd name="T85" fmla="*/ 0 h 800"/>
              <a:gd name="T86" fmla="*/ 0 w 456"/>
              <a:gd name="T87" fmla="*/ 0 h 800"/>
              <a:gd name="T88" fmla="*/ 0 w 456"/>
              <a:gd name="T89" fmla="*/ 0 h 800"/>
              <a:gd name="T90" fmla="*/ 0 w 456"/>
              <a:gd name="T91" fmla="*/ 0 h 800"/>
              <a:gd name="T92" fmla="*/ 0 w 456"/>
              <a:gd name="T93" fmla="*/ 0 h 800"/>
              <a:gd name="T94" fmla="*/ 0 w 456"/>
              <a:gd name="T95" fmla="*/ 0 h 800"/>
              <a:gd name="T96" fmla="*/ 0 w 456"/>
              <a:gd name="T97" fmla="*/ 0 h 800"/>
              <a:gd name="T98" fmla="*/ 0 w 456"/>
              <a:gd name="T99" fmla="*/ 0 h 800"/>
              <a:gd name="T100" fmla="*/ 0 w 456"/>
              <a:gd name="T101" fmla="*/ 0 h 800"/>
              <a:gd name="T102" fmla="*/ 0 w 456"/>
              <a:gd name="T103" fmla="*/ 0 h 800"/>
              <a:gd name="T104" fmla="*/ 0 w 456"/>
              <a:gd name="T105" fmla="*/ 0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800">
                <a:moveTo>
                  <a:pt x="12" y="47"/>
                </a:moveTo>
                <a:lnTo>
                  <a:pt x="49" y="499"/>
                </a:lnTo>
                <a:lnTo>
                  <a:pt x="41" y="505"/>
                </a:lnTo>
                <a:lnTo>
                  <a:pt x="45" y="522"/>
                </a:lnTo>
                <a:lnTo>
                  <a:pt x="38" y="548"/>
                </a:lnTo>
                <a:lnTo>
                  <a:pt x="59" y="581"/>
                </a:lnTo>
                <a:lnTo>
                  <a:pt x="63" y="619"/>
                </a:lnTo>
                <a:lnTo>
                  <a:pt x="41" y="660"/>
                </a:lnTo>
                <a:lnTo>
                  <a:pt x="38" y="671"/>
                </a:lnTo>
                <a:lnTo>
                  <a:pt x="25" y="703"/>
                </a:lnTo>
                <a:lnTo>
                  <a:pt x="5" y="722"/>
                </a:lnTo>
                <a:lnTo>
                  <a:pt x="5" y="753"/>
                </a:lnTo>
                <a:lnTo>
                  <a:pt x="0" y="787"/>
                </a:lnTo>
                <a:lnTo>
                  <a:pt x="0" y="792"/>
                </a:lnTo>
                <a:lnTo>
                  <a:pt x="1" y="799"/>
                </a:lnTo>
                <a:lnTo>
                  <a:pt x="9" y="800"/>
                </a:lnTo>
                <a:lnTo>
                  <a:pt x="21" y="797"/>
                </a:lnTo>
                <a:lnTo>
                  <a:pt x="20" y="791"/>
                </a:lnTo>
                <a:lnTo>
                  <a:pt x="22" y="777"/>
                </a:lnTo>
                <a:lnTo>
                  <a:pt x="53" y="779"/>
                </a:lnTo>
                <a:lnTo>
                  <a:pt x="91" y="768"/>
                </a:lnTo>
                <a:lnTo>
                  <a:pt x="133" y="787"/>
                </a:lnTo>
                <a:lnTo>
                  <a:pt x="138" y="791"/>
                </a:lnTo>
                <a:lnTo>
                  <a:pt x="145" y="787"/>
                </a:lnTo>
                <a:lnTo>
                  <a:pt x="154" y="760"/>
                </a:lnTo>
                <a:lnTo>
                  <a:pt x="185" y="753"/>
                </a:lnTo>
                <a:lnTo>
                  <a:pt x="192" y="765"/>
                </a:lnTo>
                <a:lnTo>
                  <a:pt x="208" y="773"/>
                </a:lnTo>
                <a:lnTo>
                  <a:pt x="221" y="765"/>
                </a:lnTo>
                <a:lnTo>
                  <a:pt x="231" y="726"/>
                </a:lnTo>
                <a:lnTo>
                  <a:pt x="241" y="714"/>
                </a:lnTo>
                <a:lnTo>
                  <a:pt x="248" y="716"/>
                </a:lnTo>
                <a:lnTo>
                  <a:pt x="265" y="734"/>
                </a:lnTo>
                <a:lnTo>
                  <a:pt x="306" y="729"/>
                </a:lnTo>
                <a:lnTo>
                  <a:pt x="317" y="702"/>
                </a:lnTo>
                <a:lnTo>
                  <a:pt x="373" y="619"/>
                </a:lnTo>
                <a:lnTo>
                  <a:pt x="373" y="592"/>
                </a:lnTo>
                <a:lnTo>
                  <a:pt x="385" y="588"/>
                </a:lnTo>
                <a:lnTo>
                  <a:pt x="409" y="589"/>
                </a:lnTo>
                <a:lnTo>
                  <a:pt x="435" y="576"/>
                </a:lnTo>
                <a:lnTo>
                  <a:pt x="448" y="572"/>
                </a:lnTo>
                <a:lnTo>
                  <a:pt x="456" y="556"/>
                </a:lnTo>
                <a:lnTo>
                  <a:pt x="445" y="523"/>
                </a:lnTo>
                <a:lnTo>
                  <a:pt x="445" y="514"/>
                </a:lnTo>
                <a:lnTo>
                  <a:pt x="451" y="499"/>
                </a:lnTo>
                <a:lnTo>
                  <a:pt x="392" y="9"/>
                </a:lnTo>
                <a:lnTo>
                  <a:pt x="390" y="0"/>
                </a:lnTo>
                <a:lnTo>
                  <a:pt x="103" y="35"/>
                </a:lnTo>
                <a:lnTo>
                  <a:pt x="94" y="41"/>
                </a:lnTo>
                <a:lnTo>
                  <a:pt x="71" y="47"/>
                </a:lnTo>
                <a:lnTo>
                  <a:pt x="59" y="57"/>
                </a:lnTo>
                <a:lnTo>
                  <a:pt x="28" y="63"/>
                </a:lnTo>
                <a:lnTo>
                  <a:pt x="12" y="47"/>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5" name="5869382.875553.533.62530.255"/>
          <p:cNvSpPr>
            <a:spLocks/>
          </p:cNvSpPr>
          <p:nvPr>
            <p:custDataLst>
              <p:tags r:id="rId35"/>
            </p:custDataLst>
          </p:nvPr>
        </p:nvSpPr>
        <p:spPr bwMode="auto">
          <a:xfrm>
            <a:off x="6733567" y="2425451"/>
            <a:ext cx="447048" cy="495995"/>
          </a:xfrm>
          <a:custGeom>
            <a:avLst/>
            <a:gdLst>
              <a:gd name="T0" fmla="*/ 0 w 632"/>
              <a:gd name="T1" fmla="*/ 0 h 705"/>
              <a:gd name="T2" fmla="*/ 0 w 632"/>
              <a:gd name="T3" fmla="*/ 0 h 705"/>
              <a:gd name="T4" fmla="*/ 0 w 632"/>
              <a:gd name="T5" fmla="*/ 0 h 705"/>
              <a:gd name="T6" fmla="*/ 0 w 632"/>
              <a:gd name="T7" fmla="*/ 0 h 705"/>
              <a:gd name="T8" fmla="*/ 0 w 632"/>
              <a:gd name="T9" fmla="*/ 0 h 705"/>
              <a:gd name="T10" fmla="*/ 0 w 632"/>
              <a:gd name="T11" fmla="*/ 0 h 705"/>
              <a:gd name="T12" fmla="*/ 0 w 632"/>
              <a:gd name="T13" fmla="*/ 0 h 705"/>
              <a:gd name="T14" fmla="*/ 0 w 632"/>
              <a:gd name="T15" fmla="*/ 0 h 705"/>
              <a:gd name="T16" fmla="*/ 0 w 632"/>
              <a:gd name="T17" fmla="*/ 0 h 705"/>
              <a:gd name="T18" fmla="*/ 0 w 632"/>
              <a:gd name="T19" fmla="*/ 0 h 705"/>
              <a:gd name="T20" fmla="*/ 0 w 632"/>
              <a:gd name="T21" fmla="*/ 0 h 705"/>
              <a:gd name="T22" fmla="*/ 0 w 632"/>
              <a:gd name="T23" fmla="*/ 0 h 705"/>
              <a:gd name="T24" fmla="*/ 0 w 632"/>
              <a:gd name="T25" fmla="*/ 0 h 705"/>
              <a:gd name="T26" fmla="*/ 0 w 632"/>
              <a:gd name="T27" fmla="*/ 0 h 705"/>
              <a:gd name="T28" fmla="*/ 0 w 632"/>
              <a:gd name="T29" fmla="*/ 0 h 705"/>
              <a:gd name="T30" fmla="*/ 0 w 632"/>
              <a:gd name="T31" fmla="*/ 0 h 705"/>
              <a:gd name="T32" fmla="*/ 0 w 632"/>
              <a:gd name="T33" fmla="*/ 0 h 705"/>
              <a:gd name="T34" fmla="*/ 0 w 632"/>
              <a:gd name="T35" fmla="*/ 0 h 705"/>
              <a:gd name="T36" fmla="*/ 0 w 632"/>
              <a:gd name="T37" fmla="*/ 0 h 705"/>
              <a:gd name="T38" fmla="*/ 0 w 632"/>
              <a:gd name="T39" fmla="*/ 0 h 705"/>
              <a:gd name="T40" fmla="*/ 0 w 632"/>
              <a:gd name="T41" fmla="*/ 0 h 705"/>
              <a:gd name="T42" fmla="*/ 0 w 632"/>
              <a:gd name="T43" fmla="*/ 0 h 705"/>
              <a:gd name="T44" fmla="*/ 0 w 632"/>
              <a:gd name="T45" fmla="*/ 0 h 705"/>
              <a:gd name="T46" fmla="*/ 0 w 632"/>
              <a:gd name="T47" fmla="*/ 0 h 705"/>
              <a:gd name="T48" fmla="*/ 0 w 632"/>
              <a:gd name="T49" fmla="*/ 0 h 705"/>
              <a:gd name="T50" fmla="*/ 0 w 632"/>
              <a:gd name="T51" fmla="*/ 0 h 705"/>
              <a:gd name="T52" fmla="*/ 0 w 632"/>
              <a:gd name="T53" fmla="*/ 0 h 705"/>
              <a:gd name="T54" fmla="*/ 0 w 632"/>
              <a:gd name="T55" fmla="*/ 0 h 705"/>
              <a:gd name="T56" fmla="*/ 0 w 632"/>
              <a:gd name="T57" fmla="*/ 0 h 705"/>
              <a:gd name="T58" fmla="*/ 0 w 632"/>
              <a:gd name="T59" fmla="*/ 0 h 705"/>
              <a:gd name="T60" fmla="*/ 0 w 632"/>
              <a:gd name="T61" fmla="*/ 0 h 705"/>
              <a:gd name="T62" fmla="*/ 0 w 632"/>
              <a:gd name="T63" fmla="*/ 0 h 705"/>
              <a:gd name="T64" fmla="*/ 0 w 632"/>
              <a:gd name="T65" fmla="*/ 0 h 705"/>
              <a:gd name="T66" fmla="*/ 0 w 632"/>
              <a:gd name="T67" fmla="*/ 0 h 705"/>
              <a:gd name="T68" fmla="*/ 0 w 632"/>
              <a:gd name="T69" fmla="*/ 0 h 705"/>
              <a:gd name="T70" fmla="*/ 0 w 632"/>
              <a:gd name="T71" fmla="*/ 0 h 705"/>
              <a:gd name="T72" fmla="*/ 0 w 632"/>
              <a:gd name="T73" fmla="*/ 0 h 705"/>
              <a:gd name="T74" fmla="*/ 0 w 632"/>
              <a:gd name="T75" fmla="*/ 0 h 7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2" h="705">
                <a:moveTo>
                  <a:pt x="0" y="125"/>
                </a:moveTo>
                <a:lnTo>
                  <a:pt x="59" y="615"/>
                </a:lnTo>
                <a:lnTo>
                  <a:pt x="68" y="615"/>
                </a:lnTo>
                <a:lnTo>
                  <a:pt x="86" y="623"/>
                </a:lnTo>
                <a:lnTo>
                  <a:pt x="91" y="623"/>
                </a:lnTo>
                <a:lnTo>
                  <a:pt x="109" y="615"/>
                </a:lnTo>
                <a:lnTo>
                  <a:pt x="141" y="638"/>
                </a:lnTo>
                <a:lnTo>
                  <a:pt x="149" y="665"/>
                </a:lnTo>
                <a:lnTo>
                  <a:pt x="172" y="672"/>
                </a:lnTo>
                <a:lnTo>
                  <a:pt x="204" y="672"/>
                </a:lnTo>
                <a:lnTo>
                  <a:pt x="240" y="693"/>
                </a:lnTo>
                <a:lnTo>
                  <a:pt x="252" y="674"/>
                </a:lnTo>
                <a:lnTo>
                  <a:pt x="260" y="673"/>
                </a:lnTo>
                <a:lnTo>
                  <a:pt x="286" y="688"/>
                </a:lnTo>
                <a:lnTo>
                  <a:pt x="310" y="682"/>
                </a:lnTo>
                <a:lnTo>
                  <a:pt x="311" y="676"/>
                </a:lnTo>
                <a:lnTo>
                  <a:pt x="318" y="672"/>
                </a:lnTo>
                <a:lnTo>
                  <a:pt x="322" y="665"/>
                </a:lnTo>
                <a:lnTo>
                  <a:pt x="345" y="650"/>
                </a:lnTo>
                <a:lnTo>
                  <a:pt x="350" y="665"/>
                </a:lnTo>
                <a:lnTo>
                  <a:pt x="364" y="687"/>
                </a:lnTo>
                <a:lnTo>
                  <a:pt x="384" y="691"/>
                </a:lnTo>
                <a:lnTo>
                  <a:pt x="396" y="704"/>
                </a:lnTo>
                <a:lnTo>
                  <a:pt x="405" y="705"/>
                </a:lnTo>
                <a:lnTo>
                  <a:pt x="424" y="705"/>
                </a:lnTo>
                <a:lnTo>
                  <a:pt x="434" y="677"/>
                </a:lnTo>
                <a:lnTo>
                  <a:pt x="446" y="672"/>
                </a:lnTo>
                <a:lnTo>
                  <a:pt x="452" y="650"/>
                </a:lnTo>
                <a:lnTo>
                  <a:pt x="446" y="629"/>
                </a:lnTo>
                <a:lnTo>
                  <a:pt x="463" y="586"/>
                </a:lnTo>
                <a:lnTo>
                  <a:pt x="473" y="586"/>
                </a:lnTo>
                <a:lnTo>
                  <a:pt x="487" y="607"/>
                </a:lnTo>
                <a:lnTo>
                  <a:pt x="503" y="587"/>
                </a:lnTo>
                <a:lnTo>
                  <a:pt x="498" y="566"/>
                </a:lnTo>
                <a:lnTo>
                  <a:pt x="513" y="532"/>
                </a:lnTo>
                <a:lnTo>
                  <a:pt x="530" y="519"/>
                </a:lnTo>
                <a:lnTo>
                  <a:pt x="530" y="509"/>
                </a:lnTo>
                <a:lnTo>
                  <a:pt x="538" y="494"/>
                </a:lnTo>
                <a:lnTo>
                  <a:pt x="548" y="497"/>
                </a:lnTo>
                <a:lnTo>
                  <a:pt x="569" y="493"/>
                </a:lnTo>
                <a:lnTo>
                  <a:pt x="569" y="489"/>
                </a:lnTo>
                <a:lnTo>
                  <a:pt x="598" y="457"/>
                </a:lnTo>
                <a:lnTo>
                  <a:pt x="606" y="454"/>
                </a:lnTo>
                <a:lnTo>
                  <a:pt x="623" y="435"/>
                </a:lnTo>
                <a:lnTo>
                  <a:pt x="622" y="415"/>
                </a:lnTo>
                <a:lnTo>
                  <a:pt x="619" y="407"/>
                </a:lnTo>
                <a:lnTo>
                  <a:pt x="619" y="388"/>
                </a:lnTo>
                <a:lnTo>
                  <a:pt x="623" y="374"/>
                </a:lnTo>
                <a:lnTo>
                  <a:pt x="632" y="304"/>
                </a:lnTo>
                <a:lnTo>
                  <a:pt x="606" y="290"/>
                </a:lnTo>
                <a:lnTo>
                  <a:pt x="624" y="273"/>
                </a:lnTo>
                <a:lnTo>
                  <a:pt x="620" y="257"/>
                </a:lnTo>
                <a:lnTo>
                  <a:pt x="626" y="245"/>
                </a:lnTo>
                <a:lnTo>
                  <a:pt x="632" y="245"/>
                </a:lnTo>
                <a:lnTo>
                  <a:pt x="587" y="0"/>
                </a:lnTo>
                <a:lnTo>
                  <a:pt x="516" y="36"/>
                </a:lnTo>
                <a:lnTo>
                  <a:pt x="487" y="53"/>
                </a:lnTo>
                <a:lnTo>
                  <a:pt x="473" y="65"/>
                </a:lnTo>
                <a:lnTo>
                  <a:pt x="434" y="109"/>
                </a:lnTo>
                <a:lnTo>
                  <a:pt x="419" y="117"/>
                </a:lnTo>
                <a:lnTo>
                  <a:pt x="411" y="116"/>
                </a:lnTo>
                <a:lnTo>
                  <a:pt x="387" y="116"/>
                </a:lnTo>
                <a:lnTo>
                  <a:pt x="375" y="118"/>
                </a:lnTo>
                <a:lnTo>
                  <a:pt x="334" y="147"/>
                </a:lnTo>
                <a:lnTo>
                  <a:pt x="322" y="144"/>
                </a:lnTo>
                <a:lnTo>
                  <a:pt x="301" y="134"/>
                </a:lnTo>
                <a:lnTo>
                  <a:pt x="294" y="140"/>
                </a:lnTo>
                <a:lnTo>
                  <a:pt x="282" y="136"/>
                </a:lnTo>
                <a:lnTo>
                  <a:pt x="290" y="126"/>
                </a:lnTo>
                <a:lnTo>
                  <a:pt x="283" y="125"/>
                </a:lnTo>
                <a:lnTo>
                  <a:pt x="264" y="120"/>
                </a:lnTo>
                <a:lnTo>
                  <a:pt x="213" y="106"/>
                </a:lnTo>
                <a:lnTo>
                  <a:pt x="207" y="98"/>
                </a:lnTo>
                <a:lnTo>
                  <a:pt x="188" y="109"/>
                </a:lnTo>
                <a:lnTo>
                  <a:pt x="188" y="97"/>
                </a:lnTo>
                <a:lnTo>
                  <a:pt x="0" y="125"/>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6" name="5871484.25543.62549.62565.3755"/>
          <p:cNvSpPr>
            <a:spLocks/>
          </p:cNvSpPr>
          <p:nvPr>
            <p:custDataLst>
              <p:tags r:id="rId36"/>
            </p:custDataLst>
          </p:nvPr>
        </p:nvSpPr>
        <p:spPr bwMode="auto">
          <a:xfrm>
            <a:off x="6588358" y="3919961"/>
            <a:ext cx="964253" cy="732572"/>
          </a:xfrm>
          <a:custGeom>
            <a:avLst/>
            <a:gdLst>
              <a:gd name="T0" fmla="*/ 0 w 1370"/>
              <a:gd name="T1" fmla="*/ 0 h 1040"/>
              <a:gd name="T2" fmla="*/ 0 w 1370"/>
              <a:gd name="T3" fmla="*/ 0 h 1040"/>
              <a:gd name="T4" fmla="*/ 0 w 1370"/>
              <a:gd name="T5" fmla="*/ 0 h 1040"/>
              <a:gd name="T6" fmla="*/ 0 w 1370"/>
              <a:gd name="T7" fmla="*/ 0 h 1040"/>
              <a:gd name="T8" fmla="*/ 0 w 1370"/>
              <a:gd name="T9" fmla="*/ 0 h 1040"/>
              <a:gd name="T10" fmla="*/ 0 w 1370"/>
              <a:gd name="T11" fmla="*/ 0 h 1040"/>
              <a:gd name="T12" fmla="*/ 0 w 1370"/>
              <a:gd name="T13" fmla="*/ 0 h 1040"/>
              <a:gd name="T14" fmla="*/ 0 w 1370"/>
              <a:gd name="T15" fmla="*/ 0 h 1040"/>
              <a:gd name="T16" fmla="*/ 0 w 1370"/>
              <a:gd name="T17" fmla="*/ 0 h 1040"/>
              <a:gd name="T18" fmla="*/ 0 w 1370"/>
              <a:gd name="T19" fmla="*/ 0 h 1040"/>
              <a:gd name="T20" fmla="*/ 0 w 1370"/>
              <a:gd name="T21" fmla="*/ 0 h 1040"/>
              <a:gd name="T22" fmla="*/ 0 w 1370"/>
              <a:gd name="T23" fmla="*/ 0 h 1040"/>
              <a:gd name="T24" fmla="*/ 0 w 1370"/>
              <a:gd name="T25" fmla="*/ 0 h 1040"/>
              <a:gd name="T26" fmla="*/ 0 w 1370"/>
              <a:gd name="T27" fmla="*/ 0 h 1040"/>
              <a:gd name="T28" fmla="*/ 0 w 1370"/>
              <a:gd name="T29" fmla="*/ 0 h 1040"/>
              <a:gd name="T30" fmla="*/ 0 w 1370"/>
              <a:gd name="T31" fmla="*/ 0 h 1040"/>
              <a:gd name="T32" fmla="*/ 0 w 1370"/>
              <a:gd name="T33" fmla="*/ 0 h 1040"/>
              <a:gd name="T34" fmla="*/ 0 w 1370"/>
              <a:gd name="T35" fmla="*/ 0 h 1040"/>
              <a:gd name="T36" fmla="*/ 0 w 1370"/>
              <a:gd name="T37" fmla="*/ 0 h 1040"/>
              <a:gd name="T38" fmla="*/ 0 w 1370"/>
              <a:gd name="T39" fmla="*/ 0 h 1040"/>
              <a:gd name="T40" fmla="*/ 0 w 1370"/>
              <a:gd name="T41" fmla="*/ 0 h 1040"/>
              <a:gd name="T42" fmla="*/ 0 w 1370"/>
              <a:gd name="T43" fmla="*/ 0 h 1040"/>
              <a:gd name="T44" fmla="*/ 0 w 1370"/>
              <a:gd name="T45" fmla="*/ 0 h 1040"/>
              <a:gd name="T46" fmla="*/ 0 w 1370"/>
              <a:gd name="T47" fmla="*/ 0 h 1040"/>
              <a:gd name="T48" fmla="*/ 0 w 1370"/>
              <a:gd name="T49" fmla="*/ 0 h 1040"/>
              <a:gd name="T50" fmla="*/ 0 w 1370"/>
              <a:gd name="T51" fmla="*/ 0 h 1040"/>
              <a:gd name="T52" fmla="*/ 0 w 1370"/>
              <a:gd name="T53" fmla="*/ 0 h 1040"/>
              <a:gd name="T54" fmla="*/ 0 w 1370"/>
              <a:gd name="T55" fmla="*/ 0 h 1040"/>
              <a:gd name="T56" fmla="*/ 0 w 1370"/>
              <a:gd name="T57" fmla="*/ 0 h 1040"/>
              <a:gd name="T58" fmla="*/ 0 w 1370"/>
              <a:gd name="T59" fmla="*/ 0 h 1040"/>
              <a:gd name="T60" fmla="*/ 0 w 1370"/>
              <a:gd name="T61" fmla="*/ 0 h 1040"/>
              <a:gd name="T62" fmla="*/ 0 w 1370"/>
              <a:gd name="T63" fmla="*/ 0 h 1040"/>
              <a:gd name="T64" fmla="*/ 0 w 1370"/>
              <a:gd name="T65" fmla="*/ 0 h 1040"/>
              <a:gd name="T66" fmla="*/ 0 w 1370"/>
              <a:gd name="T67" fmla="*/ 0 h 1040"/>
              <a:gd name="T68" fmla="*/ 0 w 1370"/>
              <a:gd name="T69" fmla="*/ 0 h 1040"/>
              <a:gd name="T70" fmla="*/ 0 w 1370"/>
              <a:gd name="T71" fmla="*/ 0 h 1040"/>
              <a:gd name="T72" fmla="*/ 0 w 1370"/>
              <a:gd name="T73" fmla="*/ 0 h 1040"/>
              <a:gd name="T74" fmla="*/ 0 w 1370"/>
              <a:gd name="T75" fmla="*/ 0 h 1040"/>
              <a:gd name="T76" fmla="*/ 0 w 1370"/>
              <a:gd name="T77" fmla="*/ 0 h 1040"/>
              <a:gd name="T78" fmla="*/ 0 w 1370"/>
              <a:gd name="T79" fmla="*/ 0 h 1040"/>
              <a:gd name="T80" fmla="*/ 0 w 1370"/>
              <a:gd name="T81" fmla="*/ 0 h 1040"/>
              <a:gd name="T82" fmla="*/ 0 w 1370"/>
              <a:gd name="T83" fmla="*/ 0 h 1040"/>
              <a:gd name="T84" fmla="*/ 0 w 1370"/>
              <a:gd name="T85" fmla="*/ 0 h 1040"/>
              <a:gd name="T86" fmla="*/ 0 w 1370"/>
              <a:gd name="T87" fmla="*/ 0 h 1040"/>
              <a:gd name="T88" fmla="*/ 0 w 1370"/>
              <a:gd name="T89" fmla="*/ 0 h 1040"/>
              <a:gd name="T90" fmla="*/ 0 w 1370"/>
              <a:gd name="T91" fmla="*/ 0 h 1040"/>
              <a:gd name="T92" fmla="*/ 0 w 1370"/>
              <a:gd name="T93" fmla="*/ 0 h 1040"/>
              <a:gd name="T94" fmla="*/ 0 w 1370"/>
              <a:gd name="T95" fmla="*/ 0 h 1040"/>
              <a:gd name="T96" fmla="*/ 0 w 1370"/>
              <a:gd name="T97" fmla="*/ 0 h 1040"/>
              <a:gd name="T98" fmla="*/ 0 w 1370"/>
              <a:gd name="T99" fmla="*/ 0 h 1040"/>
              <a:gd name="T100" fmla="*/ 0 w 1370"/>
              <a:gd name="T101" fmla="*/ 0 h 1040"/>
              <a:gd name="T102" fmla="*/ 0 w 1370"/>
              <a:gd name="T103" fmla="*/ 0 h 1040"/>
              <a:gd name="T104" fmla="*/ 0 w 1370"/>
              <a:gd name="T105" fmla="*/ 0 h 1040"/>
              <a:gd name="T106" fmla="*/ 0 w 1370"/>
              <a:gd name="T107" fmla="*/ 0 h 1040"/>
              <a:gd name="T108" fmla="*/ 0 w 1370"/>
              <a:gd name="T109" fmla="*/ 0 h 1040"/>
              <a:gd name="T110" fmla="*/ 0 w 1370"/>
              <a:gd name="T111" fmla="*/ 0 h 1040"/>
              <a:gd name="T112" fmla="*/ 0 w 1370"/>
              <a:gd name="T113" fmla="*/ 0 h 1040"/>
              <a:gd name="T114" fmla="*/ 0 w 1370"/>
              <a:gd name="T115" fmla="*/ 0 h 1040"/>
              <a:gd name="T116" fmla="*/ 0 w 1370"/>
              <a:gd name="T117" fmla="*/ 0 h 1040"/>
              <a:gd name="T118" fmla="*/ 0 w 1370"/>
              <a:gd name="T119" fmla="*/ 0 h 1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70" h="1040">
                <a:moveTo>
                  <a:pt x="418" y="37"/>
                </a:moveTo>
                <a:lnTo>
                  <a:pt x="3" y="81"/>
                </a:lnTo>
                <a:lnTo>
                  <a:pt x="3" y="92"/>
                </a:lnTo>
                <a:lnTo>
                  <a:pt x="3" y="94"/>
                </a:lnTo>
                <a:lnTo>
                  <a:pt x="0" y="98"/>
                </a:lnTo>
                <a:lnTo>
                  <a:pt x="1" y="109"/>
                </a:lnTo>
                <a:lnTo>
                  <a:pt x="9" y="124"/>
                </a:lnTo>
                <a:lnTo>
                  <a:pt x="20" y="135"/>
                </a:lnTo>
                <a:lnTo>
                  <a:pt x="23" y="135"/>
                </a:lnTo>
                <a:lnTo>
                  <a:pt x="38" y="144"/>
                </a:lnTo>
                <a:lnTo>
                  <a:pt x="40" y="151"/>
                </a:lnTo>
                <a:lnTo>
                  <a:pt x="31" y="170"/>
                </a:lnTo>
                <a:lnTo>
                  <a:pt x="31" y="175"/>
                </a:lnTo>
                <a:lnTo>
                  <a:pt x="40" y="178"/>
                </a:lnTo>
                <a:lnTo>
                  <a:pt x="43" y="180"/>
                </a:lnTo>
                <a:lnTo>
                  <a:pt x="43" y="188"/>
                </a:lnTo>
                <a:lnTo>
                  <a:pt x="36" y="196"/>
                </a:lnTo>
                <a:lnTo>
                  <a:pt x="36" y="209"/>
                </a:lnTo>
                <a:lnTo>
                  <a:pt x="40" y="214"/>
                </a:lnTo>
                <a:lnTo>
                  <a:pt x="60" y="205"/>
                </a:lnTo>
                <a:lnTo>
                  <a:pt x="68" y="199"/>
                </a:lnTo>
                <a:lnTo>
                  <a:pt x="76" y="175"/>
                </a:lnTo>
                <a:lnTo>
                  <a:pt x="80" y="164"/>
                </a:lnTo>
                <a:lnTo>
                  <a:pt x="89" y="170"/>
                </a:lnTo>
                <a:lnTo>
                  <a:pt x="99" y="170"/>
                </a:lnTo>
                <a:lnTo>
                  <a:pt x="105" y="164"/>
                </a:lnTo>
                <a:lnTo>
                  <a:pt x="115" y="167"/>
                </a:lnTo>
                <a:lnTo>
                  <a:pt x="111" y="175"/>
                </a:lnTo>
                <a:lnTo>
                  <a:pt x="91" y="188"/>
                </a:lnTo>
                <a:lnTo>
                  <a:pt x="95" y="194"/>
                </a:lnTo>
                <a:lnTo>
                  <a:pt x="111" y="182"/>
                </a:lnTo>
                <a:lnTo>
                  <a:pt x="132" y="180"/>
                </a:lnTo>
                <a:lnTo>
                  <a:pt x="204" y="157"/>
                </a:lnTo>
                <a:lnTo>
                  <a:pt x="215" y="157"/>
                </a:lnTo>
                <a:lnTo>
                  <a:pt x="215" y="162"/>
                </a:lnTo>
                <a:lnTo>
                  <a:pt x="201" y="176"/>
                </a:lnTo>
                <a:lnTo>
                  <a:pt x="207" y="178"/>
                </a:lnTo>
                <a:lnTo>
                  <a:pt x="244" y="179"/>
                </a:lnTo>
                <a:lnTo>
                  <a:pt x="274" y="195"/>
                </a:lnTo>
                <a:lnTo>
                  <a:pt x="305" y="215"/>
                </a:lnTo>
                <a:lnTo>
                  <a:pt x="314" y="217"/>
                </a:lnTo>
                <a:lnTo>
                  <a:pt x="313" y="205"/>
                </a:lnTo>
                <a:lnTo>
                  <a:pt x="325" y="199"/>
                </a:lnTo>
                <a:lnTo>
                  <a:pt x="334" y="209"/>
                </a:lnTo>
                <a:lnTo>
                  <a:pt x="348" y="215"/>
                </a:lnTo>
                <a:lnTo>
                  <a:pt x="352" y="218"/>
                </a:lnTo>
                <a:lnTo>
                  <a:pt x="353" y="221"/>
                </a:lnTo>
                <a:lnTo>
                  <a:pt x="348" y="225"/>
                </a:lnTo>
                <a:lnTo>
                  <a:pt x="349" y="230"/>
                </a:lnTo>
                <a:lnTo>
                  <a:pt x="393" y="258"/>
                </a:lnTo>
                <a:lnTo>
                  <a:pt x="396" y="269"/>
                </a:lnTo>
                <a:lnTo>
                  <a:pt x="395" y="281"/>
                </a:lnTo>
                <a:lnTo>
                  <a:pt x="393" y="290"/>
                </a:lnTo>
                <a:lnTo>
                  <a:pt x="384" y="284"/>
                </a:lnTo>
                <a:lnTo>
                  <a:pt x="383" y="276"/>
                </a:lnTo>
                <a:lnTo>
                  <a:pt x="377" y="284"/>
                </a:lnTo>
                <a:lnTo>
                  <a:pt x="379" y="294"/>
                </a:lnTo>
                <a:lnTo>
                  <a:pt x="392" y="294"/>
                </a:lnTo>
                <a:lnTo>
                  <a:pt x="450" y="278"/>
                </a:lnTo>
                <a:lnTo>
                  <a:pt x="454" y="269"/>
                </a:lnTo>
                <a:lnTo>
                  <a:pt x="473" y="268"/>
                </a:lnTo>
                <a:lnTo>
                  <a:pt x="520" y="231"/>
                </a:lnTo>
                <a:lnTo>
                  <a:pt x="552" y="231"/>
                </a:lnTo>
                <a:lnTo>
                  <a:pt x="552" y="226"/>
                </a:lnTo>
                <a:lnTo>
                  <a:pt x="541" y="221"/>
                </a:lnTo>
                <a:lnTo>
                  <a:pt x="555" y="196"/>
                </a:lnTo>
                <a:lnTo>
                  <a:pt x="603" y="190"/>
                </a:lnTo>
                <a:lnTo>
                  <a:pt x="678" y="230"/>
                </a:lnTo>
                <a:lnTo>
                  <a:pt x="680" y="237"/>
                </a:lnTo>
                <a:lnTo>
                  <a:pt x="701" y="254"/>
                </a:lnTo>
                <a:lnTo>
                  <a:pt x="717" y="278"/>
                </a:lnTo>
                <a:lnTo>
                  <a:pt x="763" y="316"/>
                </a:lnTo>
                <a:lnTo>
                  <a:pt x="770" y="327"/>
                </a:lnTo>
                <a:lnTo>
                  <a:pt x="782" y="340"/>
                </a:lnTo>
                <a:lnTo>
                  <a:pt x="822" y="340"/>
                </a:lnTo>
                <a:lnTo>
                  <a:pt x="848" y="375"/>
                </a:lnTo>
                <a:lnTo>
                  <a:pt x="854" y="383"/>
                </a:lnTo>
                <a:lnTo>
                  <a:pt x="853" y="394"/>
                </a:lnTo>
                <a:lnTo>
                  <a:pt x="865" y="438"/>
                </a:lnTo>
                <a:lnTo>
                  <a:pt x="861" y="483"/>
                </a:lnTo>
                <a:lnTo>
                  <a:pt x="848" y="532"/>
                </a:lnTo>
                <a:lnTo>
                  <a:pt x="850" y="575"/>
                </a:lnTo>
                <a:lnTo>
                  <a:pt x="854" y="585"/>
                </a:lnTo>
                <a:lnTo>
                  <a:pt x="885" y="606"/>
                </a:lnTo>
                <a:lnTo>
                  <a:pt x="892" y="590"/>
                </a:lnTo>
                <a:lnTo>
                  <a:pt x="885" y="582"/>
                </a:lnTo>
                <a:lnTo>
                  <a:pt x="874" y="558"/>
                </a:lnTo>
                <a:lnTo>
                  <a:pt x="874" y="554"/>
                </a:lnTo>
                <a:lnTo>
                  <a:pt x="893" y="552"/>
                </a:lnTo>
                <a:lnTo>
                  <a:pt x="905" y="575"/>
                </a:lnTo>
                <a:lnTo>
                  <a:pt x="913" y="575"/>
                </a:lnTo>
                <a:lnTo>
                  <a:pt x="915" y="563"/>
                </a:lnTo>
                <a:lnTo>
                  <a:pt x="923" y="559"/>
                </a:lnTo>
                <a:lnTo>
                  <a:pt x="931" y="567"/>
                </a:lnTo>
                <a:lnTo>
                  <a:pt x="929" y="577"/>
                </a:lnTo>
                <a:lnTo>
                  <a:pt x="920" y="589"/>
                </a:lnTo>
                <a:lnTo>
                  <a:pt x="913" y="601"/>
                </a:lnTo>
                <a:lnTo>
                  <a:pt x="904" y="634"/>
                </a:lnTo>
                <a:lnTo>
                  <a:pt x="892" y="638"/>
                </a:lnTo>
                <a:lnTo>
                  <a:pt x="892" y="653"/>
                </a:lnTo>
                <a:lnTo>
                  <a:pt x="904" y="663"/>
                </a:lnTo>
                <a:lnTo>
                  <a:pt x="920" y="680"/>
                </a:lnTo>
                <a:lnTo>
                  <a:pt x="946" y="736"/>
                </a:lnTo>
                <a:lnTo>
                  <a:pt x="987" y="759"/>
                </a:lnTo>
                <a:lnTo>
                  <a:pt x="990" y="759"/>
                </a:lnTo>
                <a:lnTo>
                  <a:pt x="990" y="744"/>
                </a:lnTo>
                <a:lnTo>
                  <a:pt x="999" y="744"/>
                </a:lnTo>
                <a:lnTo>
                  <a:pt x="1013" y="773"/>
                </a:lnTo>
                <a:lnTo>
                  <a:pt x="1014" y="783"/>
                </a:lnTo>
                <a:lnTo>
                  <a:pt x="1026" y="813"/>
                </a:lnTo>
                <a:lnTo>
                  <a:pt x="1042" y="818"/>
                </a:lnTo>
                <a:lnTo>
                  <a:pt x="1060" y="826"/>
                </a:lnTo>
                <a:lnTo>
                  <a:pt x="1089" y="908"/>
                </a:lnTo>
                <a:lnTo>
                  <a:pt x="1099" y="918"/>
                </a:lnTo>
                <a:lnTo>
                  <a:pt x="1136" y="922"/>
                </a:lnTo>
                <a:lnTo>
                  <a:pt x="1152" y="930"/>
                </a:lnTo>
                <a:lnTo>
                  <a:pt x="1197" y="989"/>
                </a:lnTo>
                <a:lnTo>
                  <a:pt x="1218" y="1001"/>
                </a:lnTo>
                <a:lnTo>
                  <a:pt x="1224" y="1001"/>
                </a:lnTo>
                <a:lnTo>
                  <a:pt x="1236" y="1008"/>
                </a:lnTo>
                <a:lnTo>
                  <a:pt x="1241" y="1016"/>
                </a:lnTo>
                <a:lnTo>
                  <a:pt x="1230" y="1022"/>
                </a:lnTo>
                <a:lnTo>
                  <a:pt x="1222" y="1016"/>
                </a:lnTo>
                <a:lnTo>
                  <a:pt x="1220" y="1016"/>
                </a:lnTo>
                <a:lnTo>
                  <a:pt x="1217" y="1022"/>
                </a:lnTo>
                <a:lnTo>
                  <a:pt x="1214" y="1032"/>
                </a:lnTo>
                <a:lnTo>
                  <a:pt x="1218" y="1037"/>
                </a:lnTo>
                <a:lnTo>
                  <a:pt x="1241" y="1040"/>
                </a:lnTo>
                <a:lnTo>
                  <a:pt x="1252" y="1035"/>
                </a:lnTo>
                <a:lnTo>
                  <a:pt x="1269" y="1033"/>
                </a:lnTo>
                <a:lnTo>
                  <a:pt x="1334" y="1005"/>
                </a:lnTo>
                <a:lnTo>
                  <a:pt x="1346" y="981"/>
                </a:lnTo>
                <a:lnTo>
                  <a:pt x="1350" y="973"/>
                </a:lnTo>
                <a:lnTo>
                  <a:pt x="1340" y="932"/>
                </a:lnTo>
                <a:lnTo>
                  <a:pt x="1342" y="922"/>
                </a:lnTo>
                <a:lnTo>
                  <a:pt x="1358" y="890"/>
                </a:lnTo>
                <a:lnTo>
                  <a:pt x="1370" y="896"/>
                </a:lnTo>
                <a:lnTo>
                  <a:pt x="1355" y="821"/>
                </a:lnTo>
                <a:lnTo>
                  <a:pt x="1359" y="795"/>
                </a:lnTo>
                <a:lnTo>
                  <a:pt x="1357" y="731"/>
                </a:lnTo>
                <a:lnTo>
                  <a:pt x="1340" y="684"/>
                </a:lnTo>
                <a:lnTo>
                  <a:pt x="1334" y="663"/>
                </a:lnTo>
                <a:lnTo>
                  <a:pt x="1287" y="605"/>
                </a:lnTo>
                <a:lnTo>
                  <a:pt x="1259" y="538"/>
                </a:lnTo>
                <a:lnTo>
                  <a:pt x="1222" y="491"/>
                </a:lnTo>
                <a:lnTo>
                  <a:pt x="1224" y="483"/>
                </a:lnTo>
                <a:lnTo>
                  <a:pt x="1221" y="470"/>
                </a:lnTo>
                <a:lnTo>
                  <a:pt x="1209" y="448"/>
                </a:lnTo>
                <a:lnTo>
                  <a:pt x="1209" y="438"/>
                </a:lnTo>
                <a:lnTo>
                  <a:pt x="1221" y="422"/>
                </a:lnTo>
                <a:lnTo>
                  <a:pt x="1221" y="411"/>
                </a:lnTo>
                <a:lnTo>
                  <a:pt x="1175" y="351"/>
                </a:lnTo>
                <a:lnTo>
                  <a:pt x="1148" y="327"/>
                </a:lnTo>
                <a:lnTo>
                  <a:pt x="1128" y="316"/>
                </a:lnTo>
                <a:lnTo>
                  <a:pt x="1123" y="307"/>
                </a:lnTo>
                <a:lnTo>
                  <a:pt x="1099" y="262"/>
                </a:lnTo>
                <a:lnTo>
                  <a:pt x="1058" y="195"/>
                </a:lnTo>
                <a:lnTo>
                  <a:pt x="1048" y="148"/>
                </a:lnTo>
                <a:lnTo>
                  <a:pt x="1021" y="94"/>
                </a:lnTo>
                <a:lnTo>
                  <a:pt x="1021" y="82"/>
                </a:lnTo>
                <a:lnTo>
                  <a:pt x="1013" y="74"/>
                </a:lnTo>
                <a:lnTo>
                  <a:pt x="1009" y="69"/>
                </a:lnTo>
                <a:lnTo>
                  <a:pt x="998" y="23"/>
                </a:lnTo>
                <a:lnTo>
                  <a:pt x="995" y="10"/>
                </a:lnTo>
                <a:lnTo>
                  <a:pt x="985" y="15"/>
                </a:lnTo>
                <a:lnTo>
                  <a:pt x="954" y="14"/>
                </a:lnTo>
                <a:lnTo>
                  <a:pt x="925" y="0"/>
                </a:lnTo>
                <a:lnTo>
                  <a:pt x="909" y="10"/>
                </a:lnTo>
                <a:lnTo>
                  <a:pt x="905" y="15"/>
                </a:lnTo>
                <a:lnTo>
                  <a:pt x="904" y="31"/>
                </a:lnTo>
                <a:lnTo>
                  <a:pt x="916" y="74"/>
                </a:lnTo>
                <a:lnTo>
                  <a:pt x="913" y="97"/>
                </a:lnTo>
                <a:lnTo>
                  <a:pt x="892" y="94"/>
                </a:lnTo>
                <a:lnTo>
                  <a:pt x="885" y="84"/>
                </a:lnTo>
                <a:lnTo>
                  <a:pt x="874" y="62"/>
                </a:lnTo>
                <a:lnTo>
                  <a:pt x="447" y="93"/>
                </a:lnTo>
                <a:lnTo>
                  <a:pt x="434" y="74"/>
                </a:lnTo>
                <a:lnTo>
                  <a:pt x="435" y="62"/>
                </a:lnTo>
                <a:lnTo>
                  <a:pt x="418" y="43"/>
                </a:lnTo>
                <a:lnTo>
                  <a:pt x="418" y="37"/>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7" name="5872444.5571.7527.62536.8755"/>
          <p:cNvSpPr>
            <a:spLocks/>
          </p:cNvSpPr>
          <p:nvPr>
            <p:custDataLst>
              <p:tags r:id="rId37"/>
            </p:custDataLst>
          </p:nvPr>
        </p:nvSpPr>
        <p:spPr bwMode="auto">
          <a:xfrm>
            <a:off x="7002774" y="3334231"/>
            <a:ext cx="546574" cy="406259"/>
          </a:xfrm>
          <a:custGeom>
            <a:avLst/>
            <a:gdLst>
              <a:gd name="T0" fmla="*/ 0 w 771"/>
              <a:gd name="T1" fmla="*/ 0 h 579"/>
              <a:gd name="T2" fmla="*/ 0 w 771"/>
              <a:gd name="T3" fmla="*/ 0 h 579"/>
              <a:gd name="T4" fmla="*/ 0 w 771"/>
              <a:gd name="T5" fmla="*/ 0 h 579"/>
              <a:gd name="T6" fmla="*/ 0 w 771"/>
              <a:gd name="T7" fmla="*/ 0 h 579"/>
              <a:gd name="T8" fmla="*/ 0 w 771"/>
              <a:gd name="T9" fmla="*/ 0 h 579"/>
              <a:gd name="T10" fmla="*/ 0 w 771"/>
              <a:gd name="T11" fmla="*/ 0 h 579"/>
              <a:gd name="T12" fmla="*/ 0 w 771"/>
              <a:gd name="T13" fmla="*/ 0 h 579"/>
              <a:gd name="T14" fmla="*/ 0 w 771"/>
              <a:gd name="T15" fmla="*/ 0 h 579"/>
              <a:gd name="T16" fmla="*/ 0 w 771"/>
              <a:gd name="T17" fmla="*/ 0 h 579"/>
              <a:gd name="T18" fmla="*/ 0 w 771"/>
              <a:gd name="T19" fmla="*/ 0 h 579"/>
              <a:gd name="T20" fmla="*/ 0 w 771"/>
              <a:gd name="T21" fmla="*/ 0 h 579"/>
              <a:gd name="T22" fmla="*/ 0 w 771"/>
              <a:gd name="T23" fmla="*/ 0 h 579"/>
              <a:gd name="T24" fmla="*/ 0 w 771"/>
              <a:gd name="T25" fmla="*/ 0 h 579"/>
              <a:gd name="T26" fmla="*/ 0 w 771"/>
              <a:gd name="T27" fmla="*/ 0 h 579"/>
              <a:gd name="T28" fmla="*/ 0 w 771"/>
              <a:gd name="T29" fmla="*/ 0 h 579"/>
              <a:gd name="T30" fmla="*/ 0 w 771"/>
              <a:gd name="T31" fmla="*/ 0 h 579"/>
              <a:gd name="T32" fmla="*/ 0 w 771"/>
              <a:gd name="T33" fmla="*/ 0 h 579"/>
              <a:gd name="T34" fmla="*/ 0 w 771"/>
              <a:gd name="T35" fmla="*/ 0 h 579"/>
              <a:gd name="T36" fmla="*/ 0 w 771"/>
              <a:gd name="T37" fmla="*/ 0 h 579"/>
              <a:gd name="T38" fmla="*/ 0 w 771"/>
              <a:gd name="T39" fmla="*/ 0 h 579"/>
              <a:gd name="T40" fmla="*/ 0 w 771"/>
              <a:gd name="T41" fmla="*/ 0 h 579"/>
              <a:gd name="T42" fmla="*/ 0 w 771"/>
              <a:gd name="T43" fmla="*/ 0 h 579"/>
              <a:gd name="T44" fmla="*/ 0 w 771"/>
              <a:gd name="T45" fmla="*/ 0 h 579"/>
              <a:gd name="T46" fmla="*/ 0 w 771"/>
              <a:gd name="T47" fmla="*/ 0 h 579"/>
              <a:gd name="T48" fmla="*/ 0 w 771"/>
              <a:gd name="T49" fmla="*/ 0 h 579"/>
              <a:gd name="T50" fmla="*/ 0 w 771"/>
              <a:gd name="T51" fmla="*/ 0 h 579"/>
              <a:gd name="T52" fmla="*/ 0 w 771"/>
              <a:gd name="T53" fmla="*/ 0 h 579"/>
              <a:gd name="T54" fmla="*/ 0 w 771"/>
              <a:gd name="T55" fmla="*/ 0 h 579"/>
              <a:gd name="T56" fmla="*/ 0 w 771"/>
              <a:gd name="T57" fmla="*/ 0 h 579"/>
              <a:gd name="T58" fmla="*/ 0 w 771"/>
              <a:gd name="T59" fmla="*/ 0 h 579"/>
              <a:gd name="T60" fmla="*/ 0 w 771"/>
              <a:gd name="T61" fmla="*/ 0 h 579"/>
              <a:gd name="T62" fmla="*/ 0 w 771"/>
              <a:gd name="T63" fmla="*/ 0 h 579"/>
              <a:gd name="T64" fmla="*/ 0 w 771"/>
              <a:gd name="T65" fmla="*/ 0 h 579"/>
              <a:gd name="T66" fmla="*/ 0 w 771"/>
              <a:gd name="T67" fmla="*/ 0 h 579"/>
              <a:gd name="T68" fmla="*/ 0 w 771"/>
              <a:gd name="T69" fmla="*/ 0 h 579"/>
              <a:gd name="T70" fmla="*/ 0 w 771"/>
              <a:gd name="T71" fmla="*/ 0 h 579"/>
              <a:gd name="T72" fmla="*/ 0 w 771"/>
              <a:gd name="T73" fmla="*/ 0 h 579"/>
              <a:gd name="T74" fmla="*/ 0 w 771"/>
              <a:gd name="T75" fmla="*/ 0 h 579"/>
              <a:gd name="T76" fmla="*/ 0 w 771"/>
              <a:gd name="T77" fmla="*/ 0 h 579"/>
              <a:gd name="T78" fmla="*/ 0 w 771"/>
              <a:gd name="T79" fmla="*/ 0 h 579"/>
              <a:gd name="T80" fmla="*/ 0 w 771"/>
              <a:gd name="T81" fmla="*/ 0 h 579"/>
              <a:gd name="T82" fmla="*/ 0 w 771"/>
              <a:gd name="T83" fmla="*/ 0 h 579"/>
              <a:gd name="T84" fmla="*/ 0 w 771"/>
              <a:gd name="T85" fmla="*/ 0 h 579"/>
              <a:gd name="T86" fmla="*/ 0 w 771"/>
              <a:gd name="T87" fmla="*/ 0 h 5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1" h="579">
                <a:moveTo>
                  <a:pt x="460" y="579"/>
                </a:moveTo>
                <a:lnTo>
                  <a:pt x="454" y="579"/>
                </a:lnTo>
                <a:lnTo>
                  <a:pt x="431" y="579"/>
                </a:lnTo>
                <a:lnTo>
                  <a:pt x="426" y="575"/>
                </a:lnTo>
                <a:lnTo>
                  <a:pt x="423" y="564"/>
                </a:lnTo>
                <a:lnTo>
                  <a:pt x="409" y="522"/>
                </a:lnTo>
                <a:lnTo>
                  <a:pt x="395" y="497"/>
                </a:lnTo>
                <a:lnTo>
                  <a:pt x="370" y="489"/>
                </a:lnTo>
                <a:lnTo>
                  <a:pt x="358" y="449"/>
                </a:lnTo>
                <a:lnTo>
                  <a:pt x="343" y="431"/>
                </a:lnTo>
                <a:lnTo>
                  <a:pt x="337" y="412"/>
                </a:lnTo>
                <a:lnTo>
                  <a:pt x="320" y="408"/>
                </a:lnTo>
                <a:lnTo>
                  <a:pt x="294" y="396"/>
                </a:lnTo>
                <a:lnTo>
                  <a:pt x="278" y="375"/>
                </a:lnTo>
                <a:lnTo>
                  <a:pt x="260" y="365"/>
                </a:lnTo>
                <a:lnTo>
                  <a:pt x="258" y="353"/>
                </a:lnTo>
                <a:lnTo>
                  <a:pt x="246" y="333"/>
                </a:lnTo>
                <a:lnTo>
                  <a:pt x="242" y="326"/>
                </a:lnTo>
                <a:lnTo>
                  <a:pt x="218" y="318"/>
                </a:lnTo>
                <a:lnTo>
                  <a:pt x="167" y="273"/>
                </a:lnTo>
                <a:lnTo>
                  <a:pt x="149" y="269"/>
                </a:lnTo>
                <a:lnTo>
                  <a:pt x="140" y="252"/>
                </a:lnTo>
                <a:lnTo>
                  <a:pt x="122" y="234"/>
                </a:lnTo>
                <a:lnTo>
                  <a:pt x="106" y="204"/>
                </a:lnTo>
                <a:lnTo>
                  <a:pt x="90" y="187"/>
                </a:lnTo>
                <a:lnTo>
                  <a:pt x="88" y="177"/>
                </a:lnTo>
                <a:lnTo>
                  <a:pt x="53" y="168"/>
                </a:lnTo>
                <a:lnTo>
                  <a:pt x="11" y="153"/>
                </a:lnTo>
                <a:lnTo>
                  <a:pt x="0" y="137"/>
                </a:lnTo>
                <a:lnTo>
                  <a:pt x="12" y="107"/>
                </a:lnTo>
                <a:lnTo>
                  <a:pt x="26" y="99"/>
                </a:lnTo>
                <a:lnTo>
                  <a:pt x="32" y="87"/>
                </a:lnTo>
                <a:lnTo>
                  <a:pt x="32" y="81"/>
                </a:lnTo>
                <a:lnTo>
                  <a:pt x="32" y="78"/>
                </a:lnTo>
                <a:lnTo>
                  <a:pt x="75" y="55"/>
                </a:lnTo>
                <a:lnTo>
                  <a:pt x="89" y="55"/>
                </a:lnTo>
                <a:lnTo>
                  <a:pt x="90" y="46"/>
                </a:lnTo>
                <a:lnTo>
                  <a:pt x="129" y="27"/>
                </a:lnTo>
                <a:lnTo>
                  <a:pt x="133" y="21"/>
                </a:lnTo>
                <a:lnTo>
                  <a:pt x="140" y="21"/>
                </a:lnTo>
                <a:lnTo>
                  <a:pt x="343" y="0"/>
                </a:lnTo>
                <a:lnTo>
                  <a:pt x="345" y="3"/>
                </a:lnTo>
                <a:lnTo>
                  <a:pt x="343" y="13"/>
                </a:lnTo>
                <a:lnTo>
                  <a:pt x="347" y="19"/>
                </a:lnTo>
                <a:lnTo>
                  <a:pt x="363" y="13"/>
                </a:lnTo>
                <a:lnTo>
                  <a:pt x="391" y="34"/>
                </a:lnTo>
                <a:lnTo>
                  <a:pt x="398" y="58"/>
                </a:lnTo>
                <a:lnTo>
                  <a:pt x="568" y="36"/>
                </a:lnTo>
                <a:lnTo>
                  <a:pt x="771" y="177"/>
                </a:lnTo>
                <a:lnTo>
                  <a:pt x="762" y="183"/>
                </a:lnTo>
                <a:lnTo>
                  <a:pt x="746" y="193"/>
                </a:lnTo>
                <a:lnTo>
                  <a:pt x="736" y="211"/>
                </a:lnTo>
                <a:lnTo>
                  <a:pt x="712" y="235"/>
                </a:lnTo>
                <a:lnTo>
                  <a:pt x="700" y="267"/>
                </a:lnTo>
                <a:lnTo>
                  <a:pt x="692" y="285"/>
                </a:lnTo>
                <a:lnTo>
                  <a:pt x="692" y="305"/>
                </a:lnTo>
                <a:lnTo>
                  <a:pt x="692" y="324"/>
                </a:lnTo>
                <a:lnTo>
                  <a:pt x="691" y="328"/>
                </a:lnTo>
                <a:lnTo>
                  <a:pt x="684" y="337"/>
                </a:lnTo>
                <a:lnTo>
                  <a:pt x="669" y="338"/>
                </a:lnTo>
                <a:lnTo>
                  <a:pt x="661" y="352"/>
                </a:lnTo>
                <a:lnTo>
                  <a:pt x="653" y="364"/>
                </a:lnTo>
                <a:lnTo>
                  <a:pt x="640" y="376"/>
                </a:lnTo>
                <a:lnTo>
                  <a:pt x="633" y="389"/>
                </a:lnTo>
                <a:lnTo>
                  <a:pt x="607" y="410"/>
                </a:lnTo>
                <a:lnTo>
                  <a:pt x="593" y="428"/>
                </a:lnTo>
                <a:lnTo>
                  <a:pt x="577" y="439"/>
                </a:lnTo>
                <a:lnTo>
                  <a:pt x="562" y="451"/>
                </a:lnTo>
                <a:lnTo>
                  <a:pt x="551" y="462"/>
                </a:lnTo>
                <a:lnTo>
                  <a:pt x="539" y="473"/>
                </a:lnTo>
                <a:lnTo>
                  <a:pt x="524" y="481"/>
                </a:lnTo>
                <a:lnTo>
                  <a:pt x="515" y="483"/>
                </a:lnTo>
                <a:lnTo>
                  <a:pt x="515" y="489"/>
                </a:lnTo>
                <a:lnTo>
                  <a:pt x="515" y="493"/>
                </a:lnTo>
                <a:lnTo>
                  <a:pt x="512" y="497"/>
                </a:lnTo>
                <a:lnTo>
                  <a:pt x="508" y="509"/>
                </a:lnTo>
                <a:lnTo>
                  <a:pt x="492" y="522"/>
                </a:lnTo>
                <a:lnTo>
                  <a:pt x="481" y="522"/>
                </a:lnTo>
                <a:lnTo>
                  <a:pt x="480" y="529"/>
                </a:lnTo>
                <a:lnTo>
                  <a:pt x="478" y="530"/>
                </a:lnTo>
                <a:lnTo>
                  <a:pt x="480" y="533"/>
                </a:lnTo>
                <a:lnTo>
                  <a:pt x="485" y="535"/>
                </a:lnTo>
                <a:lnTo>
                  <a:pt x="488" y="539"/>
                </a:lnTo>
                <a:lnTo>
                  <a:pt x="487" y="545"/>
                </a:lnTo>
                <a:lnTo>
                  <a:pt x="480" y="551"/>
                </a:lnTo>
                <a:lnTo>
                  <a:pt x="465" y="565"/>
                </a:lnTo>
                <a:lnTo>
                  <a:pt x="460" y="577"/>
                </a:lnTo>
                <a:lnTo>
                  <a:pt x="460" y="579"/>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8" name="5873394.625572.8753232.1255"/>
          <p:cNvSpPr>
            <a:spLocks/>
          </p:cNvSpPr>
          <p:nvPr>
            <p:custDataLst>
              <p:tags r:id="rId38"/>
            </p:custDataLst>
          </p:nvPr>
        </p:nvSpPr>
        <p:spPr bwMode="auto">
          <a:xfrm>
            <a:off x="7019091" y="2598396"/>
            <a:ext cx="474784" cy="473153"/>
          </a:xfrm>
          <a:custGeom>
            <a:avLst/>
            <a:gdLst>
              <a:gd name="T0" fmla="*/ 0 w 675"/>
              <a:gd name="T1" fmla="*/ 0 h 670"/>
              <a:gd name="T2" fmla="*/ 0 w 675"/>
              <a:gd name="T3" fmla="*/ 0 h 670"/>
              <a:gd name="T4" fmla="*/ 0 w 675"/>
              <a:gd name="T5" fmla="*/ 0 h 670"/>
              <a:gd name="T6" fmla="*/ 0 w 675"/>
              <a:gd name="T7" fmla="*/ 0 h 670"/>
              <a:gd name="T8" fmla="*/ 0 w 675"/>
              <a:gd name="T9" fmla="*/ 0 h 670"/>
              <a:gd name="T10" fmla="*/ 0 w 675"/>
              <a:gd name="T11" fmla="*/ 0 h 670"/>
              <a:gd name="T12" fmla="*/ 0 w 675"/>
              <a:gd name="T13" fmla="*/ 0 h 670"/>
              <a:gd name="T14" fmla="*/ 0 w 675"/>
              <a:gd name="T15" fmla="*/ 0 h 670"/>
              <a:gd name="T16" fmla="*/ 0 w 675"/>
              <a:gd name="T17" fmla="*/ 0 h 670"/>
              <a:gd name="T18" fmla="*/ 0 w 675"/>
              <a:gd name="T19" fmla="*/ 0 h 670"/>
              <a:gd name="T20" fmla="*/ 0 w 675"/>
              <a:gd name="T21" fmla="*/ 0 h 670"/>
              <a:gd name="T22" fmla="*/ 0 w 675"/>
              <a:gd name="T23" fmla="*/ 0 h 670"/>
              <a:gd name="T24" fmla="*/ 0 w 675"/>
              <a:gd name="T25" fmla="*/ 0 h 670"/>
              <a:gd name="T26" fmla="*/ 0 w 675"/>
              <a:gd name="T27" fmla="*/ 0 h 670"/>
              <a:gd name="T28" fmla="*/ 0 w 675"/>
              <a:gd name="T29" fmla="*/ 0 h 670"/>
              <a:gd name="T30" fmla="*/ 0 w 675"/>
              <a:gd name="T31" fmla="*/ 0 h 670"/>
              <a:gd name="T32" fmla="*/ 0 w 675"/>
              <a:gd name="T33" fmla="*/ 0 h 670"/>
              <a:gd name="T34" fmla="*/ 0 w 675"/>
              <a:gd name="T35" fmla="*/ 0 h 670"/>
              <a:gd name="T36" fmla="*/ 0 w 675"/>
              <a:gd name="T37" fmla="*/ 0 h 670"/>
              <a:gd name="T38" fmla="*/ 0 w 675"/>
              <a:gd name="T39" fmla="*/ 0 h 670"/>
              <a:gd name="T40" fmla="*/ 0 w 675"/>
              <a:gd name="T41" fmla="*/ 0 h 670"/>
              <a:gd name="T42" fmla="*/ 0 w 675"/>
              <a:gd name="T43" fmla="*/ 0 h 670"/>
              <a:gd name="T44" fmla="*/ 0 w 675"/>
              <a:gd name="T45" fmla="*/ 0 h 670"/>
              <a:gd name="T46" fmla="*/ 0 w 675"/>
              <a:gd name="T47" fmla="*/ 0 h 670"/>
              <a:gd name="T48" fmla="*/ 0 w 675"/>
              <a:gd name="T49" fmla="*/ 0 h 670"/>
              <a:gd name="T50" fmla="*/ 0 w 675"/>
              <a:gd name="T51" fmla="*/ 0 h 670"/>
              <a:gd name="T52" fmla="*/ 0 w 675"/>
              <a:gd name="T53" fmla="*/ 0 h 670"/>
              <a:gd name="T54" fmla="*/ 0 w 675"/>
              <a:gd name="T55" fmla="*/ 0 h 670"/>
              <a:gd name="T56" fmla="*/ 0 w 675"/>
              <a:gd name="T57" fmla="*/ 0 h 670"/>
              <a:gd name="T58" fmla="*/ 0 w 675"/>
              <a:gd name="T59" fmla="*/ 0 h 670"/>
              <a:gd name="T60" fmla="*/ 0 w 675"/>
              <a:gd name="T61" fmla="*/ 0 h 670"/>
              <a:gd name="T62" fmla="*/ 0 w 675"/>
              <a:gd name="T63" fmla="*/ 0 h 670"/>
              <a:gd name="T64" fmla="*/ 0 w 675"/>
              <a:gd name="T65" fmla="*/ 0 h 670"/>
              <a:gd name="T66" fmla="*/ 0 w 675"/>
              <a:gd name="T67" fmla="*/ 0 h 670"/>
              <a:gd name="T68" fmla="*/ 0 w 675"/>
              <a:gd name="T69" fmla="*/ 0 h 670"/>
              <a:gd name="T70" fmla="*/ 0 w 675"/>
              <a:gd name="T71" fmla="*/ 0 h 670"/>
              <a:gd name="T72" fmla="*/ 0 w 675"/>
              <a:gd name="T73" fmla="*/ 0 h 670"/>
              <a:gd name="T74" fmla="*/ 0 w 675"/>
              <a:gd name="T75" fmla="*/ 0 h 670"/>
              <a:gd name="T76" fmla="*/ 0 w 675"/>
              <a:gd name="T77" fmla="*/ 0 h 670"/>
              <a:gd name="T78" fmla="*/ 0 w 675"/>
              <a:gd name="T79" fmla="*/ 0 h 670"/>
              <a:gd name="T80" fmla="*/ 0 w 675"/>
              <a:gd name="T81" fmla="*/ 0 h 670"/>
              <a:gd name="T82" fmla="*/ 0 w 675"/>
              <a:gd name="T83" fmla="*/ 0 h 670"/>
              <a:gd name="T84" fmla="*/ 0 w 675"/>
              <a:gd name="T85" fmla="*/ 0 h 670"/>
              <a:gd name="T86" fmla="*/ 0 w 675"/>
              <a:gd name="T87" fmla="*/ 0 h 670"/>
              <a:gd name="T88" fmla="*/ 0 w 675"/>
              <a:gd name="T89" fmla="*/ 0 h 670"/>
              <a:gd name="T90" fmla="*/ 0 w 675"/>
              <a:gd name="T91" fmla="*/ 0 h 670"/>
              <a:gd name="T92" fmla="*/ 0 w 675"/>
              <a:gd name="T93" fmla="*/ 0 h 670"/>
              <a:gd name="T94" fmla="*/ 0 w 675"/>
              <a:gd name="T95" fmla="*/ 0 h 670"/>
              <a:gd name="T96" fmla="*/ 0 w 675"/>
              <a:gd name="T97" fmla="*/ 0 h 670"/>
              <a:gd name="T98" fmla="*/ 0 w 675"/>
              <a:gd name="T99" fmla="*/ 0 h 670"/>
              <a:gd name="T100" fmla="*/ 0 w 675"/>
              <a:gd name="T101" fmla="*/ 0 h 670"/>
              <a:gd name="T102" fmla="*/ 0 w 675"/>
              <a:gd name="T103" fmla="*/ 0 h 670"/>
              <a:gd name="T104" fmla="*/ 0 w 675"/>
              <a:gd name="T105" fmla="*/ 0 h 670"/>
              <a:gd name="T106" fmla="*/ 0 w 675"/>
              <a:gd name="T107" fmla="*/ 0 h 670"/>
              <a:gd name="T108" fmla="*/ 0 w 675"/>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5" h="670">
                <a:moveTo>
                  <a:pt x="227" y="0"/>
                </a:moveTo>
                <a:lnTo>
                  <a:pt x="221" y="0"/>
                </a:lnTo>
                <a:lnTo>
                  <a:pt x="215" y="12"/>
                </a:lnTo>
                <a:lnTo>
                  <a:pt x="219" y="28"/>
                </a:lnTo>
                <a:lnTo>
                  <a:pt x="201" y="45"/>
                </a:lnTo>
                <a:lnTo>
                  <a:pt x="227" y="59"/>
                </a:lnTo>
                <a:lnTo>
                  <a:pt x="218" y="129"/>
                </a:lnTo>
                <a:lnTo>
                  <a:pt x="214" y="143"/>
                </a:lnTo>
                <a:lnTo>
                  <a:pt x="214" y="162"/>
                </a:lnTo>
                <a:lnTo>
                  <a:pt x="217" y="170"/>
                </a:lnTo>
                <a:lnTo>
                  <a:pt x="218" y="190"/>
                </a:lnTo>
                <a:lnTo>
                  <a:pt x="201" y="209"/>
                </a:lnTo>
                <a:lnTo>
                  <a:pt x="193" y="212"/>
                </a:lnTo>
                <a:lnTo>
                  <a:pt x="164" y="244"/>
                </a:lnTo>
                <a:lnTo>
                  <a:pt x="164" y="248"/>
                </a:lnTo>
                <a:lnTo>
                  <a:pt x="143" y="252"/>
                </a:lnTo>
                <a:lnTo>
                  <a:pt x="133" y="249"/>
                </a:lnTo>
                <a:lnTo>
                  <a:pt x="125" y="264"/>
                </a:lnTo>
                <a:lnTo>
                  <a:pt x="125" y="274"/>
                </a:lnTo>
                <a:lnTo>
                  <a:pt x="108" y="287"/>
                </a:lnTo>
                <a:lnTo>
                  <a:pt x="93" y="321"/>
                </a:lnTo>
                <a:lnTo>
                  <a:pt x="98" y="342"/>
                </a:lnTo>
                <a:lnTo>
                  <a:pt x="82" y="362"/>
                </a:lnTo>
                <a:lnTo>
                  <a:pt x="68" y="341"/>
                </a:lnTo>
                <a:lnTo>
                  <a:pt x="58" y="341"/>
                </a:lnTo>
                <a:lnTo>
                  <a:pt x="41" y="384"/>
                </a:lnTo>
                <a:lnTo>
                  <a:pt x="47" y="405"/>
                </a:lnTo>
                <a:lnTo>
                  <a:pt x="41" y="427"/>
                </a:lnTo>
                <a:lnTo>
                  <a:pt x="29" y="432"/>
                </a:lnTo>
                <a:lnTo>
                  <a:pt x="19" y="460"/>
                </a:lnTo>
                <a:lnTo>
                  <a:pt x="0" y="460"/>
                </a:lnTo>
                <a:lnTo>
                  <a:pt x="4" y="484"/>
                </a:lnTo>
                <a:lnTo>
                  <a:pt x="4" y="505"/>
                </a:lnTo>
                <a:lnTo>
                  <a:pt x="2" y="513"/>
                </a:lnTo>
                <a:lnTo>
                  <a:pt x="6" y="526"/>
                </a:lnTo>
                <a:lnTo>
                  <a:pt x="33" y="566"/>
                </a:lnTo>
                <a:lnTo>
                  <a:pt x="53" y="595"/>
                </a:lnTo>
                <a:lnTo>
                  <a:pt x="61" y="599"/>
                </a:lnTo>
                <a:lnTo>
                  <a:pt x="66" y="597"/>
                </a:lnTo>
                <a:lnTo>
                  <a:pt x="82" y="600"/>
                </a:lnTo>
                <a:lnTo>
                  <a:pt x="88" y="609"/>
                </a:lnTo>
                <a:lnTo>
                  <a:pt x="90" y="609"/>
                </a:lnTo>
                <a:lnTo>
                  <a:pt x="100" y="619"/>
                </a:lnTo>
                <a:lnTo>
                  <a:pt x="109" y="619"/>
                </a:lnTo>
                <a:lnTo>
                  <a:pt x="116" y="624"/>
                </a:lnTo>
                <a:lnTo>
                  <a:pt x="109" y="638"/>
                </a:lnTo>
                <a:lnTo>
                  <a:pt x="133" y="658"/>
                </a:lnTo>
                <a:lnTo>
                  <a:pt x="166" y="670"/>
                </a:lnTo>
                <a:lnTo>
                  <a:pt x="182" y="670"/>
                </a:lnTo>
                <a:lnTo>
                  <a:pt x="201" y="658"/>
                </a:lnTo>
                <a:lnTo>
                  <a:pt x="203" y="646"/>
                </a:lnTo>
                <a:lnTo>
                  <a:pt x="215" y="640"/>
                </a:lnTo>
                <a:lnTo>
                  <a:pt x="222" y="650"/>
                </a:lnTo>
                <a:lnTo>
                  <a:pt x="233" y="655"/>
                </a:lnTo>
                <a:lnTo>
                  <a:pt x="244" y="654"/>
                </a:lnTo>
                <a:lnTo>
                  <a:pt x="281" y="639"/>
                </a:lnTo>
                <a:lnTo>
                  <a:pt x="289" y="615"/>
                </a:lnTo>
                <a:lnTo>
                  <a:pt x="292" y="615"/>
                </a:lnTo>
                <a:lnTo>
                  <a:pt x="301" y="624"/>
                </a:lnTo>
                <a:lnTo>
                  <a:pt x="334" y="595"/>
                </a:lnTo>
                <a:lnTo>
                  <a:pt x="342" y="599"/>
                </a:lnTo>
                <a:lnTo>
                  <a:pt x="367" y="572"/>
                </a:lnTo>
                <a:lnTo>
                  <a:pt x="362" y="556"/>
                </a:lnTo>
                <a:lnTo>
                  <a:pt x="364" y="534"/>
                </a:lnTo>
                <a:lnTo>
                  <a:pt x="385" y="484"/>
                </a:lnTo>
                <a:lnTo>
                  <a:pt x="422" y="362"/>
                </a:lnTo>
                <a:lnTo>
                  <a:pt x="428" y="361"/>
                </a:lnTo>
                <a:lnTo>
                  <a:pt x="445" y="370"/>
                </a:lnTo>
                <a:lnTo>
                  <a:pt x="446" y="378"/>
                </a:lnTo>
                <a:lnTo>
                  <a:pt x="456" y="389"/>
                </a:lnTo>
                <a:lnTo>
                  <a:pt x="472" y="385"/>
                </a:lnTo>
                <a:lnTo>
                  <a:pt x="488" y="365"/>
                </a:lnTo>
                <a:lnTo>
                  <a:pt x="499" y="319"/>
                </a:lnTo>
                <a:lnTo>
                  <a:pt x="507" y="296"/>
                </a:lnTo>
                <a:lnTo>
                  <a:pt x="528" y="306"/>
                </a:lnTo>
                <a:lnTo>
                  <a:pt x="539" y="280"/>
                </a:lnTo>
                <a:lnTo>
                  <a:pt x="551" y="275"/>
                </a:lnTo>
                <a:lnTo>
                  <a:pt x="561" y="259"/>
                </a:lnTo>
                <a:lnTo>
                  <a:pt x="569" y="237"/>
                </a:lnTo>
                <a:lnTo>
                  <a:pt x="579" y="228"/>
                </a:lnTo>
                <a:lnTo>
                  <a:pt x="579" y="225"/>
                </a:lnTo>
                <a:lnTo>
                  <a:pt x="571" y="217"/>
                </a:lnTo>
                <a:lnTo>
                  <a:pt x="579" y="176"/>
                </a:lnTo>
                <a:lnTo>
                  <a:pt x="579" y="170"/>
                </a:lnTo>
                <a:lnTo>
                  <a:pt x="585" y="167"/>
                </a:lnTo>
                <a:lnTo>
                  <a:pt x="652" y="212"/>
                </a:lnTo>
                <a:lnTo>
                  <a:pt x="667" y="215"/>
                </a:lnTo>
                <a:lnTo>
                  <a:pt x="668" y="212"/>
                </a:lnTo>
                <a:lnTo>
                  <a:pt x="675" y="172"/>
                </a:lnTo>
                <a:lnTo>
                  <a:pt x="660" y="139"/>
                </a:lnTo>
                <a:lnTo>
                  <a:pt x="651" y="138"/>
                </a:lnTo>
                <a:lnTo>
                  <a:pt x="645" y="122"/>
                </a:lnTo>
                <a:lnTo>
                  <a:pt x="632" y="126"/>
                </a:lnTo>
                <a:lnTo>
                  <a:pt x="621" y="126"/>
                </a:lnTo>
                <a:lnTo>
                  <a:pt x="610" y="119"/>
                </a:lnTo>
                <a:lnTo>
                  <a:pt x="563" y="138"/>
                </a:lnTo>
                <a:lnTo>
                  <a:pt x="558" y="153"/>
                </a:lnTo>
                <a:lnTo>
                  <a:pt x="539" y="155"/>
                </a:lnTo>
                <a:lnTo>
                  <a:pt x="519" y="153"/>
                </a:lnTo>
                <a:lnTo>
                  <a:pt x="511" y="142"/>
                </a:lnTo>
                <a:lnTo>
                  <a:pt x="504" y="165"/>
                </a:lnTo>
                <a:lnTo>
                  <a:pt x="493" y="167"/>
                </a:lnTo>
                <a:lnTo>
                  <a:pt x="487" y="185"/>
                </a:lnTo>
                <a:lnTo>
                  <a:pt x="468" y="186"/>
                </a:lnTo>
                <a:lnTo>
                  <a:pt x="441" y="225"/>
                </a:lnTo>
                <a:lnTo>
                  <a:pt x="434" y="227"/>
                </a:lnTo>
                <a:lnTo>
                  <a:pt x="428" y="240"/>
                </a:lnTo>
                <a:lnTo>
                  <a:pt x="403" y="141"/>
                </a:lnTo>
                <a:lnTo>
                  <a:pt x="258" y="170"/>
                </a:lnTo>
                <a:lnTo>
                  <a:pt x="227" y="0"/>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49" name="5874425.5562.37527.563.255"/>
          <p:cNvSpPr>
            <a:spLocks/>
          </p:cNvSpPr>
          <p:nvPr>
            <p:custDataLst>
              <p:tags r:id="rId39"/>
            </p:custDataLst>
          </p:nvPr>
        </p:nvSpPr>
        <p:spPr bwMode="auto">
          <a:xfrm>
            <a:off x="6864092" y="3053603"/>
            <a:ext cx="936516" cy="406259"/>
          </a:xfrm>
          <a:custGeom>
            <a:avLst/>
            <a:gdLst>
              <a:gd name="T0" fmla="*/ 0 w 1322"/>
              <a:gd name="T1" fmla="*/ 0 h 576"/>
              <a:gd name="T2" fmla="*/ 0 w 1322"/>
              <a:gd name="T3" fmla="*/ 0 h 576"/>
              <a:gd name="T4" fmla="*/ 0 w 1322"/>
              <a:gd name="T5" fmla="*/ 0 h 576"/>
              <a:gd name="T6" fmla="*/ 0 w 1322"/>
              <a:gd name="T7" fmla="*/ 0 h 576"/>
              <a:gd name="T8" fmla="*/ 0 w 1322"/>
              <a:gd name="T9" fmla="*/ 0 h 576"/>
              <a:gd name="T10" fmla="*/ 0 w 1322"/>
              <a:gd name="T11" fmla="*/ 0 h 576"/>
              <a:gd name="T12" fmla="*/ 0 w 1322"/>
              <a:gd name="T13" fmla="*/ 0 h 576"/>
              <a:gd name="T14" fmla="*/ 0 w 1322"/>
              <a:gd name="T15" fmla="*/ 0 h 576"/>
              <a:gd name="T16" fmla="*/ 0 w 1322"/>
              <a:gd name="T17" fmla="*/ 0 h 576"/>
              <a:gd name="T18" fmla="*/ 0 w 1322"/>
              <a:gd name="T19" fmla="*/ 0 h 576"/>
              <a:gd name="T20" fmla="*/ 0 w 1322"/>
              <a:gd name="T21" fmla="*/ 0 h 576"/>
              <a:gd name="T22" fmla="*/ 0 w 1322"/>
              <a:gd name="T23" fmla="*/ 0 h 576"/>
              <a:gd name="T24" fmla="*/ 0 w 1322"/>
              <a:gd name="T25" fmla="*/ 0 h 576"/>
              <a:gd name="T26" fmla="*/ 0 w 1322"/>
              <a:gd name="T27" fmla="*/ 0 h 576"/>
              <a:gd name="T28" fmla="*/ 0 w 1322"/>
              <a:gd name="T29" fmla="*/ 0 h 576"/>
              <a:gd name="T30" fmla="*/ 0 w 1322"/>
              <a:gd name="T31" fmla="*/ 0 h 576"/>
              <a:gd name="T32" fmla="*/ 0 w 1322"/>
              <a:gd name="T33" fmla="*/ 0 h 576"/>
              <a:gd name="T34" fmla="*/ 0 w 1322"/>
              <a:gd name="T35" fmla="*/ 0 h 576"/>
              <a:gd name="T36" fmla="*/ 0 w 1322"/>
              <a:gd name="T37" fmla="*/ 0 h 576"/>
              <a:gd name="T38" fmla="*/ 0 w 1322"/>
              <a:gd name="T39" fmla="*/ 0 h 576"/>
              <a:gd name="T40" fmla="*/ 0 w 1322"/>
              <a:gd name="T41" fmla="*/ 0 h 576"/>
              <a:gd name="T42" fmla="*/ 0 w 1322"/>
              <a:gd name="T43" fmla="*/ 0 h 576"/>
              <a:gd name="T44" fmla="*/ 0 w 1322"/>
              <a:gd name="T45" fmla="*/ 0 h 576"/>
              <a:gd name="T46" fmla="*/ 0 w 1322"/>
              <a:gd name="T47" fmla="*/ 0 h 576"/>
              <a:gd name="T48" fmla="*/ 0 w 1322"/>
              <a:gd name="T49" fmla="*/ 0 h 576"/>
              <a:gd name="T50" fmla="*/ 0 w 1322"/>
              <a:gd name="T51" fmla="*/ 0 h 576"/>
              <a:gd name="T52" fmla="*/ 0 w 1322"/>
              <a:gd name="T53" fmla="*/ 0 h 576"/>
              <a:gd name="T54" fmla="*/ 0 w 1322"/>
              <a:gd name="T55" fmla="*/ 0 h 576"/>
              <a:gd name="T56" fmla="*/ 0 w 1322"/>
              <a:gd name="T57" fmla="*/ 0 h 576"/>
              <a:gd name="T58" fmla="*/ 0 w 1322"/>
              <a:gd name="T59" fmla="*/ 0 h 576"/>
              <a:gd name="T60" fmla="*/ 0 w 1322"/>
              <a:gd name="T61" fmla="*/ 0 h 576"/>
              <a:gd name="T62" fmla="*/ 0 w 1322"/>
              <a:gd name="T63" fmla="*/ 0 h 576"/>
              <a:gd name="T64" fmla="*/ 0 w 1322"/>
              <a:gd name="T65" fmla="*/ 0 h 576"/>
              <a:gd name="T66" fmla="*/ 0 w 1322"/>
              <a:gd name="T67" fmla="*/ 0 h 576"/>
              <a:gd name="T68" fmla="*/ 0 w 1322"/>
              <a:gd name="T69" fmla="*/ 0 h 576"/>
              <a:gd name="T70" fmla="*/ 0 w 1322"/>
              <a:gd name="T71" fmla="*/ 0 h 576"/>
              <a:gd name="T72" fmla="*/ 0 w 1322"/>
              <a:gd name="T73" fmla="*/ 0 h 576"/>
              <a:gd name="T74" fmla="*/ 0 w 1322"/>
              <a:gd name="T75" fmla="*/ 0 h 576"/>
              <a:gd name="T76" fmla="*/ 0 w 1322"/>
              <a:gd name="T77" fmla="*/ 0 h 576"/>
              <a:gd name="T78" fmla="*/ 0 w 1322"/>
              <a:gd name="T79" fmla="*/ 0 h 576"/>
              <a:gd name="T80" fmla="*/ 0 w 1322"/>
              <a:gd name="T81" fmla="*/ 0 h 576"/>
              <a:gd name="T82" fmla="*/ 0 w 1322"/>
              <a:gd name="T83" fmla="*/ 0 h 576"/>
              <a:gd name="T84" fmla="*/ 0 w 1322"/>
              <a:gd name="T85" fmla="*/ 0 h 576"/>
              <a:gd name="T86" fmla="*/ 0 w 1322"/>
              <a:gd name="T87" fmla="*/ 0 h 576"/>
              <a:gd name="T88" fmla="*/ 0 w 1322"/>
              <a:gd name="T89" fmla="*/ 0 h 576"/>
              <a:gd name="T90" fmla="*/ 0 w 1322"/>
              <a:gd name="T91" fmla="*/ 0 h 576"/>
              <a:gd name="T92" fmla="*/ 0 w 1322"/>
              <a:gd name="T93" fmla="*/ 0 h 576"/>
              <a:gd name="T94" fmla="*/ 0 w 1322"/>
              <a:gd name="T95" fmla="*/ 0 h 576"/>
              <a:gd name="T96" fmla="*/ 0 w 1322"/>
              <a:gd name="T97" fmla="*/ 0 h 576"/>
              <a:gd name="T98" fmla="*/ 0 w 1322"/>
              <a:gd name="T99" fmla="*/ 0 h 5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22" h="576">
                <a:moveTo>
                  <a:pt x="0" y="509"/>
                </a:moveTo>
                <a:lnTo>
                  <a:pt x="3" y="466"/>
                </a:lnTo>
                <a:lnTo>
                  <a:pt x="18" y="466"/>
                </a:lnTo>
                <a:lnTo>
                  <a:pt x="21" y="461"/>
                </a:lnTo>
                <a:lnTo>
                  <a:pt x="33" y="449"/>
                </a:lnTo>
                <a:lnTo>
                  <a:pt x="34" y="439"/>
                </a:lnTo>
                <a:lnTo>
                  <a:pt x="33" y="433"/>
                </a:lnTo>
                <a:lnTo>
                  <a:pt x="39" y="420"/>
                </a:lnTo>
                <a:lnTo>
                  <a:pt x="54" y="406"/>
                </a:lnTo>
                <a:lnTo>
                  <a:pt x="84" y="394"/>
                </a:lnTo>
                <a:lnTo>
                  <a:pt x="116" y="381"/>
                </a:lnTo>
                <a:lnTo>
                  <a:pt x="148" y="352"/>
                </a:lnTo>
                <a:lnTo>
                  <a:pt x="167" y="347"/>
                </a:lnTo>
                <a:lnTo>
                  <a:pt x="190" y="324"/>
                </a:lnTo>
                <a:lnTo>
                  <a:pt x="195" y="305"/>
                </a:lnTo>
                <a:lnTo>
                  <a:pt x="199" y="304"/>
                </a:lnTo>
                <a:lnTo>
                  <a:pt x="206" y="305"/>
                </a:lnTo>
                <a:lnTo>
                  <a:pt x="210" y="297"/>
                </a:lnTo>
                <a:lnTo>
                  <a:pt x="215" y="294"/>
                </a:lnTo>
                <a:lnTo>
                  <a:pt x="227" y="282"/>
                </a:lnTo>
                <a:lnTo>
                  <a:pt x="232" y="283"/>
                </a:lnTo>
                <a:lnTo>
                  <a:pt x="244" y="290"/>
                </a:lnTo>
                <a:lnTo>
                  <a:pt x="250" y="283"/>
                </a:lnTo>
                <a:lnTo>
                  <a:pt x="252" y="278"/>
                </a:lnTo>
                <a:lnTo>
                  <a:pt x="272" y="266"/>
                </a:lnTo>
                <a:lnTo>
                  <a:pt x="285" y="258"/>
                </a:lnTo>
                <a:lnTo>
                  <a:pt x="312" y="257"/>
                </a:lnTo>
                <a:lnTo>
                  <a:pt x="335" y="212"/>
                </a:lnTo>
                <a:lnTo>
                  <a:pt x="356" y="200"/>
                </a:lnTo>
                <a:lnTo>
                  <a:pt x="358" y="187"/>
                </a:lnTo>
                <a:lnTo>
                  <a:pt x="362" y="179"/>
                </a:lnTo>
                <a:lnTo>
                  <a:pt x="359" y="164"/>
                </a:lnTo>
                <a:lnTo>
                  <a:pt x="362" y="149"/>
                </a:lnTo>
                <a:lnTo>
                  <a:pt x="362" y="148"/>
                </a:lnTo>
                <a:lnTo>
                  <a:pt x="402" y="138"/>
                </a:lnTo>
                <a:lnTo>
                  <a:pt x="401" y="148"/>
                </a:lnTo>
                <a:lnTo>
                  <a:pt x="440" y="145"/>
                </a:lnTo>
                <a:lnTo>
                  <a:pt x="460" y="136"/>
                </a:lnTo>
                <a:lnTo>
                  <a:pt x="468" y="140"/>
                </a:lnTo>
                <a:lnTo>
                  <a:pt x="864" y="73"/>
                </a:lnTo>
                <a:lnTo>
                  <a:pt x="1242" y="0"/>
                </a:lnTo>
                <a:lnTo>
                  <a:pt x="1252" y="8"/>
                </a:lnTo>
                <a:lnTo>
                  <a:pt x="1255" y="12"/>
                </a:lnTo>
                <a:lnTo>
                  <a:pt x="1265" y="19"/>
                </a:lnTo>
                <a:lnTo>
                  <a:pt x="1274" y="23"/>
                </a:lnTo>
                <a:lnTo>
                  <a:pt x="1278" y="31"/>
                </a:lnTo>
                <a:lnTo>
                  <a:pt x="1283" y="38"/>
                </a:lnTo>
                <a:lnTo>
                  <a:pt x="1289" y="56"/>
                </a:lnTo>
                <a:lnTo>
                  <a:pt x="1287" y="63"/>
                </a:lnTo>
                <a:lnTo>
                  <a:pt x="1289" y="63"/>
                </a:lnTo>
                <a:lnTo>
                  <a:pt x="1283" y="63"/>
                </a:lnTo>
                <a:lnTo>
                  <a:pt x="1283" y="59"/>
                </a:lnTo>
                <a:lnTo>
                  <a:pt x="1271" y="59"/>
                </a:lnTo>
                <a:lnTo>
                  <a:pt x="1262" y="59"/>
                </a:lnTo>
                <a:lnTo>
                  <a:pt x="1256" y="59"/>
                </a:lnTo>
                <a:lnTo>
                  <a:pt x="1251" y="59"/>
                </a:lnTo>
                <a:lnTo>
                  <a:pt x="1255" y="64"/>
                </a:lnTo>
                <a:lnTo>
                  <a:pt x="1254" y="70"/>
                </a:lnTo>
                <a:lnTo>
                  <a:pt x="1216" y="85"/>
                </a:lnTo>
                <a:lnTo>
                  <a:pt x="1209" y="94"/>
                </a:lnTo>
                <a:lnTo>
                  <a:pt x="1197" y="107"/>
                </a:lnTo>
                <a:lnTo>
                  <a:pt x="1176" y="110"/>
                </a:lnTo>
                <a:lnTo>
                  <a:pt x="1173" y="126"/>
                </a:lnTo>
                <a:lnTo>
                  <a:pt x="1173" y="130"/>
                </a:lnTo>
                <a:lnTo>
                  <a:pt x="1176" y="132"/>
                </a:lnTo>
                <a:lnTo>
                  <a:pt x="1180" y="130"/>
                </a:lnTo>
                <a:lnTo>
                  <a:pt x="1204" y="120"/>
                </a:lnTo>
                <a:lnTo>
                  <a:pt x="1227" y="111"/>
                </a:lnTo>
                <a:lnTo>
                  <a:pt x="1239" y="103"/>
                </a:lnTo>
                <a:lnTo>
                  <a:pt x="1265" y="106"/>
                </a:lnTo>
                <a:lnTo>
                  <a:pt x="1267" y="107"/>
                </a:lnTo>
                <a:lnTo>
                  <a:pt x="1265" y="122"/>
                </a:lnTo>
                <a:lnTo>
                  <a:pt x="1267" y="129"/>
                </a:lnTo>
                <a:lnTo>
                  <a:pt x="1275" y="132"/>
                </a:lnTo>
                <a:lnTo>
                  <a:pt x="1283" y="129"/>
                </a:lnTo>
                <a:lnTo>
                  <a:pt x="1285" y="122"/>
                </a:lnTo>
                <a:lnTo>
                  <a:pt x="1294" y="106"/>
                </a:lnTo>
                <a:lnTo>
                  <a:pt x="1308" y="106"/>
                </a:lnTo>
                <a:lnTo>
                  <a:pt x="1317" y="124"/>
                </a:lnTo>
                <a:lnTo>
                  <a:pt x="1318" y="152"/>
                </a:lnTo>
                <a:lnTo>
                  <a:pt x="1322" y="164"/>
                </a:lnTo>
                <a:lnTo>
                  <a:pt x="1322" y="167"/>
                </a:lnTo>
                <a:lnTo>
                  <a:pt x="1305" y="184"/>
                </a:lnTo>
                <a:lnTo>
                  <a:pt x="1295" y="193"/>
                </a:lnTo>
                <a:lnTo>
                  <a:pt x="1293" y="201"/>
                </a:lnTo>
                <a:lnTo>
                  <a:pt x="1283" y="214"/>
                </a:lnTo>
                <a:lnTo>
                  <a:pt x="1274" y="215"/>
                </a:lnTo>
                <a:lnTo>
                  <a:pt x="1259" y="227"/>
                </a:lnTo>
                <a:lnTo>
                  <a:pt x="1235" y="227"/>
                </a:lnTo>
                <a:lnTo>
                  <a:pt x="1226" y="218"/>
                </a:lnTo>
                <a:lnTo>
                  <a:pt x="1224" y="227"/>
                </a:lnTo>
                <a:lnTo>
                  <a:pt x="1222" y="227"/>
                </a:lnTo>
                <a:lnTo>
                  <a:pt x="1215" y="212"/>
                </a:lnTo>
                <a:lnTo>
                  <a:pt x="1215" y="208"/>
                </a:lnTo>
                <a:lnTo>
                  <a:pt x="1209" y="201"/>
                </a:lnTo>
                <a:lnTo>
                  <a:pt x="1204" y="200"/>
                </a:lnTo>
                <a:lnTo>
                  <a:pt x="1200" y="208"/>
                </a:lnTo>
                <a:lnTo>
                  <a:pt x="1204" y="227"/>
                </a:lnTo>
                <a:lnTo>
                  <a:pt x="1200" y="234"/>
                </a:lnTo>
                <a:lnTo>
                  <a:pt x="1199" y="230"/>
                </a:lnTo>
                <a:lnTo>
                  <a:pt x="1204" y="239"/>
                </a:lnTo>
                <a:lnTo>
                  <a:pt x="1215" y="242"/>
                </a:lnTo>
                <a:lnTo>
                  <a:pt x="1226" y="257"/>
                </a:lnTo>
                <a:lnTo>
                  <a:pt x="1216" y="267"/>
                </a:lnTo>
                <a:lnTo>
                  <a:pt x="1224" y="278"/>
                </a:lnTo>
                <a:lnTo>
                  <a:pt x="1196" y="313"/>
                </a:lnTo>
                <a:lnTo>
                  <a:pt x="1184" y="314"/>
                </a:lnTo>
                <a:lnTo>
                  <a:pt x="1173" y="305"/>
                </a:lnTo>
                <a:lnTo>
                  <a:pt x="1161" y="305"/>
                </a:lnTo>
                <a:lnTo>
                  <a:pt x="1157" y="314"/>
                </a:lnTo>
                <a:lnTo>
                  <a:pt x="1169" y="321"/>
                </a:lnTo>
                <a:lnTo>
                  <a:pt x="1199" y="320"/>
                </a:lnTo>
                <a:lnTo>
                  <a:pt x="1216" y="314"/>
                </a:lnTo>
                <a:lnTo>
                  <a:pt x="1242" y="298"/>
                </a:lnTo>
                <a:lnTo>
                  <a:pt x="1244" y="290"/>
                </a:lnTo>
                <a:lnTo>
                  <a:pt x="1256" y="293"/>
                </a:lnTo>
                <a:lnTo>
                  <a:pt x="1267" y="300"/>
                </a:lnTo>
                <a:lnTo>
                  <a:pt x="1256" y="324"/>
                </a:lnTo>
                <a:lnTo>
                  <a:pt x="1232" y="351"/>
                </a:lnTo>
                <a:lnTo>
                  <a:pt x="1205" y="353"/>
                </a:lnTo>
                <a:lnTo>
                  <a:pt x="1197" y="360"/>
                </a:lnTo>
                <a:lnTo>
                  <a:pt x="1165" y="364"/>
                </a:lnTo>
                <a:lnTo>
                  <a:pt x="1142" y="412"/>
                </a:lnTo>
                <a:lnTo>
                  <a:pt x="1129" y="412"/>
                </a:lnTo>
                <a:lnTo>
                  <a:pt x="1129" y="418"/>
                </a:lnTo>
                <a:lnTo>
                  <a:pt x="1130" y="419"/>
                </a:lnTo>
                <a:lnTo>
                  <a:pt x="1102" y="439"/>
                </a:lnTo>
                <a:lnTo>
                  <a:pt x="1082" y="458"/>
                </a:lnTo>
                <a:lnTo>
                  <a:pt x="1066" y="497"/>
                </a:lnTo>
                <a:lnTo>
                  <a:pt x="1060" y="540"/>
                </a:lnTo>
                <a:lnTo>
                  <a:pt x="1055" y="557"/>
                </a:lnTo>
                <a:lnTo>
                  <a:pt x="1035" y="559"/>
                </a:lnTo>
                <a:lnTo>
                  <a:pt x="972" y="567"/>
                </a:lnTo>
                <a:lnTo>
                  <a:pt x="966" y="576"/>
                </a:lnTo>
                <a:lnTo>
                  <a:pt x="763" y="435"/>
                </a:lnTo>
                <a:lnTo>
                  <a:pt x="593" y="457"/>
                </a:lnTo>
                <a:lnTo>
                  <a:pt x="586" y="433"/>
                </a:lnTo>
                <a:lnTo>
                  <a:pt x="558" y="412"/>
                </a:lnTo>
                <a:lnTo>
                  <a:pt x="542" y="418"/>
                </a:lnTo>
                <a:lnTo>
                  <a:pt x="538" y="412"/>
                </a:lnTo>
                <a:lnTo>
                  <a:pt x="540" y="402"/>
                </a:lnTo>
                <a:lnTo>
                  <a:pt x="538" y="399"/>
                </a:lnTo>
                <a:lnTo>
                  <a:pt x="335" y="420"/>
                </a:lnTo>
                <a:lnTo>
                  <a:pt x="328" y="420"/>
                </a:lnTo>
                <a:lnTo>
                  <a:pt x="324" y="426"/>
                </a:lnTo>
                <a:lnTo>
                  <a:pt x="285" y="445"/>
                </a:lnTo>
                <a:lnTo>
                  <a:pt x="284" y="454"/>
                </a:lnTo>
                <a:lnTo>
                  <a:pt x="270" y="454"/>
                </a:lnTo>
                <a:lnTo>
                  <a:pt x="227" y="477"/>
                </a:lnTo>
                <a:lnTo>
                  <a:pt x="0" y="509"/>
                </a:lnTo>
                <a:close/>
              </a:path>
            </a:pathLst>
          </a:custGeom>
          <a:solidFill>
            <a:schemeClr val="tx2">
              <a:lumMod val="40000"/>
              <a:lumOff val="6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0" name="5875396.375592.12516.125335"/>
          <p:cNvSpPr>
            <a:spLocks/>
          </p:cNvSpPr>
          <p:nvPr>
            <p:custDataLst>
              <p:tags r:id="rId40"/>
            </p:custDataLst>
          </p:nvPr>
        </p:nvSpPr>
        <p:spPr bwMode="auto">
          <a:xfrm>
            <a:off x="7304614" y="2622870"/>
            <a:ext cx="487837" cy="239839"/>
          </a:xfrm>
          <a:custGeom>
            <a:avLst/>
            <a:gdLst>
              <a:gd name="T0" fmla="*/ 0 w 692"/>
              <a:gd name="T1" fmla="*/ 0 h 334"/>
              <a:gd name="T2" fmla="*/ 0 w 692"/>
              <a:gd name="T3" fmla="*/ 0 h 334"/>
              <a:gd name="T4" fmla="*/ 0 w 692"/>
              <a:gd name="T5" fmla="*/ 0 h 334"/>
              <a:gd name="T6" fmla="*/ 0 w 692"/>
              <a:gd name="T7" fmla="*/ 0 h 334"/>
              <a:gd name="T8" fmla="*/ 0 w 692"/>
              <a:gd name="T9" fmla="*/ 0 h 334"/>
              <a:gd name="T10" fmla="*/ 0 w 692"/>
              <a:gd name="T11" fmla="*/ 0 h 334"/>
              <a:gd name="T12" fmla="*/ 0 w 692"/>
              <a:gd name="T13" fmla="*/ 0 h 334"/>
              <a:gd name="T14" fmla="*/ 0 w 692"/>
              <a:gd name="T15" fmla="*/ 0 h 334"/>
              <a:gd name="T16" fmla="*/ 0 w 692"/>
              <a:gd name="T17" fmla="*/ 0 h 334"/>
              <a:gd name="T18" fmla="*/ 0 w 692"/>
              <a:gd name="T19" fmla="*/ 0 h 334"/>
              <a:gd name="T20" fmla="*/ 0 w 692"/>
              <a:gd name="T21" fmla="*/ 0 h 334"/>
              <a:gd name="T22" fmla="*/ 0 w 692"/>
              <a:gd name="T23" fmla="*/ 0 h 334"/>
              <a:gd name="T24" fmla="*/ 0 w 692"/>
              <a:gd name="T25" fmla="*/ 0 h 334"/>
              <a:gd name="T26" fmla="*/ 0 w 692"/>
              <a:gd name="T27" fmla="*/ 0 h 334"/>
              <a:gd name="T28" fmla="*/ 0 w 692"/>
              <a:gd name="T29" fmla="*/ 0 h 334"/>
              <a:gd name="T30" fmla="*/ 0 w 692"/>
              <a:gd name="T31" fmla="*/ 0 h 334"/>
              <a:gd name="T32" fmla="*/ 0 w 692"/>
              <a:gd name="T33" fmla="*/ 0 h 334"/>
              <a:gd name="T34" fmla="*/ 0 w 692"/>
              <a:gd name="T35" fmla="*/ 0 h 334"/>
              <a:gd name="T36" fmla="*/ 0 w 692"/>
              <a:gd name="T37" fmla="*/ 0 h 334"/>
              <a:gd name="T38" fmla="*/ 0 w 692"/>
              <a:gd name="T39" fmla="*/ 0 h 334"/>
              <a:gd name="T40" fmla="*/ 0 w 692"/>
              <a:gd name="T41" fmla="*/ 0 h 334"/>
              <a:gd name="T42" fmla="*/ 0 w 692"/>
              <a:gd name="T43" fmla="*/ 0 h 334"/>
              <a:gd name="T44" fmla="*/ 0 w 692"/>
              <a:gd name="T45" fmla="*/ 0 h 334"/>
              <a:gd name="T46" fmla="*/ 0 w 692"/>
              <a:gd name="T47" fmla="*/ 0 h 334"/>
              <a:gd name="T48" fmla="*/ 0 w 692"/>
              <a:gd name="T49" fmla="*/ 0 h 334"/>
              <a:gd name="T50" fmla="*/ 0 w 692"/>
              <a:gd name="T51" fmla="*/ 0 h 334"/>
              <a:gd name="T52" fmla="*/ 0 w 692"/>
              <a:gd name="T53" fmla="*/ 0 h 334"/>
              <a:gd name="T54" fmla="*/ 0 w 692"/>
              <a:gd name="T55" fmla="*/ 0 h 334"/>
              <a:gd name="T56" fmla="*/ 0 w 692"/>
              <a:gd name="T57" fmla="*/ 0 h 334"/>
              <a:gd name="T58" fmla="*/ 0 w 692"/>
              <a:gd name="T59" fmla="*/ 0 h 334"/>
              <a:gd name="T60" fmla="*/ 0 w 692"/>
              <a:gd name="T61" fmla="*/ 0 h 334"/>
              <a:gd name="T62" fmla="*/ 0 w 692"/>
              <a:gd name="T63" fmla="*/ 0 h 334"/>
              <a:gd name="T64" fmla="*/ 0 w 692"/>
              <a:gd name="T65" fmla="*/ 0 h 334"/>
              <a:gd name="T66" fmla="*/ 0 w 692"/>
              <a:gd name="T67" fmla="*/ 0 h 334"/>
              <a:gd name="T68" fmla="*/ 0 w 692"/>
              <a:gd name="T69" fmla="*/ 0 h 334"/>
              <a:gd name="T70" fmla="*/ 0 w 692"/>
              <a:gd name="T71" fmla="*/ 0 h 334"/>
              <a:gd name="T72" fmla="*/ 0 w 692"/>
              <a:gd name="T73" fmla="*/ 0 h 334"/>
              <a:gd name="T74" fmla="*/ 0 w 692"/>
              <a:gd name="T75" fmla="*/ 0 h 334"/>
              <a:gd name="T76" fmla="*/ 0 w 692"/>
              <a:gd name="T77" fmla="*/ 0 h 334"/>
              <a:gd name="T78" fmla="*/ 0 w 692"/>
              <a:gd name="T79" fmla="*/ 0 h 334"/>
              <a:gd name="T80" fmla="*/ 0 w 692"/>
              <a:gd name="T81" fmla="*/ 0 h 334"/>
              <a:gd name="T82" fmla="*/ 0 w 692"/>
              <a:gd name="T83" fmla="*/ 0 h 334"/>
              <a:gd name="T84" fmla="*/ 0 w 692"/>
              <a:gd name="T85" fmla="*/ 0 h 334"/>
              <a:gd name="T86" fmla="*/ 0 w 692"/>
              <a:gd name="T87" fmla="*/ 0 h 334"/>
              <a:gd name="T88" fmla="*/ 0 w 692"/>
              <a:gd name="T89" fmla="*/ 0 h 334"/>
              <a:gd name="T90" fmla="*/ 0 w 692"/>
              <a:gd name="T91" fmla="*/ 0 h 334"/>
              <a:gd name="T92" fmla="*/ 0 w 692"/>
              <a:gd name="T93" fmla="*/ 0 h 334"/>
              <a:gd name="T94" fmla="*/ 0 w 692"/>
              <a:gd name="T95" fmla="*/ 0 h 334"/>
              <a:gd name="T96" fmla="*/ 0 w 692"/>
              <a:gd name="T97" fmla="*/ 0 h 334"/>
              <a:gd name="T98" fmla="*/ 0 w 692"/>
              <a:gd name="T99" fmla="*/ 0 h 334"/>
              <a:gd name="T100" fmla="*/ 0 w 692"/>
              <a:gd name="T101" fmla="*/ 0 h 334"/>
              <a:gd name="T102" fmla="*/ 0 w 692"/>
              <a:gd name="T103" fmla="*/ 0 h 3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2" h="334">
                <a:moveTo>
                  <a:pt x="527" y="0"/>
                </a:moveTo>
                <a:lnTo>
                  <a:pt x="398" y="24"/>
                </a:lnTo>
                <a:lnTo>
                  <a:pt x="0" y="102"/>
                </a:lnTo>
                <a:lnTo>
                  <a:pt x="25" y="201"/>
                </a:lnTo>
                <a:lnTo>
                  <a:pt x="31" y="188"/>
                </a:lnTo>
                <a:lnTo>
                  <a:pt x="38" y="186"/>
                </a:lnTo>
                <a:lnTo>
                  <a:pt x="65" y="147"/>
                </a:lnTo>
                <a:lnTo>
                  <a:pt x="84" y="146"/>
                </a:lnTo>
                <a:lnTo>
                  <a:pt x="90" y="128"/>
                </a:lnTo>
                <a:lnTo>
                  <a:pt x="101" y="126"/>
                </a:lnTo>
                <a:lnTo>
                  <a:pt x="108" y="103"/>
                </a:lnTo>
                <a:lnTo>
                  <a:pt x="116" y="114"/>
                </a:lnTo>
                <a:lnTo>
                  <a:pt x="136" y="116"/>
                </a:lnTo>
                <a:lnTo>
                  <a:pt x="155" y="114"/>
                </a:lnTo>
                <a:lnTo>
                  <a:pt x="160" y="99"/>
                </a:lnTo>
                <a:lnTo>
                  <a:pt x="207" y="80"/>
                </a:lnTo>
                <a:lnTo>
                  <a:pt x="218" y="87"/>
                </a:lnTo>
                <a:lnTo>
                  <a:pt x="229" y="87"/>
                </a:lnTo>
                <a:lnTo>
                  <a:pt x="242" y="83"/>
                </a:lnTo>
                <a:lnTo>
                  <a:pt x="248" y="99"/>
                </a:lnTo>
                <a:lnTo>
                  <a:pt x="257" y="100"/>
                </a:lnTo>
                <a:lnTo>
                  <a:pt x="272" y="133"/>
                </a:lnTo>
                <a:lnTo>
                  <a:pt x="284" y="133"/>
                </a:lnTo>
                <a:lnTo>
                  <a:pt x="300" y="137"/>
                </a:lnTo>
                <a:lnTo>
                  <a:pt x="313" y="143"/>
                </a:lnTo>
                <a:lnTo>
                  <a:pt x="304" y="162"/>
                </a:lnTo>
                <a:lnTo>
                  <a:pt x="319" y="178"/>
                </a:lnTo>
                <a:lnTo>
                  <a:pt x="348" y="178"/>
                </a:lnTo>
                <a:lnTo>
                  <a:pt x="362" y="190"/>
                </a:lnTo>
                <a:lnTo>
                  <a:pt x="379" y="198"/>
                </a:lnTo>
                <a:lnTo>
                  <a:pt x="393" y="213"/>
                </a:lnTo>
                <a:lnTo>
                  <a:pt x="391" y="223"/>
                </a:lnTo>
                <a:lnTo>
                  <a:pt x="370" y="256"/>
                </a:lnTo>
                <a:lnTo>
                  <a:pt x="360" y="288"/>
                </a:lnTo>
                <a:lnTo>
                  <a:pt x="363" y="307"/>
                </a:lnTo>
                <a:lnTo>
                  <a:pt x="382" y="310"/>
                </a:lnTo>
                <a:lnTo>
                  <a:pt x="402" y="299"/>
                </a:lnTo>
                <a:lnTo>
                  <a:pt x="420" y="318"/>
                </a:lnTo>
                <a:lnTo>
                  <a:pt x="433" y="321"/>
                </a:lnTo>
                <a:lnTo>
                  <a:pt x="433" y="317"/>
                </a:lnTo>
                <a:lnTo>
                  <a:pt x="449" y="310"/>
                </a:lnTo>
                <a:lnTo>
                  <a:pt x="471" y="310"/>
                </a:lnTo>
                <a:lnTo>
                  <a:pt x="501" y="322"/>
                </a:lnTo>
                <a:lnTo>
                  <a:pt x="520" y="330"/>
                </a:lnTo>
                <a:lnTo>
                  <a:pt x="523" y="329"/>
                </a:lnTo>
                <a:lnTo>
                  <a:pt x="523" y="322"/>
                </a:lnTo>
                <a:lnTo>
                  <a:pt x="520" y="317"/>
                </a:lnTo>
                <a:lnTo>
                  <a:pt x="504" y="292"/>
                </a:lnTo>
                <a:lnTo>
                  <a:pt x="492" y="290"/>
                </a:lnTo>
                <a:lnTo>
                  <a:pt x="489" y="287"/>
                </a:lnTo>
                <a:lnTo>
                  <a:pt x="492" y="282"/>
                </a:lnTo>
                <a:lnTo>
                  <a:pt x="493" y="282"/>
                </a:lnTo>
                <a:lnTo>
                  <a:pt x="500" y="272"/>
                </a:lnTo>
                <a:lnTo>
                  <a:pt x="485" y="266"/>
                </a:lnTo>
                <a:lnTo>
                  <a:pt x="472" y="248"/>
                </a:lnTo>
                <a:lnTo>
                  <a:pt x="460" y="210"/>
                </a:lnTo>
                <a:lnTo>
                  <a:pt x="458" y="200"/>
                </a:lnTo>
                <a:lnTo>
                  <a:pt x="454" y="181"/>
                </a:lnTo>
                <a:lnTo>
                  <a:pt x="460" y="147"/>
                </a:lnTo>
                <a:lnTo>
                  <a:pt x="460" y="134"/>
                </a:lnTo>
                <a:lnTo>
                  <a:pt x="453" y="131"/>
                </a:lnTo>
                <a:lnTo>
                  <a:pt x="452" y="123"/>
                </a:lnTo>
                <a:lnTo>
                  <a:pt x="454" y="115"/>
                </a:lnTo>
                <a:lnTo>
                  <a:pt x="460" y="106"/>
                </a:lnTo>
                <a:lnTo>
                  <a:pt x="465" y="95"/>
                </a:lnTo>
                <a:lnTo>
                  <a:pt x="492" y="75"/>
                </a:lnTo>
                <a:lnTo>
                  <a:pt x="493" y="71"/>
                </a:lnTo>
                <a:lnTo>
                  <a:pt x="501" y="44"/>
                </a:lnTo>
                <a:lnTo>
                  <a:pt x="520" y="48"/>
                </a:lnTo>
                <a:lnTo>
                  <a:pt x="523" y="56"/>
                </a:lnTo>
                <a:lnTo>
                  <a:pt x="514" y="75"/>
                </a:lnTo>
                <a:lnTo>
                  <a:pt x="504" y="91"/>
                </a:lnTo>
                <a:lnTo>
                  <a:pt x="493" y="102"/>
                </a:lnTo>
                <a:lnTo>
                  <a:pt x="487" y="119"/>
                </a:lnTo>
                <a:lnTo>
                  <a:pt x="493" y="133"/>
                </a:lnTo>
                <a:lnTo>
                  <a:pt x="507" y="137"/>
                </a:lnTo>
                <a:lnTo>
                  <a:pt x="515" y="176"/>
                </a:lnTo>
                <a:lnTo>
                  <a:pt x="514" y="182"/>
                </a:lnTo>
                <a:lnTo>
                  <a:pt x="492" y="197"/>
                </a:lnTo>
                <a:lnTo>
                  <a:pt x="496" y="201"/>
                </a:lnTo>
                <a:lnTo>
                  <a:pt x="514" y="208"/>
                </a:lnTo>
                <a:lnTo>
                  <a:pt x="520" y="213"/>
                </a:lnTo>
                <a:lnTo>
                  <a:pt x="514" y="232"/>
                </a:lnTo>
                <a:lnTo>
                  <a:pt x="520" y="241"/>
                </a:lnTo>
                <a:lnTo>
                  <a:pt x="520" y="251"/>
                </a:lnTo>
                <a:lnTo>
                  <a:pt x="523" y="272"/>
                </a:lnTo>
                <a:lnTo>
                  <a:pt x="547" y="287"/>
                </a:lnTo>
                <a:lnTo>
                  <a:pt x="554" y="287"/>
                </a:lnTo>
                <a:lnTo>
                  <a:pt x="561" y="282"/>
                </a:lnTo>
                <a:lnTo>
                  <a:pt x="575" y="282"/>
                </a:lnTo>
                <a:lnTo>
                  <a:pt x="578" y="284"/>
                </a:lnTo>
                <a:lnTo>
                  <a:pt x="577" y="295"/>
                </a:lnTo>
                <a:lnTo>
                  <a:pt x="587" y="318"/>
                </a:lnTo>
                <a:lnTo>
                  <a:pt x="587" y="323"/>
                </a:lnTo>
                <a:lnTo>
                  <a:pt x="594" y="334"/>
                </a:lnTo>
                <a:lnTo>
                  <a:pt x="613" y="331"/>
                </a:lnTo>
                <a:lnTo>
                  <a:pt x="616" y="334"/>
                </a:lnTo>
                <a:lnTo>
                  <a:pt x="629" y="322"/>
                </a:lnTo>
                <a:lnTo>
                  <a:pt x="672" y="304"/>
                </a:lnTo>
                <a:lnTo>
                  <a:pt x="673" y="299"/>
                </a:lnTo>
                <a:lnTo>
                  <a:pt x="681" y="287"/>
                </a:lnTo>
                <a:lnTo>
                  <a:pt x="692" y="221"/>
                </a:lnTo>
                <a:lnTo>
                  <a:pt x="692" y="213"/>
                </a:lnTo>
                <a:lnTo>
                  <a:pt x="594" y="237"/>
                </a:lnTo>
                <a:lnTo>
                  <a:pt x="527" y="0"/>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1" name="5876395.25617.2512.57.8755"/>
          <p:cNvSpPr>
            <a:spLocks/>
          </p:cNvSpPr>
          <p:nvPr>
            <p:custDataLst>
              <p:tags r:id="rId41"/>
            </p:custDataLst>
          </p:nvPr>
        </p:nvSpPr>
        <p:spPr bwMode="auto">
          <a:xfrm>
            <a:off x="7674979" y="2608186"/>
            <a:ext cx="117472" cy="184367"/>
          </a:xfrm>
          <a:custGeom>
            <a:avLst/>
            <a:gdLst>
              <a:gd name="T0" fmla="*/ 0 w 165"/>
              <a:gd name="T1" fmla="*/ 0 h 263"/>
              <a:gd name="T2" fmla="*/ 0 w 165"/>
              <a:gd name="T3" fmla="*/ 0 h 263"/>
              <a:gd name="T4" fmla="*/ 0 w 165"/>
              <a:gd name="T5" fmla="*/ 0 h 263"/>
              <a:gd name="T6" fmla="*/ 0 w 165"/>
              <a:gd name="T7" fmla="*/ 0 h 263"/>
              <a:gd name="T8" fmla="*/ 0 w 165"/>
              <a:gd name="T9" fmla="*/ 0 h 263"/>
              <a:gd name="T10" fmla="*/ 0 w 165"/>
              <a:gd name="T11" fmla="*/ 0 h 263"/>
              <a:gd name="T12" fmla="*/ 0 w 165"/>
              <a:gd name="T13" fmla="*/ 0 h 263"/>
              <a:gd name="T14" fmla="*/ 0 w 165"/>
              <a:gd name="T15" fmla="*/ 0 h 263"/>
              <a:gd name="T16" fmla="*/ 0 w 165"/>
              <a:gd name="T17" fmla="*/ 0 h 263"/>
              <a:gd name="T18" fmla="*/ 0 w 165"/>
              <a:gd name="T19" fmla="*/ 0 h 263"/>
              <a:gd name="T20" fmla="*/ 0 w 165"/>
              <a:gd name="T21" fmla="*/ 0 h 263"/>
              <a:gd name="T22" fmla="*/ 0 w 165"/>
              <a:gd name="T23" fmla="*/ 0 h 263"/>
              <a:gd name="T24" fmla="*/ 0 w 165"/>
              <a:gd name="T25" fmla="*/ 0 h 263"/>
              <a:gd name="T26" fmla="*/ 0 w 165"/>
              <a:gd name="T27" fmla="*/ 0 h 263"/>
              <a:gd name="T28" fmla="*/ 0 w 165"/>
              <a:gd name="T29" fmla="*/ 0 h 263"/>
              <a:gd name="T30" fmla="*/ 0 w 165"/>
              <a:gd name="T31" fmla="*/ 0 h 263"/>
              <a:gd name="T32" fmla="*/ 0 w 165"/>
              <a:gd name="T33" fmla="*/ 0 h 263"/>
              <a:gd name="T34" fmla="*/ 0 w 165"/>
              <a:gd name="T35" fmla="*/ 0 h 263"/>
              <a:gd name="T36" fmla="*/ 0 w 165"/>
              <a:gd name="T37" fmla="*/ 0 h 263"/>
              <a:gd name="T38" fmla="*/ 0 w 165"/>
              <a:gd name="T39" fmla="*/ 0 h 263"/>
              <a:gd name="T40" fmla="*/ 0 w 165"/>
              <a:gd name="T41" fmla="*/ 0 h 263"/>
              <a:gd name="T42" fmla="*/ 0 w 165"/>
              <a:gd name="T43" fmla="*/ 0 h 263"/>
              <a:gd name="T44" fmla="*/ 0 w 16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63">
                <a:moveTo>
                  <a:pt x="165" y="239"/>
                </a:moveTo>
                <a:lnTo>
                  <a:pt x="159" y="224"/>
                </a:lnTo>
                <a:lnTo>
                  <a:pt x="146" y="199"/>
                </a:lnTo>
                <a:lnTo>
                  <a:pt x="134" y="177"/>
                </a:lnTo>
                <a:lnTo>
                  <a:pt x="107" y="159"/>
                </a:lnTo>
                <a:lnTo>
                  <a:pt x="95" y="152"/>
                </a:lnTo>
                <a:lnTo>
                  <a:pt x="90" y="140"/>
                </a:lnTo>
                <a:lnTo>
                  <a:pt x="73" y="101"/>
                </a:lnTo>
                <a:lnTo>
                  <a:pt x="60" y="87"/>
                </a:lnTo>
                <a:lnTo>
                  <a:pt x="47" y="67"/>
                </a:lnTo>
                <a:lnTo>
                  <a:pt x="36" y="52"/>
                </a:lnTo>
                <a:lnTo>
                  <a:pt x="35" y="42"/>
                </a:lnTo>
                <a:lnTo>
                  <a:pt x="36" y="42"/>
                </a:lnTo>
                <a:lnTo>
                  <a:pt x="36" y="35"/>
                </a:lnTo>
                <a:lnTo>
                  <a:pt x="50" y="1"/>
                </a:lnTo>
                <a:lnTo>
                  <a:pt x="35" y="0"/>
                </a:lnTo>
                <a:lnTo>
                  <a:pt x="24" y="1"/>
                </a:lnTo>
                <a:lnTo>
                  <a:pt x="8" y="13"/>
                </a:lnTo>
                <a:lnTo>
                  <a:pt x="7" y="20"/>
                </a:lnTo>
                <a:lnTo>
                  <a:pt x="1" y="24"/>
                </a:lnTo>
                <a:lnTo>
                  <a:pt x="0" y="26"/>
                </a:lnTo>
                <a:lnTo>
                  <a:pt x="67" y="263"/>
                </a:lnTo>
                <a:lnTo>
                  <a:pt x="165" y="239"/>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2" name="5877375.625581.527.12542.3755"/>
          <p:cNvSpPr>
            <a:spLocks/>
          </p:cNvSpPr>
          <p:nvPr>
            <p:custDataLst>
              <p:tags r:id="rId42"/>
            </p:custDataLst>
          </p:nvPr>
        </p:nvSpPr>
        <p:spPr bwMode="auto">
          <a:xfrm>
            <a:off x="7147984" y="2317767"/>
            <a:ext cx="624889" cy="401365"/>
          </a:xfrm>
          <a:custGeom>
            <a:avLst/>
            <a:gdLst>
              <a:gd name="T0" fmla="*/ 0 w 885"/>
              <a:gd name="T1" fmla="*/ 0 h 568"/>
              <a:gd name="T2" fmla="*/ 0 w 885"/>
              <a:gd name="T3" fmla="*/ 0 h 568"/>
              <a:gd name="T4" fmla="*/ 0 w 885"/>
              <a:gd name="T5" fmla="*/ 0 h 568"/>
              <a:gd name="T6" fmla="*/ 0 w 885"/>
              <a:gd name="T7" fmla="*/ 0 h 568"/>
              <a:gd name="T8" fmla="*/ 0 w 885"/>
              <a:gd name="T9" fmla="*/ 0 h 568"/>
              <a:gd name="T10" fmla="*/ 0 w 885"/>
              <a:gd name="T11" fmla="*/ 0 h 568"/>
              <a:gd name="T12" fmla="*/ 0 w 885"/>
              <a:gd name="T13" fmla="*/ 0 h 568"/>
              <a:gd name="T14" fmla="*/ 0 w 885"/>
              <a:gd name="T15" fmla="*/ 0 h 568"/>
              <a:gd name="T16" fmla="*/ 0 w 885"/>
              <a:gd name="T17" fmla="*/ 0 h 568"/>
              <a:gd name="T18" fmla="*/ 0 w 885"/>
              <a:gd name="T19" fmla="*/ 0 h 568"/>
              <a:gd name="T20" fmla="*/ 0 w 885"/>
              <a:gd name="T21" fmla="*/ 0 h 568"/>
              <a:gd name="T22" fmla="*/ 0 w 885"/>
              <a:gd name="T23" fmla="*/ 0 h 568"/>
              <a:gd name="T24" fmla="*/ 0 w 885"/>
              <a:gd name="T25" fmla="*/ 0 h 568"/>
              <a:gd name="T26" fmla="*/ 0 w 885"/>
              <a:gd name="T27" fmla="*/ 0 h 568"/>
              <a:gd name="T28" fmla="*/ 0 w 885"/>
              <a:gd name="T29" fmla="*/ 0 h 568"/>
              <a:gd name="T30" fmla="*/ 0 w 885"/>
              <a:gd name="T31" fmla="*/ 0 h 568"/>
              <a:gd name="T32" fmla="*/ 0 w 885"/>
              <a:gd name="T33" fmla="*/ 0 h 568"/>
              <a:gd name="T34" fmla="*/ 0 w 885"/>
              <a:gd name="T35" fmla="*/ 0 h 568"/>
              <a:gd name="T36" fmla="*/ 0 w 885"/>
              <a:gd name="T37" fmla="*/ 0 h 568"/>
              <a:gd name="T38" fmla="*/ 0 w 885"/>
              <a:gd name="T39" fmla="*/ 0 h 568"/>
              <a:gd name="T40" fmla="*/ 0 w 885"/>
              <a:gd name="T41" fmla="*/ 0 h 568"/>
              <a:gd name="T42" fmla="*/ 0 w 885"/>
              <a:gd name="T43" fmla="*/ 0 h 568"/>
              <a:gd name="T44" fmla="*/ 0 w 885"/>
              <a:gd name="T45" fmla="*/ 0 h 568"/>
              <a:gd name="T46" fmla="*/ 0 w 885"/>
              <a:gd name="T47" fmla="*/ 0 h 568"/>
              <a:gd name="T48" fmla="*/ 0 w 885"/>
              <a:gd name="T49" fmla="*/ 0 h 568"/>
              <a:gd name="T50" fmla="*/ 0 w 885"/>
              <a:gd name="T51" fmla="*/ 0 h 568"/>
              <a:gd name="T52" fmla="*/ 0 w 885"/>
              <a:gd name="T53" fmla="*/ 0 h 568"/>
              <a:gd name="T54" fmla="*/ 0 w 885"/>
              <a:gd name="T55" fmla="*/ 0 h 568"/>
              <a:gd name="T56" fmla="*/ 0 w 885"/>
              <a:gd name="T57" fmla="*/ 0 h 568"/>
              <a:gd name="T58" fmla="*/ 0 w 885"/>
              <a:gd name="T59" fmla="*/ 0 h 568"/>
              <a:gd name="T60" fmla="*/ 0 w 885"/>
              <a:gd name="T61" fmla="*/ 0 h 568"/>
              <a:gd name="T62" fmla="*/ 0 w 885"/>
              <a:gd name="T63" fmla="*/ 0 h 568"/>
              <a:gd name="T64" fmla="*/ 0 w 885"/>
              <a:gd name="T65" fmla="*/ 0 h 568"/>
              <a:gd name="T66" fmla="*/ 0 w 885"/>
              <a:gd name="T67" fmla="*/ 0 h 568"/>
              <a:gd name="T68" fmla="*/ 0 w 885"/>
              <a:gd name="T69" fmla="*/ 0 h 568"/>
              <a:gd name="T70" fmla="*/ 0 w 885"/>
              <a:gd name="T71" fmla="*/ 0 h 568"/>
              <a:gd name="T72" fmla="*/ 0 w 885"/>
              <a:gd name="T73" fmla="*/ 0 h 568"/>
              <a:gd name="T74" fmla="*/ 0 w 885"/>
              <a:gd name="T75" fmla="*/ 0 h 568"/>
              <a:gd name="T76" fmla="*/ 0 w 885"/>
              <a:gd name="T77" fmla="*/ 0 h 568"/>
              <a:gd name="T78" fmla="*/ 0 w 885"/>
              <a:gd name="T79" fmla="*/ 0 h 568"/>
              <a:gd name="T80" fmla="*/ 0 w 885"/>
              <a:gd name="T81" fmla="*/ 0 h 568"/>
              <a:gd name="T82" fmla="*/ 0 w 885"/>
              <a:gd name="T83" fmla="*/ 0 h 568"/>
              <a:gd name="T84" fmla="*/ 0 w 885"/>
              <a:gd name="T85" fmla="*/ 0 h 568"/>
              <a:gd name="T86" fmla="*/ 0 w 885"/>
              <a:gd name="T87" fmla="*/ 0 h 568"/>
              <a:gd name="T88" fmla="*/ 0 w 885"/>
              <a:gd name="T89" fmla="*/ 0 h 568"/>
              <a:gd name="T90" fmla="*/ 0 w 885"/>
              <a:gd name="T91" fmla="*/ 0 h 568"/>
              <a:gd name="T92" fmla="*/ 0 w 885"/>
              <a:gd name="T93" fmla="*/ 0 h 568"/>
              <a:gd name="T94" fmla="*/ 0 w 885"/>
              <a:gd name="T95" fmla="*/ 0 h 568"/>
              <a:gd name="T96" fmla="*/ 0 w 885"/>
              <a:gd name="T97" fmla="*/ 0 h 568"/>
              <a:gd name="T98" fmla="*/ 0 w 885"/>
              <a:gd name="T99" fmla="*/ 0 h 568"/>
              <a:gd name="T100" fmla="*/ 0 w 885"/>
              <a:gd name="T101" fmla="*/ 0 h 568"/>
              <a:gd name="T102" fmla="*/ 0 w 885"/>
              <a:gd name="T103" fmla="*/ 0 h 568"/>
              <a:gd name="T104" fmla="*/ 0 w 885"/>
              <a:gd name="T105" fmla="*/ 0 h 568"/>
              <a:gd name="T106" fmla="*/ 0 w 885"/>
              <a:gd name="T107" fmla="*/ 0 h 568"/>
              <a:gd name="T108" fmla="*/ 0 w 885"/>
              <a:gd name="T109" fmla="*/ 0 h 568"/>
              <a:gd name="T110" fmla="*/ 0 w 885"/>
              <a:gd name="T111" fmla="*/ 0 h 568"/>
              <a:gd name="T112" fmla="*/ 0 w 885"/>
              <a:gd name="T113" fmla="*/ 0 h 5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85" h="568">
                <a:moveTo>
                  <a:pt x="221" y="539"/>
                </a:moveTo>
                <a:lnTo>
                  <a:pt x="619" y="461"/>
                </a:lnTo>
                <a:lnTo>
                  <a:pt x="748" y="437"/>
                </a:lnTo>
                <a:lnTo>
                  <a:pt x="749" y="435"/>
                </a:lnTo>
                <a:lnTo>
                  <a:pt x="755" y="431"/>
                </a:lnTo>
                <a:lnTo>
                  <a:pt x="756" y="424"/>
                </a:lnTo>
                <a:lnTo>
                  <a:pt x="772" y="412"/>
                </a:lnTo>
                <a:lnTo>
                  <a:pt x="783" y="411"/>
                </a:lnTo>
                <a:lnTo>
                  <a:pt x="798" y="412"/>
                </a:lnTo>
                <a:lnTo>
                  <a:pt x="834" y="390"/>
                </a:lnTo>
                <a:lnTo>
                  <a:pt x="837" y="365"/>
                </a:lnTo>
                <a:lnTo>
                  <a:pt x="861" y="344"/>
                </a:lnTo>
                <a:lnTo>
                  <a:pt x="884" y="330"/>
                </a:lnTo>
                <a:lnTo>
                  <a:pt x="885" y="325"/>
                </a:lnTo>
                <a:lnTo>
                  <a:pt x="866" y="310"/>
                </a:lnTo>
                <a:lnTo>
                  <a:pt x="858" y="301"/>
                </a:lnTo>
                <a:lnTo>
                  <a:pt x="843" y="297"/>
                </a:lnTo>
                <a:lnTo>
                  <a:pt x="838" y="290"/>
                </a:lnTo>
                <a:lnTo>
                  <a:pt x="825" y="287"/>
                </a:lnTo>
                <a:lnTo>
                  <a:pt x="821" y="266"/>
                </a:lnTo>
                <a:lnTo>
                  <a:pt x="799" y="262"/>
                </a:lnTo>
                <a:lnTo>
                  <a:pt x="798" y="259"/>
                </a:lnTo>
                <a:lnTo>
                  <a:pt x="798" y="223"/>
                </a:lnTo>
                <a:lnTo>
                  <a:pt x="804" y="218"/>
                </a:lnTo>
                <a:lnTo>
                  <a:pt x="803" y="200"/>
                </a:lnTo>
                <a:lnTo>
                  <a:pt x="794" y="189"/>
                </a:lnTo>
                <a:lnTo>
                  <a:pt x="794" y="185"/>
                </a:lnTo>
                <a:lnTo>
                  <a:pt x="796" y="180"/>
                </a:lnTo>
                <a:lnTo>
                  <a:pt x="810" y="163"/>
                </a:lnTo>
                <a:lnTo>
                  <a:pt x="815" y="132"/>
                </a:lnTo>
                <a:lnTo>
                  <a:pt x="815" y="124"/>
                </a:lnTo>
                <a:lnTo>
                  <a:pt x="826" y="109"/>
                </a:lnTo>
                <a:lnTo>
                  <a:pt x="834" y="107"/>
                </a:lnTo>
                <a:lnTo>
                  <a:pt x="823" y="93"/>
                </a:lnTo>
                <a:lnTo>
                  <a:pt x="784" y="89"/>
                </a:lnTo>
                <a:lnTo>
                  <a:pt x="783" y="85"/>
                </a:lnTo>
                <a:lnTo>
                  <a:pt x="779" y="82"/>
                </a:lnTo>
                <a:lnTo>
                  <a:pt x="775" y="69"/>
                </a:lnTo>
                <a:lnTo>
                  <a:pt x="760" y="32"/>
                </a:lnTo>
                <a:lnTo>
                  <a:pt x="748" y="27"/>
                </a:lnTo>
                <a:lnTo>
                  <a:pt x="743" y="23"/>
                </a:lnTo>
                <a:lnTo>
                  <a:pt x="741" y="24"/>
                </a:lnTo>
                <a:lnTo>
                  <a:pt x="735" y="22"/>
                </a:lnTo>
                <a:lnTo>
                  <a:pt x="729" y="9"/>
                </a:lnTo>
                <a:lnTo>
                  <a:pt x="718" y="0"/>
                </a:lnTo>
                <a:lnTo>
                  <a:pt x="110" y="124"/>
                </a:lnTo>
                <a:lnTo>
                  <a:pt x="98" y="75"/>
                </a:lnTo>
                <a:lnTo>
                  <a:pt x="64" y="107"/>
                </a:lnTo>
                <a:lnTo>
                  <a:pt x="59" y="110"/>
                </a:lnTo>
                <a:lnTo>
                  <a:pt x="54" y="105"/>
                </a:lnTo>
                <a:lnTo>
                  <a:pt x="48" y="105"/>
                </a:lnTo>
                <a:lnTo>
                  <a:pt x="37" y="122"/>
                </a:lnTo>
                <a:lnTo>
                  <a:pt x="15" y="145"/>
                </a:lnTo>
                <a:lnTo>
                  <a:pt x="0" y="153"/>
                </a:lnTo>
                <a:lnTo>
                  <a:pt x="45" y="398"/>
                </a:lnTo>
                <a:lnTo>
                  <a:pt x="76" y="568"/>
                </a:lnTo>
                <a:lnTo>
                  <a:pt x="221" y="539"/>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3" name="5878380.7561921.8759.8755"/>
          <p:cNvSpPr>
            <a:spLocks/>
          </p:cNvSpPr>
          <p:nvPr>
            <p:custDataLst>
              <p:tags r:id="rId43"/>
            </p:custDataLst>
          </p:nvPr>
        </p:nvSpPr>
        <p:spPr bwMode="auto">
          <a:xfrm>
            <a:off x="7701083" y="2392820"/>
            <a:ext cx="145209" cy="323050"/>
          </a:xfrm>
          <a:custGeom>
            <a:avLst/>
            <a:gdLst>
              <a:gd name="T0" fmla="*/ 0 w 207"/>
              <a:gd name="T1" fmla="*/ 0 h 458"/>
              <a:gd name="T2" fmla="*/ 0 w 207"/>
              <a:gd name="T3" fmla="*/ 0 h 458"/>
              <a:gd name="T4" fmla="*/ 0 w 207"/>
              <a:gd name="T5" fmla="*/ 0 h 458"/>
              <a:gd name="T6" fmla="*/ 0 w 207"/>
              <a:gd name="T7" fmla="*/ 0 h 458"/>
              <a:gd name="T8" fmla="*/ 0 w 207"/>
              <a:gd name="T9" fmla="*/ 0 h 458"/>
              <a:gd name="T10" fmla="*/ 0 w 207"/>
              <a:gd name="T11" fmla="*/ 0 h 458"/>
              <a:gd name="T12" fmla="*/ 0 w 207"/>
              <a:gd name="T13" fmla="*/ 0 h 458"/>
              <a:gd name="T14" fmla="*/ 0 w 207"/>
              <a:gd name="T15" fmla="*/ 0 h 458"/>
              <a:gd name="T16" fmla="*/ 0 w 207"/>
              <a:gd name="T17" fmla="*/ 0 h 458"/>
              <a:gd name="T18" fmla="*/ 0 w 207"/>
              <a:gd name="T19" fmla="*/ 0 h 458"/>
              <a:gd name="T20" fmla="*/ 0 w 207"/>
              <a:gd name="T21" fmla="*/ 0 h 458"/>
              <a:gd name="T22" fmla="*/ 0 w 207"/>
              <a:gd name="T23" fmla="*/ 0 h 458"/>
              <a:gd name="T24" fmla="*/ 0 w 207"/>
              <a:gd name="T25" fmla="*/ 0 h 458"/>
              <a:gd name="T26" fmla="*/ 0 w 207"/>
              <a:gd name="T27" fmla="*/ 0 h 458"/>
              <a:gd name="T28" fmla="*/ 0 w 207"/>
              <a:gd name="T29" fmla="*/ 0 h 458"/>
              <a:gd name="T30" fmla="*/ 0 w 207"/>
              <a:gd name="T31" fmla="*/ 0 h 458"/>
              <a:gd name="T32" fmla="*/ 0 w 207"/>
              <a:gd name="T33" fmla="*/ 0 h 458"/>
              <a:gd name="T34" fmla="*/ 0 w 207"/>
              <a:gd name="T35" fmla="*/ 0 h 458"/>
              <a:gd name="T36" fmla="*/ 0 w 207"/>
              <a:gd name="T37" fmla="*/ 0 h 458"/>
              <a:gd name="T38" fmla="*/ 0 w 207"/>
              <a:gd name="T39" fmla="*/ 0 h 458"/>
              <a:gd name="T40" fmla="*/ 0 w 207"/>
              <a:gd name="T41" fmla="*/ 0 h 458"/>
              <a:gd name="T42" fmla="*/ 0 w 207"/>
              <a:gd name="T43" fmla="*/ 0 h 458"/>
              <a:gd name="T44" fmla="*/ 0 w 207"/>
              <a:gd name="T45" fmla="*/ 0 h 458"/>
              <a:gd name="T46" fmla="*/ 0 w 207"/>
              <a:gd name="T47" fmla="*/ 0 h 458"/>
              <a:gd name="T48" fmla="*/ 0 w 207"/>
              <a:gd name="T49" fmla="*/ 0 h 458"/>
              <a:gd name="T50" fmla="*/ 0 w 207"/>
              <a:gd name="T51" fmla="*/ 0 h 458"/>
              <a:gd name="T52" fmla="*/ 0 w 207"/>
              <a:gd name="T53" fmla="*/ 0 h 458"/>
              <a:gd name="T54" fmla="*/ 0 w 207"/>
              <a:gd name="T55" fmla="*/ 0 h 458"/>
              <a:gd name="T56" fmla="*/ 0 w 207"/>
              <a:gd name="T57" fmla="*/ 0 h 458"/>
              <a:gd name="T58" fmla="*/ 0 w 207"/>
              <a:gd name="T59" fmla="*/ 0 h 458"/>
              <a:gd name="T60" fmla="*/ 0 w 207"/>
              <a:gd name="T61" fmla="*/ 0 h 458"/>
              <a:gd name="T62" fmla="*/ 0 w 207"/>
              <a:gd name="T63" fmla="*/ 0 h 458"/>
              <a:gd name="T64" fmla="*/ 0 w 207"/>
              <a:gd name="T65" fmla="*/ 0 h 4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458">
                <a:moveTo>
                  <a:pt x="14" y="305"/>
                </a:moveTo>
                <a:lnTo>
                  <a:pt x="0" y="339"/>
                </a:lnTo>
                <a:lnTo>
                  <a:pt x="0" y="346"/>
                </a:lnTo>
                <a:lnTo>
                  <a:pt x="11" y="344"/>
                </a:lnTo>
                <a:lnTo>
                  <a:pt x="16" y="356"/>
                </a:lnTo>
                <a:lnTo>
                  <a:pt x="30" y="374"/>
                </a:lnTo>
                <a:lnTo>
                  <a:pt x="41" y="386"/>
                </a:lnTo>
                <a:lnTo>
                  <a:pt x="74" y="402"/>
                </a:lnTo>
                <a:lnTo>
                  <a:pt x="86" y="405"/>
                </a:lnTo>
                <a:lnTo>
                  <a:pt x="106" y="410"/>
                </a:lnTo>
                <a:lnTo>
                  <a:pt x="118" y="410"/>
                </a:lnTo>
                <a:lnTo>
                  <a:pt x="120" y="433"/>
                </a:lnTo>
                <a:lnTo>
                  <a:pt x="118" y="449"/>
                </a:lnTo>
                <a:lnTo>
                  <a:pt x="128" y="458"/>
                </a:lnTo>
                <a:lnTo>
                  <a:pt x="133" y="445"/>
                </a:lnTo>
                <a:lnTo>
                  <a:pt x="145" y="425"/>
                </a:lnTo>
                <a:lnTo>
                  <a:pt x="145" y="402"/>
                </a:lnTo>
                <a:lnTo>
                  <a:pt x="163" y="378"/>
                </a:lnTo>
                <a:lnTo>
                  <a:pt x="171" y="351"/>
                </a:lnTo>
                <a:lnTo>
                  <a:pt x="192" y="321"/>
                </a:lnTo>
                <a:lnTo>
                  <a:pt x="203" y="304"/>
                </a:lnTo>
                <a:lnTo>
                  <a:pt x="207" y="284"/>
                </a:lnTo>
                <a:lnTo>
                  <a:pt x="207" y="266"/>
                </a:lnTo>
                <a:lnTo>
                  <a:pt x="207" y="203"/>
                </a:lnTo>
                <a:lnTo>
                  <a:pt x="200" y="155"/>
                </a:lnTo>
                <a:lnTo>
                  <a:pt x="191" y="139"/>
                </a:lnTo>
                <a:lnTo>
                  <a:pt x="170" y="143"/>
                </a:lnTo>
                <a:lnTo>
                  <a:pt x="161" y="152"/>
                </a:lnTo>
                <a:lnTo>
                  <a:pt x="153" y="144"/>
                </a:lnTo>
                <a:lnTo>
                  <a:pt x="149" y="143"/>
                </a:lnTo>
                <a:lnTo>
                  <a:pt x="144" y="144"/>
                </a:lnTo>
                <a:lnTo>
                  <a:pt x="139" y="143"/>
                </a:lnTo>
                <a:lnTo>
                  <a:pt x="139" y="136"/>
                </a:lnTo>
                <a:lnTo>
                  <a:pt x="151" y="112"/>
                </a:lnTo>
                <a:lnTo>
                  <a:pt x="159" y="111"/>
                </a:lnTo>
                <a:lnTo>
                  <a:pt x="165" y="109"/>
                </a:lnTo>
                <a:lnTo>
                  <a:pt x="165" y="90"/>
                </a:lnTo>
                <a:lnTo>
                  <a:pt x="170" y="78"/>
                </a:lnTo>
                <a:lnTo>
                  <a:pt x="175" y="73"/>
                </a:lnTo>
                <a:lnTo>
                  <a:pt x="183" y="62"/>
                </a:lnTo>
                <a:lnTo>
                  <a:pt x="175" y="39"/>
                </a:lnTo>
                <a:lnTo>
                  <a:pt x="50" y="0"/>
                </a:lnTo>
                <a:lnTo>
                  <a:pt x="42" y="2"/>
                </a:lnTo>
                <a:lnTo>
                  <a:pt x="31" y="17"/>
                </a:lnTo>
                <a:lnTo>
                  <a:pt x="31" y="25"/>
                </a:lnTo>
                <a:lnTo>
                  <a:pt x="26" y="56"/>
                </a:lnTo>
                <a:lnTo>
                  <a:pt x="12" y="73"/>
                </a:lnTo>
                <a:lnTo>
                  <a:pt x="10" y="78"/>
                </a:lnTo>
                <a:lnTo>
                  <a:pt x="10" y="82"/>
                </a:lnTo>
                <a:lnTo>
                  <a:pt x="19" y="93"/>
                </a:lnTo>
                <a:lnTo>
                  <a:pt x="20" y="111"/>
                </a:lnTo>
                <a:lnTo>
                  <a:pt x="14" y="116"/>
                </a:lnTo>
                <a:lnTo>
                  <a:pt x="14" y="152"/>
                </a:lnTo>
                <a:lnTo>
                  <a:pt x="15" y="155"/>
                </a:lnTo>
                <a:lnTo>
                  <a:pt x="37" y="159"/>
                </a:lnTo>
                <a:lnTo>
                  <a:pt x="41" y="180"/>
                </a:lnTo>
                <a:lnTo>
                  <a:pt x="54" y="183"/>
                </a:lnTo>
                <a:lnTo>
                  <a:pt x="59" y="190"/>
                </a:lnTo>
                <a:lnTo>
                  <a:pt x="74" y="194"/>
                </a:lnTo>
                <a:lnTo>
                  <a:pt x="82" y="203"/>
                </a:lnTo>
                <a:lnTo>
                  <a:pt x="101" y="218"/>
                </a:lnTo>
                <a:lnTo>
                  <a:pt x="100" y="223"/>
                </a:lnTo>
                <a:lnTo>
                  <a:pt x="77" y="237"/>
                </a:lnTo>
                <a:lnTo>
                  <a:pt x="53" y="258"/>
                </a:lnTo>
                <a:lnTo>
                  <a:pt x="50" y="283"/>
                </a:lnTo>
                <a:lnTo>
                  <a:pt x="14" y="305"/>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4" name="5879370628.12512.12512.55"/>
          <p:cNvSpPr>
            <a:spLocks/>
          </p:cNvSpPr>
          <p:nvPr>
            <p:custDataLst>
              <p:tags r:id="rId44"/>
            </p:custDataLst>
          </p:nvPr>
        </p:nvSpPr>
        <p:spPr bwMode="auto">
          <a:xfrm>
            <a:off x="7836503" y="2234559"/>
            <a:ext cx="184367" cy="179471"/>
          </a:xfrm>
          <a:custGeom>
            <a:avLst/>
            <a:gdLst>
              <a:gd name="T0" fmla="*/ 0 w 260"/>
              <a:gd name="T1" fmla="*/ 0 h 255"/>
              <a:gd name="T2" fmla="*/ 0 w 260"/>
              <a:gd name="T3" fmla="*/ 0 h 255"/>
              <a:gd name="T4" fmla="*/ 0 w 260"/>
              <a:gd name="T5" fmla="*/ 0 h 255"/>
              <a:gd name="T6" fmla="*/ 0 w 260"/>
              <a:gd name="T7" fmla="*/ 0 h 255"/>
              <a:gd name="T8" fmla="*/ 0 w 260"/>
              <a:gd name="T9" fmla="*/ 0 h 255"/>
              <a:gd name="T10" fmla="*/ 0 w 260"/>
              <a:gd name="T11" fmla="*/ 0 h 255"/>
              <a:gd name="T12" fmla="*/ 0 w 260"/>
              <a:gd name="T13" fmla="*/ 0 h 255"/>
              <a:gd name="T14" fmla="*/ 0 w 260"/>
              <a:gd name="T15" fmla="*/ 0 h 255"/>
              <a:gd name="T16" fmla="*/ 0 w 260"/>
              <a:gd name="T17" fmla="*/ 0 h 255"/>
              <a:gd name="T18" fmla="*/ 0 w 260"/>
              <a:gd name="T19" fmla="*/ 0 h 255"/>
              <a:gd name="T20" fmla="*/ 0 w 260"/>
              <a:gd name="T21" fmla="*/ 0 h 255"/>
              <a:gd name="T22" fmla="*/ 0 w 260"/>
              <a:gd name="T23" fmla="*/ 0 h 255"/>
              <a:gd name="T24" fmla="*/ 0 w 260"/>
              <a:gd name="T25" fmla="*/ 0 h 255"/>
              <a:gd name="T26" fmla="*/ 0 w 260"/>
              <a:gd name="T27" fmla="*/ 0 h 255"/>
              <a:gd name="T28" fmla="*/ 0 w 260"/>
              <a:gd name="T29" fmla="*/ 0 h 255"/>
              <a:gd name="T30" fmla="*/ 0 w 260"/>
              <a:gd name="T31" fmla="*/ 0 h 255"/>
              <a:gd name="T32" fmla="*/ 0 w 260"/>
              <a:gd name="T33" fmla="*/ 0 h 255"/>
              <a:gd name="T34" fmla="*/ 0 w 260"/>
              <a:gd name="T35" fmla="*/ 0 h 255"/>
              <a:gd name="T36" fmla="*/ 0 w 260"/>
              <a:gd name="T37" fmla="*/ 0 h 255"/>
              <a:gd name="T38" fmla="*/ 0 w 260"/>
              <a:gd name="T39" fmla="*/ 0 h 255"/>
              <a:gd name="T40" fmla="*/ 0 w 260"/>
              <a:gd name="T41" fmla="*/ 0 h 255"/>
              <a:gd name="T42" fmla="*/ 0 w 260"/>
              <a:gd name="T43" fmla="*/ 0 h 255"/>
              <a:gd name="T44" fmla="*/ 0 w 260"/>
              <a:gd name="T45" fmla="*/ 0 h 255"/>
              <a:gd name="T46" fmla="*/ 0 w 260"/>
              <a:gd name="T47" fmla="*/ 0 h 255"/>
              <a:gd name="T48" fmla="*/ 0 w 260"/>
              <a:gd name="T49" fmla="*/ 0 h 255"/>
              <a:gd name="T50" fmla="*/ 0 w 260"/>
              <a:gd name="T51" fmla="*/ 0 h 255"/>
              <a:gd name="T52" fmla="*/ 0 w 260"/>
              <a:gd name="T53" fmla="*/ 0 h 255"/>
              <a:gd name="T54" fmla="*/ 0 w 260"/>
              <a:gd name="T55" fmla="*/ 0 h 2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255">
                <a:moveTo>
                  <a:pt x="0" y="55"/>
                </a:moveTo>
                <a:lnTo>
                  <a:pt x="85" y="31"/>
                </a:lnTo>
                <a:lnTo>
                  <a:pt x="96" y="40"/>
                </a:lnTo>
                <a:lnTo>
                  <a:pt x="100" y="39"/>
                </a:lnTo>
                <a:lnTo>
                  <a:pt x="101" y="31"/>
                </a:lnTo>
                <a:lnTo>
                  <a:pt x="230" y="0"/>
                </a:lnTo>
                <a:lnTo>
                  <a:pt x="260" y="108"/>
                </a:lnTo>
                <a:lnTo>
                  <a:pt x="256" y="116"/>
                </a:lnTo>
                <a:lnTo>
                  <a:pt x="254" y="121"/>
                </a:lnTo>
                <a:lnTo>
                  <a:pt x="254" y="126"/>
                </a:lnTo>
                <a:lnTo>
                  <a:pt x="256" y="129"/>
                </a:lnTo>
                <a:lnTo>
                  <a:pt x="238" y="134"/>
                </a:lnTo>
                <a:lnTo>
                  <a:pt x="196" y="149"/>
                </a:lnTo>
                <a:lnTo>
                  <a:pt x="184" y="149"/>
                </a:lnTo>
                <a:lnTo>
                  <a:pt x="179" y="152"/>
                </a:lnTo>
                <a:lnTo>
                  <a:pt x="179" y="164"/>
                </a:lnTo>
                <a:lnTo>
                  <a:pt x="172" y="165"/>
                </a:lnTo>
                <a:lnTo>
                  <a:pt x="149" y="169"/>
                </a:lnTo>
                <a:lnTo>
                  <a:pt x="113" y="186"/>
                </a:lnTo>
                <a:lnTo>
                  <a:pt x="111" y="177"/>
                </a:lnTo>
                <a:lnTo>
                  <a:pt x="88" y="202"/>
                </a:lnTo>
                <a:lnTo>
                  <a:pt x="37" y="243"/>
                </a:lnTo>
                <a:lnTo>
                  <a:pt x="19" y="255"/>
                </a:lnTo>
                <a:lnTo>
                  <a:pt x="6" y="239"/>
                </a:lnTo>
                <a:lnTo>
                  <a:pt x="27" y="216"/>
                </a:lnTo>
                <a:lnTo>
                  <a:pt x="27" y="203"/>
                </a:lnTo>
                <a:lnTo>
                  <a:pt x="15" y="195"/>
                </a:lnTo>
                <a:lnTo>
                  <a:pt x="0" y="55"/>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accent6"/>
              </a:solidFill>
              <a:latin typeface="Franklin Gothic Book" panose="020B0503020102020204" pitchFamily="34" charset="0"/>
            </a:endParaRPr>
          </a:p>
        </p:txBody>
      </p:sp>
      <p:sp>
        <p:nvSpPr>
          <p:cNvPr id="55" name="5880369.375639.12576.3755"/>
          <p:cNvSpPr>
            <a:spLocks/>
          </p:cNvSpPr>
          <p:nvPr>
            <p:custDataLst>
              <p:tags r:id="rId45"/>
            </p:custDataLst>
          </p:nvPr>
        </p:nvSpPr>
        <p:spPr bwMode="auto">
          <a:xfrm>
            <a:off x="7998028" y="2226400"/>
            <a:ext cx="96262" cy="102789"/>
          </a:xfrm>
          <a:custGeom>
            <a:avLst/>
            <a:gdLst>
              <a:gd name="T0" fmla="*/ 0 w 133"/>
              <a:gd name="T1" fmla="*/ 0 h 146"/>
              <a:gd name="T2" fmla="*/ 0 w 133"/>
              <a:gd name="T3" fmla="*/ 0 h 146"/>
              <a:gd name="T4" fmla="*/ 0 w 133"/>
              <a:gd name="T5" fmla="*/ 0 h 146"/>
              <a:gd name="T6" fmla="*/ 0 w 133"/>
              <a:gd name="T7" fmla="*/ 0 h 146"/>
              <a:gd name="T8" fmla="*/ 0 w 133"/>
              <a:gd name="T9" fmla="*/ 0 h 146"/>
              <a:gd name="T10" fmla="*/ 0 w 133"/>
              <a:gd name="T11" fmla="*/ 0 h 146"/>
              <a:gd name="T12" fmla="*/ 0 w 133"/>
              <a:gd name="T13" fmla="*/ 0 h 146"/>
              <a:gd name="T14" fmla="*/ 0 w 133"/>
              <a:gd name="T15" fmla="*/ 0 h 146"/>
              <a:gd name="T16" fmla="*/ 0 w 133"/>
              <a:gd name="T17" fmla="*/ 0 h 146"/>
              <a:gd name="T18" fmla="*/ 0 w 133"/>
              <a:gd name="T19" fmla="*/ 0 h 146"/>
              <a:gd name="T20" fmla="*/ 0 w 133"/>
              <a:gd name="T21" fmla="*/ 0 h 146"/>
              <a:gd name="T22" fmla="*/ 0 w 133"/>
              <a:gd name="T23" fmla="*/ 0 h 146"/>
              <a:gd name="T24" fmla="*/ 0 w 133"/>
              <a:gd name="T25" fmla="*/ 0 h 146"/>
              <a:gd name="T26" fmla="*/ 0 w 133"/>
              <a:gd name="T27" fmla="*/ 0 h 146"/>
              <a:gd name="T28" fmla="*/ 0 w 133"/>
              <a:gd name="T29" fmla="*/ 0 h 146"/>
              <a:gd name="T30" fmla="*/ 0 w 133"/>
              <a:gd name="T31" fmla="*/ 0 h 146"/>
              <a:gd name="T32" fmla="*/ 0 w 133"/>
              <a:gd name="T33" fmla="*/ 0 h 146"/>
              <a:gd name="T34" fmla="*/ 0 w 133"/>
              <a:gd name="T35" fmla="*/ 0 h 146"/>
              <a:gd name="T36" fmla="*/ 0 w 133"/>
              <a:gd name="T37" fmla="*/ 0 h 146"/>
              <a:gd name="T38" fmla="*/ 0 w 133"/>
              <a:gd name="T39" fmla="*/ 0 h 146"/>
              <a:gd name="T40" fmla="*/ 0 w 133"/>
              <a:gd name="T41" fmla="*/ 0 h 146"/>
              <a:gd name="T42" fmla="*/ 0 w 133"/>
              <a:gd name="T43" fmla="*/ 0 h 146"/>
              <a:gd name="T44" fmla="*/ 0 w 133"/>
              <a:gd name="T45" fmla="*/ 0 h 146"/>
              <a:gd name="T46" fmla="*/ 0 w 133"/>
              <a:gd name="T47" fmla="*/ 0 h 146"/>
              <a:gd name="T48" fmla="*/ 0 w 133"/>
              <a:gd name="T49" fmla="*/ 0 h 146"/>
              <a:gd name="T50" fmla="*/ 0 w 133"/>
              <a:gd name="T51" fmla="*/ 0 h 146"/>
              <a:gd name="T52" fmla="*/ 0 w 133"/>
              <a:gd name="T53" fmla="*/ 0 h 146"/>
              <a:gd name="T54" fmla="*/ 0 w 133"/>
              <a:gd name="T55" fmla="*/ 0 h 146"/>
              <a:gd name="T56" fmla="*/ 0 w 133"/>
              <a:gd name="T57" fmla="*/ 0 h 146"/>
              <a:gd name="T58" fmla="*/ 0 w 133"/>
              <a:gd name="T59" fmla="*/ 0 h 146"/>
              <a:gd name="T60" fmla="*/ 0 w 133"/>
              <a:gd name="T61" fmla="*/ 0 h 146"/>
              <a:gd name="T62" fmla="*/ 0 w 133"/>
              <a:gd name="T63" fmla="*/ 0 h 146"/>
              <a:gd name="T64" fmla="*/ 0 w 133"/>
              <a:gd name="T65" fmla="*/ 0 h 146"/>
              <a:gd name="T66" fmla="*/ 0 w 133"/>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 h="146">
                <a:moveTo>
                  <a:pt x="0" y="13"/>
                </a:moveTo>
                <a:lnTo>
                  <a:pt x="30" y="121"/>
                </a:lnTo>
                <a:lnTo>
                  <a:pt x="26" y="129"/>
                </a:lnTo>
                <a:lnTo>
                  <a:pt x="24" y="134"/>
                </a:lnTo>
                <a:lnTo>
                  <a:pt x="24" y="139"/>
                </a:lnTo>
                <a:lnTo>
                  <a:pt x="26" y="142"/>
                </a:lnTo>
                <a:lnTo>
                  <a:pt x="31" y="146"/>
                </a:lnTo>
                <a:lnTo>
                  <a:pt x="56" y="127"/>
                </a:lnTo>
                <a:lnTo>
                  <a:pt x="75" y="114"/>
                </a:lnTo>
                <a:lnTo>
                  <a:pt x="75" y="100"/>
                </a:lnTo>
                <a:lnTo>
                  <a:pt x="73" y="94"/>
                </a:lnTo>
                <a:lnTo>
                  <a:pt x="73" y="74"/>
                </a:lnTo>
                <a:lnTo>
                  <a:pt x="83" y="63"/>
                </a:lnTo>
                <a:lnTo>
                  <a:pt x="89" y="70"/>
                </a:lnTo>
                <a:lnTo>
                  <a:pt x="89" y="80"/>
                </a:lnTo>
                <a:lnTo>
                  <a:pt x="89" y="100"/>
                </a:lnTo>
                <a:lnTo>
                  <a:pt x="93" y="109"/>
                </a:lnTo>
                <a:lnTo>
                  <a:pt x="102" y="106"/>
                </a:lnTo>
                <a:lnTo>
                  <a:pt x="102" y="94"/>
                </a:lnTo>
                <a:lnTo>
                  <a:pt x="108" y="94"/>
                </a:lnTo>
                <a:lnTo>
                  <a:pt x="114" y="82"/>
                </a:lnTo>
                <a:lnTo>
                  <a:pt x="129" y="80"/>
                </a:lnTo>
                <a:lnTo>
                  <a:pt x="133" y="80"/>
                </a:lnTo>
                <a:lnTo>
                  <a:pt x="120" y="71"/>
                </a:lnTo>
                <a:lnTo>
                  <a:pt x="120" y="63"/>
                </a:lnTo>
                <a:lnTo>
                  <a:pt x="112" y="63"/>
                </a:lnTo>
                <a:lnTo>
                  <a:pt x="109" y="56"/>
                </a:lnTo>
                <a:lnTo>
                  <a:pt x="99" y="51"/>
                </a:lnTo>
                <a:lnTo>
                  <a:pt x="99" y="44"/>
                </a:lnTo>
                <a:lnTo>
                  <a:pt x="75" y="41"/>
                </a:lnTo>
                <a:lnTo>
                  <a:pt x="66" y="24"/>
                </a:lnTo>
                <a:lnTo>
                  <a:pt x="54" y="17"/>
                </a:lnTo>
                <a:lnTo>
                  <a:pt x="48" y="0"/>
                </a:lnTo>
                <a:lnTo>
                  <a:pt x="0" y="13"/>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tx2">
                  <a:lumMod val="75000"/>
                </a:schemeClr>
              </a:solidFill>
              <a:latin typeface="Franklin Gothic Book" panose="020B0503020102020204" pitchFamily="34" charset="0"/>
            </a:endParaRPr>
          </a:p>
        </p:txBody>
      </p:sp>
      <p:sp>
        <p:nvSpPr>
          <p:cNvPr id="56" name="5881360.875627.7512.2524.1255"/>
          <p:cNvSpPr>
            <a:spLocks/>
          </p:cNvSpPr>
          <p:nvPr>
            <p:custDataLst>
              <p:tags r:id="rId46"/>
            </p:custDataLst>
          </p:nvPr>
        </p:nvSpPr>
        <p:spPr bwMode="auto">
          <a:xfrm>
            <a:off x="7830275" y="2087562"/>
            <a:ext cx="357312" cy="181104"/>
          </a:xfrm>
          <a:custGeom>
            <a:avLst/>
            <a:gdLst>
              <a:gd name="T0" fmla="*/ 0 w 505"/>
              <a:gd name="T1" fmla="*/ 0 h 259"/>
              <a:gd name="T2" fmla="*/ 0 w 505"/>
              <a:gd name="T3" fmla="*/ 0 h 259"/>
              <a:gd name="T4" fmla="*/ 0 w 505"/>
              <a:gd name="T5" fmla="*/ 0 h 259"/>
              <a:gd name="T6" fmla="*/ 0 w 505"/>
              <a:gd name="T7" fmla="*/ 0 h 259"/>
              <a:gd name="T8" fmla="*/ 0 w 505"/>
              <a:gd name="T9" fmla="*/ 0 h 259"/>
              <a:gd name="T10" fmla="*/ 0 w 505"/>
              <a:gd name="T11" fmla="*/ 0 h 259"/>
              <a:gd name="T12" fmla="*/ 0 w 505"/>
              <a:gd name="T13" fmla="*/ 0 h 259"/>
              <a:gd name="T14" fmla="*/ 0 w 505"/>
              <a:gd name="T15" fmla="*/ 0 h 259"/>
              <a:gd name="T16" fmla="*/ 0 w 505"/>
              <a:gd name="T17" fmla="*/ 0 h 259"/>
              <a:gd name="T18" fmla="*/ 0 w 505"/>
              <a:gd name="T19" fmla="*/ 0 h 259"/>
              <a:gd name="T20" fmla="*/ 0 w 505"/>
              <a:gd name="T21" fmla="*/ 0 h 259"/>
              <a:gd name="T22" fmla="*/ 0 w 505"/>
              <a:gd name="T23" fmla="*/ 0 h 259"/>
              <a:gd name="T24" fmla="*/ 0 w 505"/>
              <a:gd name="T25" fmla="*/ 0 h 259"/>
              <a:gd name="T26" fmla="*/ 0 w 505"/>
              <a:gd name="T27" fmla="*/ 0 h 259"/>
              <a:gd name="T28" fmla="*/ 0 w 505"/>
              <a:gd name="T29" fmla="*/ 0 h 259"/>
              <a:gd name="T30" fmla="*/ 0 w 505"/>
              <a:gd name="T31" fmla="*/ 0 h 259"/>
              <a:gd name="T32" fmla="*/ 0 w 505"/>
              <a:gd name="T33" fmla="*/ 0 h 259"/>
              <a:gd name="T34" fmla="*/ 0 w 505"/>
              <a:gd name="T35" fmla="*/ 0 h 259"/>
              <a:gd name="T36" fmla="*/ 0 w 505"/>
              <a:gd name="T37" fmla="*/ 0 h 259"/>
              <a:gd name="T38" fmla="*/ 0 w 505"/>
              <a:gd name="T39" fmla="*/ 0 h 259"/>
              <a:gd name="T40" fmla="*/ 0 w 505"/>
              <a:gd name="T41" fmla="*/ 0 h 259"/>
              <a:gd name="T42" fmla="*/ 0 w 505"/>
              <a:gd name="T43" fmla="*/ 0 h 259"/>
              <a:gd name="T44" fmla="*/ 0 w 505"/>
              <a:gd name="T45" fmla="*/ 0 h 259"/>
              <a:gd name="T46" fmla="*/ 0 w 505"/>
              <a:gd name="T47" fmla="*/ 0 h 259"/>
              <a:gd name="T48" fmla="*/ 0 w 505"/>
              <a:gd name="T49" fmla="*/ 0 h 259"/>
              <a:gd name="T50" fmla="*/ 0 w 505"/>
              <a:gd name="T51" fmla="*/ 0 h 259"/>
              <a:gd name="T52" fmla="*/ 0 w 505"/>
              <a:gd name="T53" fmla="*/ 0 h 259"/>
              <a:gd name="T54" fmla="*/ 0 w 505"/>
              <a:gd name="T55" fmla="*/ 0 h 259"/>
              <a:gd name="T56" fmla="*/ 0 w 505"/>
              <a:gd name="T57" fmla="*/ 0 h 259"/>
              <a:gd name="T58" fmla="*/ 0 w 505"/>
              <a:gd name="T59" fmla="*/ 0 h 259"/>
              <a:gd name="T60" fmla="*/ 0 w 505"/>
              <a:gd name="T61" fmla="*/ 0 h 259"/>
              <a:gd name="T62" fmla="*/ 0 w 505"/>
              <a:gd name="T63" fmla="*/ 0 h 259"/>
              <a:gd name="T64" fmla="*/ 0 w 505"/>
              <a:gd name="T65" fmla="*/ 0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5" h="259">
                <a:moveTo>
                  <a:pt x="2" y="108"/>
                </a:moveTo>
                <a:lnTo>
                  <a:pt x="108" y="89"/>
                </a:lnTo>
                <a:lnTo>
                  <a:pt x="268" y="48"/>
                </a:lnTo>
                <a:lnTo>
                  <a:pt x="269" y="46"/>
                </a:lnTo>
                <a:lnTo>
                  <a:pt x="273" y="43"/>
                </a:lnTo>
                <a:lnTo>
                  <a:pt x="274" y="46"/>
                </a:lnTo>
                <a:lnTo>
                  <a:pt x="281" y="43"/>
                </a:lnTo>
                <a:lnTo>
                  <a:pt x="274" y="27"/>
                </a:lnTo>
                <a:lnTo>
                  <a:pt x="290" y="27"/>
                </a:lnTo>
                <a:lnTo>
                  <a:pt x="304" y="4"/>
                </a:lnTo>
                <a:lnTo>
                  <a:pt x="313" y="0"/>
                </a:lnTo>
                <a:lnTo>
                  <a:pt x="325" y="4"/>
                </a:lnTo>
                <a:lnTo>
                  <a:pt x="331" y="27"/>
                </a:lnTo>
                <a:lnTo>
                  <a:pt x="348" y="43"/>
                </a:lnTo>
                <a:lnTo>
                  <a:pt x="352" y="52"/>
                </a:lnTo>
                <a:lnTo>
                  <a:pt x="350" y="59"/>
                </a:lnTo>
                <a:lnTo>
                  <a:pt x="343" y="65"/>
                </a:lnTo>
                <a:lnTo>
                  <a:pt x="333" y="82"/>
                </a:lnTo>
                <a:lnTo>
                  <a:pt x="327" y="101"/>
                </a:lnTo>
                <a:lnTo>
                  <a:pt x="328" y="112"/>
                </a:lnTo>
                <a:lnTo>
                  <a:pt x="347" y="112"/>
                </a:lnTo>
                <a:lnTo>
                  <a:pt x="366" y="121"/>
                </a:lnTo>
                <a:lnTo>
                  <a:pt x="394" y="151"/>
                </a:lnTo>
                <a:lnTo>
                  <a:pt x="402" y="172"/>
                </a:lnTo>
                <a:lnTo>
                  <a:pt x="419" y="185"/>
                </a:lnTo>
                <a:lnTo>
                  <a:pt x="454" y="187"/>
                </a:lnTo>
                <a:lnTo>
                  <a:pt x="473" y="181"/>
                </a:lnTo>
                <a:lnTo>
                  <a:pt x="485" y="160"/>
                </a:lnTo>
                <a:lnTo>
                  <a:pt x="480" y="152"/>
                </a:lnTo>
                <a:lnTo>
                  <a:pt x="468" y="141"/>
                </a:lnTo>
                <a:lnTo>
                  <a:pt x="448" y="130"/>
                </a:lnTo>
                <a:lnTo>
                  <a:pt x="450" y="125"/>
                </a:lnTo>
                <a:lnTo>
                  <a:pt x="465" y="125"/>
                </a:lnTo>
                <a:lnTo>
                  <a:pt x="470" y="125"/>
                </a:lnTo>
                <a:lnTo>
                  <a:pt x="491" y="159"/>
                </a:lnTo>
                <a:lnTo>
                  <a:pt x="505" y="187"/>
                </a:lnTo>
                <a:lnTo>
                  <a:pt x="504" y="206"/>
                </a:lnTo>
                <a:lnTo>
                  <a:pt x="491" y="194"/>
                </a:lnTo>
                <a:lnTo>
                  <a:pt x="473" y="207"/>
                </a:lnTo>
                <a:lnTo>
                  <a:pt x="450" y="218"/>
                </a:lnTo>
                <a:lnTo>
                  <a:pt x="425" y="238"/>
                </a:lnTo>
                <a:lnTo>
                  <a:pt x="418" y="238"/>
                </a:lnTo>
                <a:lnTo>
                  <a:pt x="410" y="232"/>
                </a:lnTo>
                <a:lnTo>
                  <a:pt x="410" y="223"/>
                </a:lnTo>
                <a:lnTo>
                  <a:pt x="407" y="208"/>
                </a:lnTo>
                <a:lnTo>
                  <a:pt x="399" y="208"/>
                </a:lnTo>
                <a:lnTo>
                  <a:pt x="391" y="232"/>
                </a:lnTo>
                <a:lnTo>
                  <a:pt x="374" y="253"/>
                </a:lnTo>
                <a:lnTo>
                  <a:pt x="371" y="259"/>
                </a:lnTo>
                <a:lnTo>
                  <a:pt x="358" y="250"/>
                </a:lnTo>
                <a:lnTo>
                  <a:pt x="358" y="242"/>
                </a:lnTo>
                <a:lnTo>
                  <a:pt x="350" y="242"/>
                </a:lnTo>
                <a:lnTo>
                  <a:pt x="347" y="235"/>
                </a:lnTo>
                <a:lnTo>
                  <a:pt x="337" y="230"/>
                </a:lnTo>
                <a:lnTo>
                  <a:pt x="337" y="223"/>
                </a:lnTo>
                <a:lnTo>
                  <a:pt x="313" y="220"/>
                </a:lnTo>
                <a:lnTo>
                  <a:pt x="304" y="203"/>
                </a:lnTo>
                <a:lnTo>
                  <a:pt x="292" y="196"/>
                </a:lnTo>
                <a:lnTo>
                  <a:pt x="286" y="179"/>
                </a:lnTo>
                <a:lnTo>
                  <a:pt x="238" y="192"/>
                </a:lnTo>
                <a:lnTo>
                  <a:pt x="109" y="223"/>
                </a:lnTo>
                <a:lnTo>
                  <a:pt x="108" y="231"/>
                </a:lnTo>
                <a:lnTo>
                  <a:pt x="104" y="232"/>
                </a:lnTo>
                <a:lnTo>
                  <a:pt x="93" y="223"/>
                </a:lnTo>
                <a:lnTo>
                  <a:pt x="8" y="247"/>
                </a:lnTo>
                <a:lnTo>
                  <a:pt x="0" y="242"/>
                </a:lnTo>
                <a:lnTo>
                  <a:pt x="2" y="108"/>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7" name="5882402.625567.87531.62554.6255"/>
          <p:cNvSpPr>
            <a:spLocks/>
          </p:cNvSpPr>
          <p:nvPr>
            <p:custDataLst>
              <p:tags r:id="rId47"/>
            </p:custDataLst>
          </p:nvPr>
        </p:nvSpPr>
        <p:spPr bwMode="auto">
          <a:xfrm>
            <a:off x="6945670" y="2715869"/>
            <a:ext cx="807623" cy="466627"/>
          </a:xfrm>
          <a:custGeom>
            <a:avLst/>
            <a:gdLst>
              <a:gd name="T0" fmla="*/ 0 w 1144"/>
              <a:gd name="T1" fmla="*/ 0 h 663"/>
              <a:gd name="T2" fmla="*/ 0 w 1144"/>
              <a:gd name="T3" fmla="*/ 0 h 663"/>
              <a:gd name="T4" fmla="*/ 0 w 1144"/>
              <a:gd name="T5" fmla="*/ 0 h 663"/>
              <a:gd name="T6" fmla="*/ 0 w 1144"/>
              <a:gd name="T7" fmla="*/ 0 h 663"/>
              <a:gd name="T8" fmla="*/ 0 w 1144"/>
              <a:gd name="T9" fmla="*/ 0 h 663"/>
              <a:gd name="T10" fmla="*/ 0 w 1144"/>
              <a:gd name="T11" fmla="*/ 0 h 663"/>
              <a:gd name="T12" fmla="*/ 0 w 1144"/>
              <a:gd name="T13" fmla="*/ 0 h 663"/>
              <a:gd name="T14" fmla="*/ 0 w 1144"/>
              <a:gd name="T15" fmla="*/ 0 h 663"/>
              <a:gd name="T16" fmla="*/ 0 w 1144"/>
              <a:gd name="T17" fmla="*/ 0 h 663"/>
              <a:gd name="T18" fmla="*/ 0 w 1144"/>
              <a:gd name="T19" fmla="*/ 0 h 663"/>
              <a:gd name="T20" fmla="*/ 0 w 1144"/>
              <a:gd name="T21" fmla="*/ 0 h 663"/>
              <a:gd name="T22" fmla="*/ 0 w 1144"/>
              <a:gd name="T23" fmla="*/ 0 h 663"/>
              <a:gd name="T24" fmla="*/ 0 w 1144"/>
              <a:gd name="T25" fmla="*/ 0 h 663"/>
              <a:gd name="T26" fmla="*/ 0 w 1144"/>
              <a:gd name="T27" fmla="*/ 0 h 663"/>
              <a:gd name="T28" fmla="*/ 0 w 1144"/>
              <a:gd name="T29" fmla="*/ 0 h 663"/>
              <a:gd name="T30" fmla="*/ 0 w 1144"/>
              <a:gd name="T31" fmla="*/ 0 h 663"/>
              <a:gd name="T32" fmla="*/ 0 w 1144"/>
              <a:gd name="T33" fmla="*/ 0 h 663"/>
              <a:gd name="T34" fmla="*/ 0 w 1144"/>
              <a:gd name="T35" fmla="*/ 0 h 663"/>
              <a:gd name="T36" fmla="*/ 0 w 1144"/>
              <a:gd name="T37" fmla="*/ 0 h 663"/>
              <a:gd name="T38" fmla="*/ 0 w 1144"/>
              <a:gd name="T39" fmla="*/ 0 h 663"/>
              <a:gd name="T40" fmla="*/ 0 w 1144"/>
              <a:gd name="T41" fmla="*/ 0 h 663"/>
              <a:gd name="T42" fmla="*/ 0 w 1144"/>
              <a:gd name="T43" fmla="*/ 0 h 663"/>
              <a:gd name="T44" fmla="*/ 0 w 1144"/>
              <a:gd name="T45" fmla="*/ 0 h 663"/>
              <a:gd name="T46" fmla="*/ 0 w 1144"/>
              <a:gd name="T47" fmla="*/ 0 h 663"/>
              <a:gd name="T48" fmla="*/ 0 w 1144"/>
              <a:gd name="T49" fmla="*/ 0 h 663"/>
              <a:gd name="T50" fmla="*/ 0 w 1144"/>
              <a:gd name="T51" fmla="*/ 0 h 663"/>
              <a:gd name="T52" fmla="*/ 0 w 1144"/>
              <a:gd name="T53" fmla="*/ 0 h 663"/>
              <a:gd name="T54" fmla="*/ 0 w 1144"/>
              <a:gd name="T55" fmla="*/ 0 h 663"/>
              <a:gd name="T56" fmla="*/ 0 w 1144"/>
              <a:gd name="T57" fmla="*/ 0 h 663"/>
              <a:gd name="T58" fmla="*/ 0 w 1144"/>
              <a:gd name="T59" fmla="*/ 0 h 663"/>
              <a:gd name="T60" fmla="*/ 0 w 1144"/>
              <a:gd name="T61" fmla="*/ 0 h 663"/>
              <a:gd name="T62" fmla="*/ 0 w 1144"/>
              <a:gd name="T63" fmla="*/ 0 h 663"/>
              <a:gd name="T64" fmla="*/ 0 w 1144"/>
              <a:gd name="T65" fmla="*/ 0 h 663"/>
              <a:gd name="T66" fmla="*/ 0 w 1144"/>
              <a:gd name="T67" fmla="*/ 0 h 663"/>
              <a:gd name="T68" fmla="*/ 0 w 1144"/>
              <a:gd name="T69" fmla="*/ 0 h 663"/>
              <a:gd name="T70" fmla="*/ 0 w 1144"/>
              <a:gd name="T71" fmla="*/ 0 h 663"/>
              <a:gd name="T72" fmla="*/ 0 w 1144"/>
              <a:gd name="T73" fmla="*/ 0 h 663"/>
              <a:gd name="T74" fmla="*/ 0 w 1144"/>
              <a:gd name="T75" fmla="*/ 0 h 663"/>
              <a:gd name="T76" fmla="*/ 0 w 1144"/>
              <a:gd name="T77" fmla="*/ 0 h 663"/>
              <a:gd name="T78" fmla="*/ 0 w 1144"/>
              <a:gd name="T79" fmla="*/ 0 h 663"/>
              <a:gd name="T80" fmla="*/ 0 w 1144"/>
              <a:gd name="T81" fmla="*/ 0 h 663"/>
              <a:gd name="T82" fmla="*/ 0 w 1144"/>
              <a:gd name="T83" fmla="*/ 0 h 663"/>
              <a:gd name="T84" fmla="*/ 0 w 1144"/>
              <a:gd name="T85" fmla="*/ 0 h 663"/>
              <a:gd name="T86" fmla="*/ 0 w 1144"/>
              <a:gd name="T87" fmla="*/ 0 h 663"/>
              <a:gd name="T88" fmla="*/ 0 w 1144"/>
              <a:gd name="T89" fmla="*/ 0 h 663"/>
              <a:gd name="T90" fmla="*/ 0 w 1144"/>
              <a:gd name="T91" fmla="*/ 0 h 663"/>
              <a:gd name="T92" fmla="*/ 0 w 1144"/>
              <a:gd name="T93" fmla="*/ 0 h 663"/>
              <a:gd name="T94" fmla="*/ 0 w 1144"/>
              <a:gd name="T95" fmla="*/ 0 h 663"/>
              <a:gd name="T96" fmla="*/ 0 w 1144"/>
              <a:gd name="T97" fmla="*/ 0 h 663"/>
              <a:gd name="T98" fmla="*/ 0 w 1144"/>
              <a:gd name="T99" fmla="*/ 0 h 663"/>
              <a:gd name="T100" fmla="*/ 0 w 1144"/>
              <a:gd name="T101" fmla="*/ 0 h 663"/>
              <a:gd name="T102" fmla="*/ 0 w 1144"/>
              <a:gd name="T103" fmla="*/ 0 h 663"/>
              <a:gd name="T104" fmla="*/ 0 w 1144"/>
              <a:gd name="T105" fmla="*/ 0 h 663"/>
              <a:gd name="T106" fmla="*/ 0 w 1144"/>
              <a:gd name="T107" fmla="*/ 0 h 663"/>
              <a:gd name="T108" fmla="*/ 0 w 1144"/>
              <a:gd name="T109" fmla="*/ 0 h 663"/>
              <a:gd name="T110" fmla="*/ 0 w 1144"/>
              <a:gd name="T111" fmla="*/ 0 h 663"/>
              <a:gd name="T112" fmla="*/ 0 w 1144"/>
              <a:gd name="T113" fmla="*/ 0 h 663"/>
              <a:gd name="T114" fmla="*/ 0 w 1144"/>
              <a:gd name="T115" fmla="*/ 0 h 663"/>
              <a:gd name="T116" fmla="*/ 0 w 1144"/>
              <a:gd name="T117" fmla="*/ 0 h 663"/>
              <a:gd name="T118" fmla="*/ 0 w 1144"/>
              <a:gd name="T119" fmla="*/ 0 h 663"/>
              <a:gd name="T120" fmla="*/ 0 w 1144"/>
              <a:gd name="T121" fmla="*/ 0 h 663"/>
              <a:gd name="T122" fmla="*/ 0 w 1144"/>
              <a:gd name="T123" fmla="*/ 0 h 663"/>
              <a:gd name="T124" fmla="*/ 0 w 1144"/>
              <a:gd name="T125" fmla="*/ 0 h 6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44" h="663">
                <a:moveTo>
                  <a:pt x="1127" y="480"/>
                </a:moveTo>
                <a:lnTo>
                  <a:pt x="749" y="553"/>
                </a:lnTo>
                <a:lnTo>
                  <a:pt x="353" y="620"/>
                </a:lnTo>
                <a:lnTo>
                  <a:pt x="345" y="616"/>
                </a:lnTo>
                <a:lnTo>
                  <a:pt x="325" y="625"/>
                </a:lnTo>
                <a:lnTo>
                  <a:pt x="286" y="628"/>
                </a:lnTo>
                <a:lnTo>
                  <a:pt x="287" y="618"/>
                </a:lnTo>
                <a:lnTo>
                  <a:pt x="247" y="628"/>
                </a:lnTo>
                <a:lnTo>
                  <a:pt x="247" y="629"/>
                </a:lnTo>
                <a:lnTo>
                  <a:pt x="0" y="663"/>
                </a:lnTo>
                <a:lnTo>
                  <a:pt x="10" y="648"/>
                </a:lnTo>
                <a:lnTo>
                  <a:pt x="59" y="628"/>
                </a:lnTo>
                <a:lnTo>
                  <a:pt x="70" y="612"/>
                </a:lnTo>
                <a:lnTo>
                  <a:pt x="95" y="590"/>
                </a:lnTo>
                <a:lnTo>
                  <a:pt x="99" y="574"/>
                </a:lnTo>
                <a:lnTo>
                  <a:pt x="104" y="567"/>
                </a:lnTo>
                <a:lnTo>
                  <a:pt x="118" y="558"/>
                </a:lnTo>
                <a:lnTo>
                  <a:pt x="118" y="544"/>
                </a:lnTo>
                <a:lnTo>
                  <a:pt x="133" y="531"/>
                </a:lnTo>
                <a:lnTo>
                  <a:pt x="209" y="467"/>
                </a:lnTo>
                <a:lnTo>
                  <a:pt x="213" y="452"/>
                </a:lnTo>
                <a:lnTo>
                  <a:pt x="220" y="457"/>
                </a:lnTo>
                <a:lnTo>
                  <a:pt x="213" y="471"/>
                </a:lnTo>
                <a:lnTo>
                  <a:pt x="237" y="491"/>
                </a:lnTo>
                <a:lnTo>
                  <a:pt x="270" y="503"/>
                </a:lnTo>
                <a:lnTo>
                  <a:pt x="286" y="503"/>
                </a:lnTo>
                <a:lnTo>
                  <a:pt x="305" y="491"/>
                </a:lnTo>
                <a:lnTo>
                  <a:pt x="307" y="479"/>
                </a:lnTo>
                <a:lnTo>
                  <a:pt x="319" y="473"/>
                </a:lnTo>
                <a:lnTo>
                  <a:pt x="326" y="483"/>
                </a:lnTo>
                <a:lnTo>
                  <a:pt x="337" y="488"/>
                </a:lnTo>
                <a:lnTo>
                  <a:pt x="348" y="487"/>
                </a:lnTo>
                <a:lnTo>
                  <a:pt x="385" y="472"/>
                </a:lnTo>
                <a:lnTo>
                  <a:pt x="393" y="448"/>
                </a:lnTo>
                <a:lnTo>
                  <a:pt x="396" y="448"/>
                </a:lnTo>
                <a:lnTo>
                  <a:pt x="405" y="457"/>
                </a:lnTo>
                <a:lnTo>
                  <a:pt x="438" y="428"/>
                </a:lnTo>
                <a:lnTo>
                  <a:pt x="446" y="432"/>
                </a:lnTo>
                <a:lnTo>
                  <a:pt x="471" y="405"/>
                </a:lnTo>
                <a:lnTo>
                  <a:pt x="466" y="389"/>
                </a:lnTo>
                <a:lnTo>
                  <a:pt x="468" y="367"/>
                </a:lnTo>
                <a:lnTo>
                  <a:pt x="489" y="317"/>
                </a:lnTo>
                <a:lnTo>
                  <a:pt x="526" y="195"/>
                </a:lnTo>
                <a:lnTo>
                  <a:pt x="532" y="194"/>
                </a:lnTo>
                <a:lnTo>
                  <a:pt x="549" y="203"/>
                </a:lnTo>
                <a:lnTo>
                  <a:pt x="550" y="211"/>
                </a:lnTo>
                <a:lnTo>
                  <a:pt x="560" y="222"/>
                </a:lnTo>
                <a:lnTo>
                  <a:pt x="576" y="218"/>
                </a:lnTo>
                <a:lnTo>
                  <a:pt x="592" y="198"/>
                </a:lnTo>
                <a:lnTo>
                  <a:pt x="603" y="152"/>
                </a:lnTo>
                <a:lnTo>
                  <a:pt x="611" y="129"/>
                </a:lnTo>
                <a:lnTo>
                  <a:pt x="632" y="139"/>
                </a:lnTo>
                <a:lnTo>
                  <a:pt x="643" y="113"/>
                </a:lnTo>
                <a:lnTo>
                  <a:pt x="655" y="108"/>
                </a:lnTo>
                <a:lnTo>
                  <a:pt x="665" y="92"/>
                </a:lnTo>
                <a:lnTo>
                  <a:pt x="673" y="70"/>
                </a:lnTo>
                <a:lnTo>
                  <a:pt x="683" y="61"/>
                </a:lnTo>
                <a:lnTo>
                  <a:pt x="683" y="58"/>
                </a:lnTo>
                <a:lnTo>
                  <a:pt x="675" y="50"/>
                </a:lnTo>
                <a:lnTo>
                  <a:pt x="683" y="9"/>
                </a:lnTo>
                <a:lnTo>
                  <a:pt x="683" y="3"/>
                </a:lnTo>
                <a:lnTo>
                  <a:pt x="689" y="0"/>
                </a:lnTo>
                <a:lnTo>
                  <a:pt x="756" y="45"/>
                </a:lnTo>
                <a:lnTo>
                  <a:pt x="771" y="48"/>
                </a:lnTo>
                <a:lnTo>
                  <a:pt x="772" y="45"/>
                </a:lnTo>
                <a:lnTo>
                  <a:pt x="779" y="5"/>
                </a:lnTo>
                <a:lnTo>
                  <a:pt x="791" y="5"/>
                </a:lnTo>
                <a:lnTo>
                  <a:pt x="807" y="9"/>
                </a:lnTo>
                <a:lnTo>
                  <a:pt x="820" y="15"/>
                </a:lnTo>
                <a:lnTo>
                  <a:pt x="811" y="34"/>
                </a:lnTo>
                <a:lnTo>
                  <a:pt x="826" y="50"/>
                </a:lnTo>
                <a:lnTo>
                  <a:pt x="855" y="50"/>
                </a:lnTo>
                <a:lnTo>
                  <a:pt x="869" y="62"/>
                </a:lnTo>
                <a:lnTo>
                  <a:pt x="886" y="70"/>
                </a:lnTo>
                <a:lnTo>
                  <a:pt x="900" y="85"/>
                </a:lnTo>
                <a:lnTo>
                  <a:pt x="898" y="95"/>
                </a:lnTo>
                <a:lnTo>
                  <a:pt x="877" y="128"/>
                </a:lnTo>
                <a:lnTo>
                  <a:pt x="867" y="160"/>
                </a:lnTo>
                <a:lnTo>
                  <a:pt x="870" y="179"/>
                </a:lnTo>
                <a:lnTo>
                  <a:pt x="889" y="182"/>
                </a:lnTo>
                <a:lnTo>
                  <a:pt x="909" y="171"/>
                </a:lnTo>
                <a:lnTo>
                  <a:pt x="927" y="190"/>
                </a:lnTo>
                <a:lnTo>
                  <a:pt x="940" y="193"/>
                </a:lnTo>
                <a:lnTo>
                  <a:pt x="945" y="194"/>
                </a:lnTo>
                <a:lnTo>
                  <a:pt x="956" y="203"/>
                </a:lnTo>
                <a:lnTo>
                  <a:pt x="960" y="203"/>
                </a:lnTo>
                <a:lnTo>
                  <a:pt x="972" y="201"/>
                </a:lnTo>
                <a:lnTo>
                  <a:pt x="978" y="202"/>
                </a:lnTo>
                <a:lnTo>
                  <a:pt x="1011" y="218"/>
                </a:lnTo>
                <a:lnTo>
                  <a:pt x="1035" y="226"/>
                </a:lnTo>
                <a:lnTo>
                  <a:pt x="1049" y="238"/>
                </a:lnTo>
                <a:lnTo>
                  <a:pt x="1047" y="248"/>
                </a:lnTo>
                <a:lnTo>
                  <a:pt x="1039" y="257"/>
                </a:lnTo>
                <a:lnTo>
                  <a:pt x="1046" y="280"/>
                </a:lnTo>
                <a:lnTo>
                  <a:pt x="1039" y="285"/>
                </a:lnTo>
                <a:lnTo>
                  <a:pt x="1030" y="292"/>
                </a:lnTo>
                <a:lnTo>
                  <a:pt x="1061" y="300"/>
                </a:lnTo>
                <a:lnTo>
                  <a:pt x="1065" y="322"/>
                </a:lnTo>
                <a:lnTo>
                  <a:pt x="1062" y="328"/>
                </a:lnTo>
                <a:lnTo>
                  <a:pt x="1061" y="338"/>
                </a:lnTo>
                <a:lnTo>
                  <a:pt x="1041" y="335"/>
                </a:lnTo>
                <a:lnTo>
                  <a:pt x="1035" y="342"/>
                </a:lnTo>
                <a:lnTo>
                  <a:pt x="1046" y="348"/>
                </a:lnTo>
                <a:lnTo>
                  <a:pt x="1049" y="346"/>
                </a:lnTo>
                <a:lnTo>
                  <a:pt x="1049" y="351"/>
                </a:lnTo>
                <a:lnTo>
                  <a:pt x="1035" y="359"/>
                </a:lnTo>
                <a:lnTo>
                  <a:pt x="1030" y="359"/>
                </a:lnTo>
                <a:lnTo>
                  <a:pt x="1030" y="366"/>
                </a:lnTo>
                <a:lnTo>
                  <a:pt x="1035" y="373"/>
                </a:lnTo>
                <a:lnTo>
                  <a:pt x="1058" y="375"/>
                </a:lnTo>
                <a:lnTo>
                  <a:pt x="1069" y="377"/>
                </a:lnTo>
                <a:lnTo>
                  <a:pt x="1076" y="386"/>
                </a:lnTo>
                <a:lnTo>
                  <a:pt x="1061" y="407"/>
                </a:lnTo>
                <a:lnTo>
                  <a:pt x="1049" y="407"/>
                </a:lnTo>
                <a:lnTo>
                  <a:pt x="1027" y="397"/>
                </a:lnTo>
                <a:lnTo>
                  <a:pt x="1027" y="410"/>
                </a:lnTo>
                <a:lnTo>
                  <a:pt x="1042" y="417"/>
                </a:lnTo>
                <a:lnTo>
                  <a:pt x="1058" y="426"/>
                </a:lnTo>
                <a:lnTo>
                  <a:pt x="1069" y="420"/>
                </a:lnTo>
                <a:lnTo>
                  <a:pt x="1085" y="412"/>
                </a:lnTo>
                <a:lnTo>
                  <a:pt x="1101" y="412"/>
                </a:lnTo>
                <a:lnTo>
                  <a:pt x="1124" y="412"/>
                </a:lnTo>
                <a:lnTo>
                  <a:pt x="1144" y="461"/>
                </a:lnTo>
                <a:lnTo>
                  <a:pt x="1129" y="473"/>
                </a:lnTo>
                <a:lnTo>
                  <a:pt x="1125" y="473"/>
                </a:lnTo>
                <a:lnTo>
                  <a:pt x="1127" y="480"/>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8" name="5883411620.759.1253.55"/>
          <p:cNvSpPr>
            <a:spLocks/>
          </p:cNvSpPr>
          <p:nvPr>
            <p:custDataLst>
              <p:tags r:id="rId48"/>
            </p:custDataLst>
          </p:nvPr>
        </p:nvSpPr>
        <p:spPr bwMode="auto">
          <a:xfrm>
            <a:off x="7727189" y="2839867"/>
            <a:ext cx="52210" cy="133789"/>
          </a:xfrm>
          <a:custGeom>
            <a:avLst/>
            <a:gdLst>
              <a:gd name="T0" fmla="*/ 0 w 72"/>
              <a:gd name="T1" fmla="*/ 0 h 191"/>
              <a:gd name="T2" fmla="*/ 0 w 72"/>
              <a:gd name="T3" fmla="*/ 0 h 191"/>
              <a:gd name="T4" fmla="*/ 0 w 72"/>
              <a:gd name="T5" fmla="*/ 0 h 191"/>
              <a:gd name="T6" fmla="*/ 0 w 72"/>
              <a:gd name="T7" fmla="*/ 0 h 191"/>
              <a:gd name="T8" fmla="*/ 0 w 72"/>
              <a:gd name="T9" fmla="*/ 0 h 191"/>
              <a:gd name="T10" fmla="*/ 0 w 72"/>
              <a:gd name="T11" fmla="*/ 0 h 191"/>
              <a:gd name="T12" fmla="*/ 0 w 72"/>
              <a:gd name="T13" fmla="*/ 0 h 191"/>
              <a:gd name="T14" fmla="*/ 0 w 72"/>
              <a:gd name="T15" fmla="*/ 0 h 191"/>
              <a:gd name="T16" fmla="*/ 0 w 72"/>
              <a:gd name="T17" fmla="*/ 0 h 191"/>
              <a:gd name="T18" fmla="*/ 0 w 72"/>
              <a:gd name="T19" fmla="*/ 0 h 191"/>
              <a:gd name="T20" fmla="*/ 0 w 72"/>
              <a:gd name="T21" fmla="*/ 0 h 191"/>
              <a:gd name="T22" fmla="*/ 0 w 72"/>
              <a:gd name="T23" fmla="*/ 0 h 191"/>
              <a:gd name="T24" fmla="*/ 0 w 72"/>
              <a:gd name="T25" fmla="*/ 0 h 191"/>
              <a:gd name="T26" fmla="*/ 0 w 72"/>
              <a:gd name="T27" fmla="*/ 0 h 191"/>
              <a:gd name="T28" fmla="*/ 0 w 72"/>
              <a:gd name="T29" fmla="*/ 0 h 191"/>
              <a:gd name="T30" fmla="*/ 0 w 72"/>
              <a:gd name="T31" fmla="*/ 0 h 191"/>
              <a:gd name="T32" fmla="*/ 0 w 72"/>
              <a:gd name="T33" fmla="*/ 0 h 191"/>
              <a:gd name="T34" fmla="*/ 0 w 72"/>
              <a:gd name="T35" fmla="*/ 0 h 191"/>
              <a:gd name="T36" fmla="*/ 0 w 72"/>
              <a:gd name="T37" fmla="*/ 0 h 191"/>
              <a:gd name="T38" fmla="*/ 0 w 72"/>
              <a:gd name="T39" fmla="*/ 0 h 191"/>
              <a:gd name="T40" fmla="*/ 0 w 72"/>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191">
                <a:moveTo>
                  <a:pt x="13" y="30"/>
                </a:moveTo>
                <a:lnTo>
                  <a:pt x="17" y="33"/>
                </a:lnTo>
                <a:lnTo>
                  <a:pt x="18" y="50"/>
                </a:lnTo>
                <a:lnTo>
                  <a:pt x="17" y="60"/>
                </a:lnTo>
                <a:lnTo>
                  <a:pt x="8" y="72"/>
                </a:lnTo>
                <a:lnTo>
                  <a:pt x="2" y="84"/>
                </a:lnTo>
                <a:lnTo>
                  <a:pt x="0" y="116"/>
                </a:lnTo>
                <a:lnTo>
                  <a:pt x="2" y="141"/>
                </a:lnTo>
                <a:lnTo>
                  <a:pt x="2" y="170"/>
                </a:lnTo>
                <a:lnTo>
                  <a:pt x="9" y="191"/>
                </a:lnTo>
                <a:lnTo>
                  <a:pt x="13" y="162"/>
                </a:lnTo>
                <a:lnTo>
                  <a:pt x="20" y="132"/>
                </a:lnTo>
                <a:lnTo>
                  <a:pt x="40" y="89"/>
                </a:lnTo>
                <a:lnTo>
                  <a:pt x="49" y="76"/>
                </a:lnTo>
                <a:lnTo>
                  <a:pt x="55" y="58"/>
                </a:lnTo>
                <a:lnTo>
                  <a:pt x="53" y="33"/>
                </a:lnTo>
                <a:lnTo>
                  <a:pt x="55" y="26"/>
                </a:lnTo>
                <a:lnTo>
                  <a:pt x="69" y="7"/>
                </a:lnTo>
                <a:lnTo>
                  <a:pt x="72" y="0"/>
                </a:lnTo>
                <a:lnTo>
                  <a:pt x="29" y="18"/>
                </a:lnTo>
                <a:lnTo>
                  <a:pt x="13" y="30"/>
                </a:lnTo>
                <a:close/>
              </a:path>
            </a:pathLst>
          </a:custGeom>
          <a:solidFill>
            <a:schemeClr val="tx2">
              <a:lumMod val="60000"/>
              <a:lumOff val="40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59" name="5886343.25622.2522.62512.55"/>
          <p:cNvSpPr>
            <a:spLocks/>
          </p:cNvSpPr>
          <p:nvPr>
            <p:custDataLst>
              <p:tags r:id="rId49"/>
            </p:custDataLst>
          </p:nvPr>
        </p:nvSpPr>
        <p:spPr bwMode="auto">
          <a:xfrm>
            <a:off x="7750030" y="1839720"/>
            <a:ext cx="184367" cy="334470"/>
          </a:xfrm>
          <a:custGeom>
            <a:avLst/>
            <a:gdLst>
              <a:gd name="T0" fmla="*/ 0 w 260"/>
              <a:gd name="T1" fmla="*/ 0 h 475"/>
              <a:gd name="T2" fmla="*/ 0 w 260"/>
              <a:gd name="T3" fmla="*/ 0 h 475"/>
              <a:gd name="T4" fmla="*/ 0 w 260"/>
              <a:gd name="T5" fmla="*/ 0 h 475"/>
              <a:gd name="T6" fmla="*/ 0 w 260"/>
              <a:gd name="T7" fmla="*/ 0 h 475"/>
              <a:gd name="T8" fmla="*/ 0 w 260"/>
              <a:gd name="T9" fmla="*/ 0 h 475"/>
              <a:gd name="T10" fmla="*/ 0 w 260"/>
              <a:gd name="T11" fmla="*/ 0 h 475"/>
              <a:gd name="T12" fmla="*/ 0 w 260"/>
              <a:gd name="T13" fmla="*/ 0 h 475"/>
              <a:gd name="T14" fmla="*/ 0 w 260"/>
              <a:gd name="T15" fmla="*/ 0 h 475"/>
              <a:gd name="T16" fmla="*/ 0 w 260"/>
              <a:gd name="T17" fmla="*/ 0 h 475"/>
              <a:gd name="T18" fmla="*/ 0 w 260"/>
              <a:gd name="T19" fmla="*/ 0 h 475"/>
              <a:gd name="T20" fmla="*/ 0 w 260"/>
              <a:gd name="T21" fmla="*/ 0 h 475"/>
              <a:gd name="T22" fmla="*/ 0 w 260"/>
              <a:gd name="T23" fmla="*/ 0 h 475"/>
              <a:gd name="T24" fmla="*/ 0 w 260"/>
              <a:gd name="T25" fmla="*/ 0 h 475"/>
              <a:gd name="T26" fmla="*/ 0 w 260"/>
              <a:gd name="T27" fmla="*/ 0 h 475"/>
              <a:gd name="T28" fmla="*/ 0 w 260"/>
              <a:gd name="T29" fmla="*/ 0 h 475"/>
              <a:gd name="T30" fmla="*/ 0 w 260"/>
              <a:gd name="T31" fmla="*/ 0 h 475"/>
              <a:gd name="T32" fmla="*/ 0 w 260"/>
              <a:gd name="T33" fmla="*/ 0 h 475"/>
              <a:gd name="T34" fmla="*/ 0 w 260"/>
              <a:gd name="T35" fmla="*/ 0 h 475"/>
              <a:gd name="T36" fmla="*/ 0 w 260"/>
              <a:gd name="T37" fmla="*/ 0 h 475"/>
              <a:gd name="T38" fmla="*/ 0 w 260"/>
              <a:gd name="T39" fmla="*/ 0 h 475"/>
              <a:gd name="T40" fmla="*/ 0 w 260"/>
              <a:gd name="T41" fmla="*/ 0 h 475"/>
              <a:gd name="T42" fmla="*/ 0 w 260"/>
              <a:gd name="T43" fmla="*/ 0 h 475"/>
              <a:gd name="T44" fmla="*/ 0 w 260"/>
              <a:gd name="T45" fmla="*/ 0 h 475"/>
              <a:gd name="T46" fmla="*/ 0 w 260"/>
              <a:gd name="T47" fmla="*/ 0 h 475"/>
              <a:gd name="T48" fmla="*/ 0 w 260"/>
              <a:gd name="T49" fmla="*/ 0 h 475"/>
              <a:gd name="T50" fmla="*/ 0 w 260"/>
              <a:gd name="T51" fmla="*/ 0 h 475"/>
              <a:gd name="T52" fmla="*/ 0 w 260"/>
              <a:gd name="T53" fmla="*/ 0 h 475"/>
              <a:gd name="T54" fmla="*/ 0 w 260"/>
              <a:gd name="T55" fmla="*/ 0 h 475"/>
              <a:gd name="T56" fmla="*/ 0 w 260"/>
              <a:gd name="T57" fmla="*/ 0 h 475"/>
              <a:gd name="T58" fmla="*/ 0 w 260"/>
              <a:gd name="T59" fmla="*/ 0 h 475"/>
              <a:gd name="T60" fmla="*/ 0 w 260"/>
              <a:gd name="T61" fmla="*/ 0 h 475"/>
              <a:gd name="T62" fmla="*/ 0 w 260"/>
              <a:gd name="T63" fmla="*/ 0 h 475"/>
              <a:gd name="T64" fmla="*/ 0 w 260"/>
              <a:gd name="T65" fmla="*/ 0 h 475"/>
              <a:gd name="T66" fmla="*/ 0 w 260"/>
              <a:gd name="T67" fmla="*/ 0 h 475"/>
              <a:gd name="T68" fmla="*/ 0 w 260"/>
              <a:gd name="T69" fmla="*/ 0 h 475"/>
              <a:gd name="T70" fmla="*/ 0 w 260"/>
              <a:gd name="T71" fmla="*/ 0 h 475"/>
              <a:gd name="T72" fmla="*/ 0 w 260"/>
              <a:gd name="T73" fmla="*/ 0 h 475"/>
              <a:gd name="T74" fmla="*/ 0 w 260"/>
              <a:gd name="T75" fmla="*/ 0 h 475"/>
              <a:gd name="T76" fmla="*/ 0 w 260"/>
              <a:gd name="T77" fmla="*/ 0 h 475"/>
              <a:gd name="T78" fmla="*/ 0 w 260"/>
              <a:gd name="T79" fmla="*/ 0 h 475"/>
              <a:gd name="T80" fmla="*/ 0 w 260"/>
              <a:gd name="T81" fmla="*/ 0 h 475"/>
              <a:gd name="T82" fmla="*/ 0 w 260"/>
              <a:gd name="T83" fmla="*/ 0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0" h="475">
                <a:moveTo>
                  <a:pt x="0" y="61"/>
                </a:moveTo>
                <a:lnTo>
                  <a:pt x="8" y="81"/>
                </a:lnTo>
                <a:lnTo>
                  <a:pt x="5" y="89"/>
                </a:lnTo>
                <a:lnTo>
                  <a:pt x="13" y="98"/>
                </a:lnTo>
                <a:lnTo>
                  <a:pt x="13" y="103"/>
                </a:lnTo>
                <a:lnTo>
                  <a:pt x="33" y="159"/>
                </a:lnTo>
                <a:lnTo>
                  <a:pt x="37" y="201"/>
                </a:lnTo>
                <a:lnTo>
                  <a:pt x="32" y="218"/>
                </a:lnTo>
                <a:lnTo>
                  <a:pt x="33" y="241"/>
                </a:lnTo>
                <a:lnTo>
                  <a:pt x="59" y="291"/>
                </a:lnTo>
                <a:lnTo>
                  <a:pt x="54" y="321"/>
                </a:lnTo>
                <a:lnTo>
                  <a:pt x="60" y="327"/>
                </a:lnTo>
                <a:lnTo>
                  <a:pt x="63" y="327"/>
                </a:lnTo>
                <a:lnTo>
                  <a:pt x="60" y="321"/>
                </a:lnTo>
                <a:lnTo>
                  <a:pt x="68" y="321"/>
                </a:lnTo>
                <a:lnTo>
                  <a:pt x="84" y="340"/>
                </a:lnTo>
                <a:lnTo>
                  <a:pt x="94" y="389"/>
                </a:lnTo>
                <a:lnTo>
                  <a:pt x="94" y="414"/>
                </a:lnTo>
                <a:lnTo>
                  <a:pt x="103" y="448"/>
                </a:lnTo>
                <a:lnTo>
                  <a:pt x="117" y="475"/>
                </a:lnTo>
                <a:lnTo>
                  <a:pt x="223" y="456"/>
                </a:lnTo>
                <a:lnTo>
                  <a:pt x="219" y="446"/>
                </a:lnTo>
                <a:lnTo>
                  <a:pt x="205" y="433"/>
                </a:lnTo>
                <a:lnTo>
                  <a:pt x="207" y="414"/>
                </a:lnTo>
                <a:lnTo>
                  <a:pt x="212" y="410"/>
                </a:lnTo>
                <a:lnTo>
                  <a:pt x="205" y="390"/>
                </a:lnTo>
                <a:lnTo>
                  <a:pt x="197" y="311"/>
                </a:lnTo>
                <a:lnTo>
                  <a:pt x="197" y="287"/>
                </a:lnTo>
                <a:lnTo>
                  <a:pt x="207" y="242"/>
                </a:lnTo>
                <a:lnTo>
                  <a:pt x="217" y="214"/>
                </a:lnTo>
                <a:lnTo>
                  <a:pt x="219" y="188"/>
                </a:lnTo>
                <a:lnTo>
                  <a:pt x="208" y="174"/>
                </a:lnTo>
                <a:lnTo>
                  <a:pt x="208" y="155"/>
                </a:lnTo>
                <a:lnTo>
                  <a:pt x="217" y="144"/>
                </a:lnTo>
                <a:lnTo>
                  <a:pt x="247" y="121"/>
                </a:lnTo>
                <a:lnTo>
                  <a:pt x="260" y="81"/>
                </a:lnTo>
                <a:lnTo>
                  <a:pt x="247" y="55"/>
                </a:lnTo>
                <a:lnTo>
                  <a:pt x="242" y="42"/>
                </a:lnTo>
                <a:lnTo>
                  <a:pt x="248" y="38"/>
                </a:lnTo>
                <a:lnTo>
                  <a:pt x="248" y="30"/>
                </a:lnTo>
                <a:lnTo>
                  <a:pt x="239" y="0"/>
                </a:lnTo>
                <a:lnTo>
                  <a:pt x="0" y="61"/>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60" name="5887339.875631.62525.12511.755"/>
          <p:cNvSpPr>
            <a:spLocks/>
          </p:cNvSpPr>
          <p:nvPr>
            <p:custDataLst>
              <p:tags r:id="rId50"/>
            </p:custDataLst>
          </p:nvPr>
        </p:nvSpPr>
        <p:spPr bwMode="auto">
          <a:xfrm>
            <a:off x="7888713" y="1790774"/>
            <a:ext cx="172946" cy="370365"/>
          </a:xfrm>
          <a:custGeom>
            <a:avLst/>
            <a:gdLst>
              <a:gd name="T0" fmla="*/ 0 w 245"/>
              <a:gd name="T1" fmla="*/ 0 h 528"/>
              <a:gd name="T2" fmla="*/ 0 w 245"/>
              <a:gd name="T3" fmla="*/ 0 h 528"/>
              <a:gd name="T4" fmla="*/ 0 w 245"/>
              <a:gd name="T5" fmla="*/ 0 h 528"/>
              <a:gd name="T6" fmla="*/ 0 w 245"/>
              <a:gd name="T7" fmla="*/ 0 h 528"/>
              <a:gd name="T8" fmla="*/ 0 w 245"/>
              <a:gd name="T9" fmla="*/ 0 h 528"/>
              <a:gd name="T10" fmla="*/ 0 w 245"/>
              <a:gd name="T11" fmla="*/ 0 h 528"/>
              <a:gd name="T12" fmla="*/ 0 w 245"/>
              <a:gd name="T13" fmla="*/ 0 h 528"/>
              <a:gd name="T14" fmla="*/ 0 w 245"/>
              <a:gd name="T15" fmla="*/ 0 h 528"/>
              <a:gd name="T16" fmla="*/ 0 w 245"/>
              <a:gd name="T17" fmla="*/ 0 h 528"/>
              <a:gd name="T18" fmla="*/ 0 w 245"/>
              <a:gd name="T19" fmla="*/ 0 h 528"/>
              <a:gd name="T20" fmla="*/ 0 w 245"/>
              <a:gd name="T21" fmla="*/ 0 h 528"/>
              <a:gd name="T22" fmla="*/ 0 w 245"/>
              <a:gd name="T23" fmla="*/ 0 h 528"/>
              <a:gd name="T24" fmla="*/ 0 w 245"/>
              <a:gd name="T25" fmla="*/ 0 h 528"/>
              <a:gd name="T26" fmla="*/ 0 w 245"/>
              <a:gd name="T27" fmla="*/ 0 h 528"/>
              <a:gd name="T28" fmla="*/ 0 w 245"/>
              <a:gd name="T29" fmla="*/ 0 h 528"/>
              <a:gd name="T30" fmla="*/ 0 w 245"/>
              <a:gd name="T31" fmla="*/ 0 h 528"/>
              <a:gd name="T32" fmla="*/ 0 w 245"/>
              <a:gd name="T33" fmla="*/ 0 h 528"/>
              <a:gd name="T34" fmla="*/ 0 w 245"/>
              <a:gd name="T35" fmla="*/ 0 h 528"/>
              <a:gd name="T36" fmla="*/ 0 w 245"/>
              <a:gd name="T37" fmla="*/ 0 h 528"/>
              <a:gd name="T38" fmla="*/ 0 w 245"/>
              <a:gd name="T39" fmla="*/ 0 h 528"/>
              <a:gd name="T40" fmla="*/ 0 w 245"/>
              <a:gd name="T41" fmla="*/ 0 h 528"/>
              <a:gd name="T42" fmla="*/ 0 w 245"/>
              <a:gd name="T43" fmla="*/ 0 h 528"/>
              <a:gd name="T44" fmla="*/ 0 w 245"/>
              <a:gd name="T45" fmla="*/ 0 h 528"/>
              <a:gd name="T46" fmla="*/ 0 w 245"/>
              <a:gd name="T47" fmla="*/ 0 h 528"/>
              <a:gd name="T48" fmla="*/ 0 w 245"/>
              <a:gd name="T49" fmla="*/ 0 h 528"/>
              <a:gd name="T50" fmla="*/ 0 w 245"/>
              <a:gd name="T51" fmla="*/ 0 h 528"/>
              <a:gd name="T52" fmla="*/ 0 w 245"/>
              <a:gd name="T53" fmla="*/ 0 h 528"/>
              <a:gd name="T54" fmla="*/ 0 w 245"/>
              <a:gd name="T55" fmla="*/ 0 h 528"/>
              <a:gd name="T56" fmla="*/ 0 w 245"/>
              <a:gd name="T57" fmla="*/ 0 h 528"/>
              <a:gd name="T58" fmla="*/ 0 w 245"/>
              <a:gd name="T59" fmla="*/ 0 h 528"/>
              <a:gd name="T60" fmla="*/ 0 w 245"/>
              <a:gd name="T61" fmla="*/ 0 h 528"/>
              <a:gd name="T62" fmla="*/ 0 w 245"/>
              <a:gd name="T63" fmla="*/ 0 h 528"/>
              <a:gd name="T64" fmla="*/ 0 w 245"/>
              <a:gd name="T65" fmla="*/ 0 h 528"/>
              <a:gd name="T66" fmla="*/ 0 w 245"/>
              <a:gd name="T67" fmla="*/ 0 h 528"/>
              <a:gd name="T68" fmla="*/ 0 w 245"/>
              <a:gd name="T69" fmla="*/ 0 h 528"/>
              <a:gd name="T70" fmla="*/ 0 w 245"/>
              <a:gd name="T71" fmla="*/ 0 h 528"/>
              <a:gd name="T72" fmla="*/ 0 w 245"/>
              <a:gd name="T73" fmla="*/ 0 h 528"/>
              <a:gd name="T74" fmla="*/ 0 w 245"/>
              <a:gd name="T75" fmla="*/ 0 h 528"/>
              <a:gd name="T76" fmla="*/ 0 w 245"/>
              <a:gd name="T77" fmla="*/ 0 h 528"/>
              <a:gd name="T78" fmla="*/ 0 w 245"/>
              <a:gd name="T79" fmla="*/ 0 h 528"/>
              <a:gd name="T80" fmla="*/ 0 w 245"/>
              <a:gd name="T81" fmla="*/ 0 h 528"/>
              <a:gd name="T82" fmla="*/ 0 w 245"/>
              <a:gd name="T83" fmla="*/ 0 h 528"/>
              <a:gd name="T84" fmla="*/ 0 w 245"/>
              <a:gd name="T85" fmla="*/ 0 h 528"/>
              <a:gd name="T86" fmla="*/ 0 w 245"/>
              <a:gd name="T87" fmla="*/ 0 h 528"/>
              <a:gd name="T88" fmla="*/ 0 w 245"/>
              <a:gd name="T89" fmla="*/ 0 h 528"/>
              <a:gd name="T90" fmla="*/ 0 w 245"/>
              <a:gd name="T91" fmla="*/ 0 h 528"/>
              <a:gd name="T92" fmla="*/ 0 w 245"/>
              <a:gd name="T93" fmla="*/ 0 h 528"/>
              <a:gd name="T94" fmla="*/ 0 w 245"/>
              <a:gd name="T95" fmla="*/ 0 h 528"/>
              <a:gd name="T96" fmla="*/ 0 w 245"/>
              <a:gd name="T97" fmla="*/ 0 h 528"/>
              <a:gd name="T98" fmla="*/ 0 w 245"/>
              <a:gd name="T99" fmla="*/ 0 h 528"/>
              <a:gd name="T100" fmla="*/ 0 w 245"/>
              <a:gd name="T101" fmla="*/ 0 h 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5" h="528">
                <a:moveTo>
                  <a:pt x="243" y="443"/>
                </a:moveTo>
                <a:lnTo>
                  <a:pt x="231" y="439"/>
                </a:lnTo>
                <a:lnTo>
                  <a:pt x="222" y="443"/>
                </a:lnTo>
                <a:lnTo>
                  <a:pt x="208" y="466"/>
                </a:lnTo>
                <a:lnTo>
                  <a:pt x="192" y="466"/>
                </a:lnTo>
                <a:lnTo>
                  <a:pt x="199" y="482"/>
                </a:lnTo>
                <a:lnTo>
                  <a:pt x="192" y="485"/>
                </a:lnTo>
                <a:lnTo>
                  <a:pt x="191" y="482"/>
                </a:lnTo>
                <a:lnTo>
                  <a:pt x="187" y="485"/>
                </a:lnTo>
                <a:lnTo>
                  <a:pt x="186" y="487"/>
                </a:lnTo>
                <a:lnTo>
                  <a:pt x="26" y="528"/>
                </a:lnTo>
                <a:lnTo>
                  <a:pt x="22" y="518"/>
                </a:lnTo>
                <a:lnTo>
                  <a:pt x="8" y="505"/>
                </a:lnTo>
                <a:lnTo>
                  <a:pt x="10" y="486"/>
                </a:lnTo>
                <a:lnTo>
                  <a:pt x="15" y="482"/>
                </a:lnTo>
                <a:lnTo>
                  <a:pt x="8" y="462"/>
                </a:lnTo>
                <a:lnTo>
                  <a:pt x="0" y="383"/>
                </a:lnTo>
                <a:lnTo>
                  <a:pt x="0" y="359"/>
                </a:lnTo>
                <a:lnTo>
                  <a:pt x="10" y="314"/>
                </a:lnTo>
                <a:lnTo>
                  <a:pt x="20" y="286"/>
                </a:lnTo>
                <a:lnTo>
                  <a:pt x="22" y="260"/>
                </a:lnTo>
                <a:lnTo>
                  <a:pt x="11" y="246"/>
                </a:lnTo>
                <a:lnTo>
                  <a:pt x="11" y="227"/>
                </a:lnTo>
                <a:lnTo>
                  <a:pt x="20" y="216"/>
                </a:lnTo>
                <a:lnTo>
                  <a:pt x="50" y="193"/>
                </a:lnTo>
                <a:lnTo>
                  <a:pt x="63" y="153"/>
                </a:lnTo>
                <a:lnTo>
                  <a:pt x="50" y="127"/>
                </a:lnTo>
                <a:lnTo>
                  <a:pt x="45" y="114"/>
                </a:lnTo>
                <a:lnTo>
                  <a:pt x="51" y="110"/>
                </a:lnTo>
                <a:lnTo>
                  <a:pt x="51" y="102"/>
                </a:lnTo>
                <a:lnTo>
                  <a:pt x="42" y="72"/>
                </a:lnTo>
                <a:lnTo>
                  <a:pt x="50" y="39"/>
                </a:lnTo>
                <a:lnTo>
                  <a:pt x="39" y="28"/>
                </a:lnTo>
                <a:lnTo>
                  <a:pt x="42" y="20"/>
                </a:lnTo>
                <a:lnTo>
                  <a:pt x="55" y="20"/>
                </a:lnTo>
                <a:lnTo>
                  <a:pt x="59" y="7"/>
                </a:lnTo>
                <a:lnTo>
                  <a:pt x="69" y="9"/>
                </a:lnTo>
                <a:lnTo>
                  <a:pt x="77" y="8"/>
                </a:lnTo>
                <a:lnTo>
                  <a:pt x="85" y="0"/>
                </a:lnTo>
                <a:lnTo>
                  <a:pt x="191" y="321"/>
                </a:lnTo>
                <a:lnTo>
                  <a:pt x="191" y="328"/>
                </a:lnTo>
                <a:lnTo>
                  <a:pt x="191" y="346"/>
                </a:lnTo>
                <a:lnTo>
                  <a:pt x="191" y="349"/>
                </a:lnTo>
                <a:lnTo>
                  <a:pt x="219" y="371"/>
                </a:lnTo>
                <a:lnTo>
                  <a:pt x="229" y="371"/>
                </a:lnTo>
                <a:lnTo>
                  <a:pt x="231" y="383"/>
                </a:lnTo>
                <a:lnTo>
                  <a:pt x="231" y="393"/>
                </a:lnTo>
                <a:lnTo>
                  <a:pt x="245" y="412"/>
                </a:lnTo>
                <a:lnTo>
                  <a:pt x="243" y="419"/>
                </a:lnTo>
                <a:lnTo>
                  <a:pt x="243" y="432"/>
                </a:lnTo>
                <a:lnTo>
                  <a:pt x="243" y="443"/>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61" name="5888346.125586.2541.554.3755"/>
          <p:cNvSpPr>
            <a:spLocks/>
          </p:cNvSpPr>
          <p:nvPr>
            <p:custDataLst>
              <p:tags r:id="rId51"/>
            </p:custDataLst>
          </p:nvPr>
        </p:nvSpPr>
        <p:spPr bwMode="auto">
          <a:xfrm>
            <a:off x="7218141" y="1882140"/>
            <a:ext cx="802729" cy="611836"/>
          </a:xfrm>
          <a:custGeom>
            <a:avLst/>
            <a:gdLst>
              <a:gd name="T0" fmla="*/ 0 w 1138"/>
              <a:gd name="T1" fmla="*/ 0 h 866"/>
              <a:gd name="T2" fmla="*/ 0 w 1138"/>
              <a:gd name="T3" fmla="*/ 0 h 866"/>
              <a:gd name="T4" fmla="*/ 0 w 1138"/>
              <a:gd name="T5" fmla="*/ 0 h 866"/>
              <a:gd name="T6" fmla="*/ 0 w 1138"/>
              <a:gd name="T7" fmla="*/ 0 h 866"/>
              <a:gd name="T8" fmla="*/ 0 w 1138"/>
              <a:gd name="T9" fmla="*/ 0 h 866"/>
              <a:gd name="T10" fmla="*/ 0 w 1138"/>
              <a:gd name="T11" fmla="*/ 0 h 866"/>
              <a:gd name="T12" fmla="*/ 0 w 1138"/>
              <a:gd name="T13" fmla="*/ 0 h 866"/>
              <a:gd name="T14" fmla="*/ 0 w 1138"/>
              <a:gd name="T15" fmla="*/ 0 h 866"/>
              <a:gd name="T16" fmla="*/ 0 w 1138"/>
              <a:gd name="T17" fmla="*/ 0 h 866"/>
              <a:gd name="T18" fmla="*/ 0 w 1138"/>
              <a:gd name="T19" fmla="*/ 0 h 866"/>
              <a:gd name="T20" fmla="*/ 0 w 1138"/>
              <a:gd name="T21" fmla="*/ 0 h 866"/>
              <a:gd name="T22" fmla="*/ 0 w 1138"/>
              <a:gd name="T23" fmla="*/ 0 h 866"/>
              <a:gd name="T24" fmla="*/ 0 w 1138"/>
              <a:gd name="T25" fmla="*/ 0 h 866"/>
              <a:gd name="T26" fmla="*/ 0 w 1138"/>
              <a:gd name="T27" fmla="*/ 0 h 866"/>
              <a:gd name="T28" fmla="*/ 0 w 1138"/>
              <a:gd name="T29" fmla="*/ 0 h 866"/>
              <a:gd name="T30" fmla="*/ 0 w 1138"/>
              <a:gd name="T31" fmla="*/ 0 h 866"/>
              <a:gd name="T32" fmla="*/ 0 w 1138"/>
              <a:gd name="T33" fmla="*/ 0 h 866"/>
              <a:gd name="T34" fmla="*/ 0 w 1138"/>
              <a:gd name="T35" fmla="*/ 0 h 866"/>
              <a:gd name="T36" fmla="*/ 0 w 1138"/>
              <a:gd name="T37" fmla="*/ 0 h 866"/>
              <a:gd name="T38" fmla="*/ 0 w 1138"/>
              <a:gd name="T39" fmla="*/ 0 h 866"/>
              <a:gd name="T40" fmla="*/ 0 w 1138"/>
              <a:gd name="T41" fmla="*/ 0 h 866"/>
              <a:gd name="T42" fmla="*/ 0 w 1138"/>
              <a:gd name="T43" fmla="*/ 0 h 866"/>
              <a:gd name="T44" fmla="*/ 0 w 1138"/>
              <a:gd name="T45" fmla="*/ 0 h 866"/>
              <a:gd name="T46" fmla="*/ 0 w 1138"/>
              <a:gd name="T47" fmla="*/ 0 h 866"/>
              <a:gd name="T48" fmla="*/ 0 w 1138"/>
              <a:gd name="T49" fmla="*/ 0 h 866"/>
              <a:gd name="T50" fmla="*/ 0 w 1138"/>
              <a:gd name="T51" fmla="*/ 0 h 866"/>
              <a:gd name="T52" fmla="*/ 0 w 1138"/>
              <a:gd name="T53" fmla="*/ 0 h 866"/>
              <a:gd name="T54" fmla="*/ 0 w 1138"/>
              <a:gd name="T55" fmla="*/ 0 h 866"/>
              <a:gd name="T56" fmla="*/ 0 w 1138"/>
              <a:gd name="T57" fmla="*/ 0 h 866"/>
              <a:gd name="T58" fmla="*/ 0 w 1138"/>
              <a:gd name="T59" fmla="*/ 0 h 866"/>
              <a:gd name="T60" fmla="*/ 0 w 1138"/>
              <a:gd name="T61" fmla="*/ 0 h 866"/>
              <a:gd name="T62" fmla="*/ 0 w 1138"/>
              <a:gd name="T63" fmla="*/ 0 h 866"/>
              <a:gd name="T64" fmla="*/ 0 w 1138"/>
              <a:gd name="T65" fmla="*/ 0 h 866"/>
              <a:gd name="T66" fmla="*/ 0 w 1138"/>
              <a:gd name="T67" fmla="*/ 0 h 866"/>
              <a:gd name="T68" fmla="*/ 0 w 1138"/>
              <a:gd name="T69" fmla="*/ 0 h 866"/>
              <a:gd name="T70" fmla="*/ 0 w 1138"/>
              <a:gd name="T71" fmla="*/ 0 h 866"/>
              <a:gd name="T72" fmla="*/ 0 w 1138"/>
              <a:gd name="T73" fmla="*/ 0 h 866"/>
              <a:gd name="T74" fmla="*/ 0 w 1138"/>
              <a:gd name="T75" fmla="*/ 0 h 866"/>
              <a:gd name="T76" fmla="*/ 0 w 1138"/>
              <a:gd name="T77" fmla="*/ 0 h 866"/>
              <a:gd name="T78" fmla="*/ 0 w 1138"/>
              <a:gd name="T79" fmla="*/ 0 h 866"/>
              <a:gd name="T80" fmla="*/ 0 w 1138"/>
              <a:gd name="T81" fmla="*/ 0 h 866"/>
              <a:gd name="T82" fmla="*/ 0 w 1138"/>
              <a:gd name="T83" fmla="*/ 0 h 866"/>
              <a:gd name="T84" fmla="*/ 0 w 1138"/>
              <a:gd name="T85" fmla="*/ 0 h 866"/>
              <a:gd name="T86" fmla="*/ 0 w 1138"/>
              <a:gd name="T87" fmla="*/ 0 h 866"/>
              <a:gd name="T88" fmla="*/ 0 w 1138"/>
              <a:gd name="T89" fmla="*/ 0 h 8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8" h="866">
                <a:moveTo>
                  <a:pt x="736" y="722"/>
                </a:moveTo>
                <a:lnTo>
                  <a:pt x="861" y="761"/>
                </a:lnTo>
                <a:lnTo>
                  <a:pt x="869" y="784"/>
                </a:lnTo>
                <a:lnTo>
                  <a:pt x="861" y="795"/>
                </a:lnTo>
                <a:lnTo>
                  <a:pt x="856" y="800"/>
                </a:lnTo>
                <a:lnTo>
                  <a:pt x="851" y="812"/>
                </a:lnTo>
                <a:lnTo>
                  <a:pt x="851" y="831"/>
                </a:lnTo>
                <a:lnTo>
                  <a:pt x="845" y="833"/>
                </a:lnTo>
                <a:lnTo>
                  <a:pt x="837" y="834"/>
                </a:lnTo>
                <a:lnTo>
                  <a:pt x="825" y="858"/>
                </a:lnTo>
                <a:lnTo>
                  <a:pt x="825" y="865"/>
                </a:lnTo>
                <a:lnTo>
                  <a:pt x="830" y="866"/>
                </a:lnTo>
                <a:lnTo>
                  <a:pt x="835" y="865"/>
                </a:lnTo>
                <a:lnTo>
                  <a:pt x="839" y="858"/>
                </a:lnTo>
                <a:lnTo>
                  <a:pt x="858" y="841"/>
                </a:lnTo>
                <a:lnTo>
                  <a:pt x="870" y="842"/>
                </a:lnTo>
                <a:lnTo>
                  <a:pt x="897" y="842"/>
                </a:lnTo>
                <a:lnTo>
                  <a:pt x="905" y="834"/>
                </a:lnTo>
                <a:lnTo>
                  <a:pt x="929" y="831"/>
                </a:lnTo>
                <a:lnTo>
                  <a:pt x="951" y="819"/>
                </a:lnTo>
                <a:lnTo>
                  <a:pt x="967" y="814"/>
                </a:lnTo>
                <a:lnTo>
                  <a:pt x="983" y="800"/>
                </a:lnTo>
                <a:lnTo>
                  <a:pt x="1050" y="753"/>
                </a:lnTo>
                <a:lnTo>
                  <a:pt x="1072" y="741"/>
                </a:lnTo>
                <a:lnTo>
                  <a:pt x="1089" y="731"/>
                </a:lnTo>
                <a:lnTo>
                  <a:pt x="1100" y="725"/>
                </a:lnTo>
                <a:lnTo>
                  <a:pt x="1107" y="716"/>
                </a:lnTo>
                <a:lnTo>
                  <a:pt x="1124" y="704"/>
                </a:lnTo>
                <a:lnTo>
                  <a:pt x="1131" y="700"/>
                </a:lnTo>
                <a:lnTo>
                  <a:pt x="1136" y="684"/>
                </a:lnTo>
                <a:lnTo>
                  <a:pt x="1138" y="680"/>
                </a:lnTo>
                <a:lnTo>
                  <a:pt x="1134" y="674"/>
                </a:lnTo>
                <a:lnTo>
                  <a:pt x="1124" y="690"/>
                </a:lnTo>
                <a:lnTo>
                  <a:pt x="1107" y="696"/>
                </a:lnTo>
                <a:lnTo>
                  <a:pt x="1091" y="700"/>
                </a:lnTo>
                <a:lnTo>
                  <a:pt x="1076" y="710"/>
                </a:lnTo>
                <a:lnTo>
                  <a:pt x="1072" y="724"/>
                </a:lnTo>
                <a:lnTo>
                  <a:pt x="1052" y="732"/>
                </a:lnTo>
                <a:lnTo>
                  <a:pt x="1048" y="727"/>
                </a:lnTo>
                <a:lnTo>
                  <a:pt x="1057" y="714"/>
                </a:lnTo>
                <a:lnTo>
                  <a:pt x="1069" y="700"/>
                </a:lnTo>
                <a:lnTo>
                  <a:pt x="1084" y="680"/>
                </a:lnTo>
                <a:lnTo>
                  <a:pt x="1079" y="673"/>
                </a:lnTo>
                <a:lnTo>
                  <a:pt x="1065" y="684"/>
                </a:lnTo>
                <a:lnTo>
                  <a:pt x="1058" y="698"/>
                </a:lnTo>
                <a:lnTo>
                  <a:pt x="1048" y="708"/>
                </a:lnTo>
                <a:lnTo>
                  <a:pt x="1010" y="731"/>
                </a:lnTo>
                <a:lnTo>
                  <a:pt x="960" y="755"/>
                </a:lnTo>
                <a:lnTo>
                  <a:pt x="919" y="775"/>
                </a:lnTo>
                <a:lnTo>
                  <a:pt x="905" y="783"/>
                </a:lnTo>
                <a:lnTo>
                  <a:pt x="892" y="800"/>
                </a:lnTo>
                <a:lnTo>
                  <a:pt x="882" y="796"/>
                </a:lnTo>
                <a:lnTo>
                  <a:pt x="878" y="783"/>
                </a:lnTo>
                <a:lnTo>
                  <a:pt x="885" y="761"/>
                </a:lnTo>
                <a:lnTo>
                  <a:pt x="897" y="753"/>
                </a:lnTo>
                <a:lnTo>
                  <a:pt x="884" y="737"/>
                </a:lnTo>
                <a:lnTo>
                  <a:pt x="905" y="714"/>
                </a:lnTo>
                <a:lnTo>
                  <a:pt x="905" y="701"/>
                </a:lnTo>
                <a:lnTo>
                  <a:pt x="893" y="693"/>
                </a:lnTo>
                <a:lnTo>
                  <a:pt x="878" y="553"/>
                </a:lnTo>
                <a:lnTo>
                  <a:pt x="870" y="548"/>
                </a:lnTo>
                <a:lnTo>
                  <a:pt x="872" y="414"/>
                </a:lnTo>
                <a:lnTo>
                  <a:pt x="858" y="387"/>
                </a:lnTo>
                <a:lnTo>
                  <a:pt x="849" y="353"/>
                </a:lnTo>
                <a:lnTo>
                  <a:pt x="849" y="328"/>
                </a:lnTo>
                <a:lnTo>
                  <a:pt x="839" y="279"/>
                </a:lnTo>
                <a:lnTo>
                  <a:pt x="823" y="260"/>
                </a:lnTo>
                <a:lnTo>
                  <a:pt x="815" y="260"/>
                </a:lnTo>
                <a:lnTo>
                  <a:pt x="818" y="266"/>
                </a:lnTo>
                <a:lnTo>
                  <a:pt x="815" y="266"/>
                </a:lnTo>
                <a:lnTo>
                  <a:pt x="809" y="260"/>
                </a:lnTo>
                <a:lnTo>
                  <a:pt x="814" y="230"/>
                </a:lnTo>
                <a:lnTo>
                  <a:pt x="788" y="180"/>
                </a:lnTo>
                <a:lnTo>
                  <a:pt x="787" y="157"/>
                </a:lnTo>
                <a:lnTo>
                  <a:pt x="792" y="140"/>
                </a:lnTo>
                <a:lnTo>
                  <a:pt x="788" y="98"/>
                </a:lnTo>
                <a:lnTo>
                  <a:pt x="768" y="42"/>
                </a:lnTo>
                <a:lnTo>
                  <a:pt x="768" y="37"/>
                </a:lnTo>
                <a:lnTo>
                  <a:pt x="760" y="28"/>
                </a:lnTo>
                <a:lnTo>
                  <a:pt x="763" y="20"/>
                </a:lnTo>
                <a:lnTo>
                  <a:pt x="755" y="0"/>
                </a:lnTo>
                <a:lnTo>
                  <a:pt x="575" y="46"/>
                </a:lnTo>
                <a:lnTo>
                  <a:pt x="572" y="42"/>
                </a:lnTo>
                <a:lnTo>
                  <a:pt x="565" y="42"/>
                </a:lnTo>
                <a:lnTo>
                  <a:pt x="556" y="52"/>
                </a:lnTo>
                <a:lnTo>
                  <a:pt x="505" y="94"/>
                </a:lnTo>
                <a:lnTo>
                  <a:pt x="465" y="154"/>
                </a:lnTo>
                <a:lnTo>
                  <a:pt x="454" y="164"/>
                </a:lnTo>
                <a:lnTo>
                  <a:pt x="461" y="176"/>
                </a:lnTo>
                <a:lnTo>
                  <a:pt x="451" y="195"/>
                </a:lnTo>
                <a:lnTo>
                  <a:pt x="443" y="207"/>
                </a:lnTo>
                <a:lnTo>
                  <a:pt x="397" y="250"/>
                </a:lnTo>
                <a:lnTo>
                  <a:pt x="395" y="263"/>
                </a:lnTo>
                <a:lnTo>
                  <a:pt x="400" y="278"/>
                </a:lnTo>
                <a:lnTo>
                  <a:pt x="406" y="279"/>
                </a:lnTo>
                <a:lnTo>
                  <a:pt x="422" y="279"/>
                </a:lnTo>
                <a:lnTo>
                  <a:pt x="430" y="285"/>
                </a:lnTo>
                <a:lnTo>
                  <a:pt x="431" y="297"/>
                </a:lnTo>
                <a:lnTo>
                  <a:pt x="423" y="305"/>
                </a:lnTo>
                <a:lnTo>
                  <a:pt x="426" y="318"/>
                </a:lnTo>
                <a:lnTo>
                  <a:pt x="436" y="337"/>
                </a:lnTo>
                <a:lnTo>
                  <a:pt x="434" y="364"/>
                </a:lnTo>
                <a:lnTo>
                  <a:pt x="403" y="373"/>
                </a:lnTo>
                <a:lnTo>
                  <a:pt x="360" y="418"/>
                </a:lnTo>
                <a:lnTo>
                  <a:pt x="329" y="431"/>
                </a:lnTo>
                <a:lnTo>
                  <a:pt x="258" y="450"/>
                </a:lnTo>
                <a:lnTo>
                  <a:pt x="231" y="440"/>
                </a:lnTo>
                <a:lnTo>
                  <a:pt x="211" y="434"/>
                </a:lnTo>
                <a:lnTo>
                  <a:pt x="176" y="440"/>
                </a:lnTo>
                <a:lnTo>
                  <a:pt x="137" y="450"/>
                </a:lnTo>
                <a:lnTo>
                  <a:pt x="98" y="466"/>
                </a:lnTo>
                <a:lnTo>
                  <a:pt x="78" y="479"/>
                </a:lnTo>
                <a:lnTo>
                  <a:pt x="71" y="500"/>
                </a:lnTo>
                <a:lnTo>
                  <a:pt x="71" y="516"/>
                </a:lnTo>
                <a:lnTo>
                  <a:pt x="98" y="548"/>
                </a:lnTo>
                <a:lnTo>
                  <a:pt x="102" y="555"/>
                </a:lnTo>
                <a:lnTo>
                  <a:pt x="103" y="565"/>
                </a:lnTo>
                <a:lnTo>
                  <a:pt x="98" y="580"/>
                </a:lnTo>
                <a:lnTo>
                  <a:pt x="93" y="587"/>
                </a:lnTo>
                <a:lnTo>
                  <a:pt x="80" y="614"/>
                </a:lnTo>
                <a:lnTo>
                  <a:pt x="21" y="673"/>
                </a:lnTo>
                <a:lnTo>
                  <a:pt x="0" y="690"/>
                </a:lnTo>
                <a:lnTo>
                  <a:pt x="12" y="739"/>
                </a:lnTo>
                <a:lnTo>
                  <a:pt x="620" y="615"/>
                </a:lnTo>
                <a:lnTo>
                  <a:pt x="631" y="624"/>
                </a:lnTo>
                <a:lnTo>
                  <a:pt x="637" y="637"/>
                </a:lnTo>
                <a:lnTo>
                  <a:pt x="643" y="639"/>
                </a:lnTo>
                <a:lnTo>
                  <a:pt x="645" y="638"/>
                </a:lnTo>
                <a:lnTo>
                  <a:pt x="650" y="642"/>
                </a:lnTo>
                <a:lnTo>
                  <a:pt x="662" y="647"/>
                </a:lnTo>
                <a:lnTo>
                  <a:pt x="677" y="684"/>
                </a:lnTo>
                <a:lnTo>
                  <a:pt x="681" y="697"/>
                </a:lnTo>
                <a:lnTo>
                  <a:pt x="685" y="700"/>
                </a:lnTo>
                <a:lnTo>
                  <a:pt x="686" y="704"/>
                </a:lnTo>
                <a:lnTo>
                  <a:pt x="725" y="708"/>
                </a:lnTo>
                <a:lnTo>
                  <a:pt x="736" y="722"/>
                </a:lnTo>
                <a:close/>
              </a:path>
            </a:pathLst>
          </a:custGeom>
          <a:solidFill>
            <a:srgbClr val="000066"/>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62" name="5889317.25635.7542.2526.55"/>
          <p:cNvSpPr>
            <a:spLocks/>
          </p:cNvSpPr>
          <p:nvPr>
            <p:custDataLst>
              <p:tags r:id="rId52"/>
            </p:custDataLst>
          </p:nvPr>
        </p:nvSpPr>
        <p:spPr bwMode="auto">
          <a:xfrm>
            <a:off x="7949081" y="1457934"/>
            <a:ext cx="391575" cy="623257"/>
          </a:xfrm>
          <a:custGeom>
            <a:avLst/>
            <a:gdLst>
              <a:gd name="T0" fmla="*/ 0 w 556"/>
              <a:gd name="T1" fmla="*/ 0 h 885"/>
              <a:gd name="T2" fmla="*/ 0 w 556"/>
              <a:gd name="T3" fmla="*/ 0 h 885"/>
              <a:gd name="T4" fmla="*/ 0 w 556"/>
              <a:gd name="T5" fmla="*/ 0 h 885"/>
              <a:gd name="T6" fmla="*/ 0 w 556"/>
              <a:gd name="T7" fmla="*/ 0 h 885"/>
              <a:gd name="T8" fmla="*/ 0 w 556"/>
              <a:gd name="T9" fmla="*/ 0 h 885"/>
              <a:gd name="T10" fmla="*/ 0 w 556"/>
              <a:gd name="T11" fmla="*/ 0 h 885"/>
              <a:gd name="T12" fmla="*/ 0 w 556"/>
              <a:gd name="T13" fmla="*/ 0 h 885"/>
              <a:gd name="T14" fmla="*/ 0 w 556"/>
              <a:gd name="T15" fmla="*/ 0 h 885"/>
              <a:gd name="T16" fmla="*/ 0 w 556"/>
              <a:gd name="T17" fmla="*/ 0 h 885"/>
              <a:gd name="T18" fmla="*/ 0 w 556"/>
              <a:gd name="T19" fmla="*/ 0 h 885"/>
              <a:gd name="T20" fmla="*/ 0 w 556"/>
              <a:gd name="T21" fmla="*/ 0 h 885"/>
              <a:gd name="T22" fmla="*/ 0 w 556"/>
              <a:gd name="T23" fmla="*/ 0 h 885"/>
              <a:gd name="T24" fmla="*/ 0 w 556"/>
              <a:gd name="T25" fmla="*/ 0 h 885"/>
              <a:gd name="T26" fmla="*/ 0 w 556"/>
              <a:gd name="T27" fmla="*/ 0 h 885"/>
              <a:gd name="T28" fmla="*/ 0 w 556"/>
              <a:gd name="T29" fmla="*/ 0 h 885"/>
              <a:gd name="T30" fmla="*/ 0 w 556"/>
              <a:gd name="T31" fmla="*/ 0 h 885"/>
              <a:gd name="T32" fmla="*/ 0 w 556"/>
              <a:gd name="T33" fmla="*/ 0 h 885"/>
              <a:gd name="T34" fmla="*/ 0 w 556"/>
              <a:gd name="T35" fmla="*/ 0 h 885"/>
              <a:gd name="T36" fmla="*/ 0 w 556"/>
              <a:gd name="T37" fmla="*/ 0 h 885"/>
              <a:gd name="T38" fmla="*/ 0 w 556"/>
              <a:gd name="T39" fmla="*/ 0 h 885"/>
              <a:gd name="T40" fmla="*/ 0 w 556"/>
              <a:gd name="T41" fmla="*/ 0 h 885"/>
              <a:gd name="T42" fmla="*/ 0 w 556"/>
              <a:gd name="T43" fmla="*/ 0 h 885"/>
              <a:gd name="T44" fmla="*/ 0 w 556"/>
              <a:gd name="T45" fmla="*/ 0 h 885"/>
              <a:gd name="T46" fmla="*/ 0 w 556"/>
              <a:gd name="T47" fmla="*/ 0 h 885"/>
              <a:gd name="T48" fmla="*/ 0 w 556"/>
              <a:gd name="T49" fmla="*/ 0 h 885"/>
              <a:gd name="T50" fmla="*/ 0 w 556"/>
              <a:gd name="T51" fmla="*/ 0 h 885"/>
              <a:gd name="T52" fmla="*/ 0 w 556"/>
              <a:gd name="T53" fmla="*/ 0 h 885"/>
              <a:gd name="T54" fmla="*/ 0 w 556"/>
              <a:gd name="T55" fmla="*/ 0 h 885"/>
              <a:gd name="T56" fmla="*/ 0 w 556"/>
              <a:gd name="T57" fmla="*/ 0 h 885"/>
              <a:gd name="T58" fmla="*/ 0 w 556"/>
              <a:gd name="T59" fmla="*/ 0 h 885"/>
              <a:gd name="T60" fmla="*/ 0 w 556"/>
              <a:gd name="T61" fmla="*/ 0 h 885"/>
              <a:gd name="T62" fmla="*/ 0 w 556"/>
              <a:gd name="T63" fmla="*/ 0 h 885"/>
              <a:gd name="T64" fmla="*/ 0 w 556"/>
              <a:gd name="T65" fmla="*/ 0 h 885"/>
              <a:gd name="T66" fmla="*/ 0 w 556"/>
              <a:gd name="T67" fmla="*/ 0 h 885"/>
              <a:gd name="T68" fmla="*/ 0 w 556"/>
              <a:gd name="T69" fmla="*/ 0 h 885"/>
              <a:gd name="T70" fmla="*/ 0 w 556"/>
              <a:gd name="T71" fmla="*/ 0 h 885"/>
              <a:gd name="T72" fmla="*/ 0 w 556"/>
              <a:gd name="T73" fmla="*/ 0 h 885"/>
              <a:gd name="T74" fmla="*/ 0 w 556"/>
              <a:gd name="T75" fmla="*/ 0 h 885"/>
              <a:gd name="T76" fmla="*/ 0 w 556"/>
              <a:gd name="T77" fmla="*/ 0 h 885"/>
              <a:gd name="T78" fmla="*/ 0 w 556"/>
              <a:gd name="T79" fmla="*/ 0 h 885"/>
              <a:gd name="T80" fmla="*/ 0 w 556"/>
              <a:gd name="T81" fmla="*/ 0 h 885"/>
              <a:gd name="T82" fmla="*/ 0 w 556"/>
              <a:gd name="T83" fmla="*/ 0 h 885"/>
              <a:gd name="T84" fmla="*/ 0 w 556"/>
              <a:gd name="T85" fmla="*/ 0 h 885"/>
              <a:gd name="T86" fmla="*/ 0 w 556"/>
              <a:gd name="T87" fmla="*/ 0 h 885"/>
              <a:gd name="T88" fmla="*/ 0 w 556"/>
              <a:gd name="T89" fmla="*/ 0 h 885"/>
              <a:gd name="T90" fmla="*/ 0 w 556"/>
              <a:gd name="T91" fmla="*/ 0 h 885"/>
              <a:gd name="T92" fmla="*/ 0 w 556"/>
              <a:gd name="T93" fmla="*/ 0 h 885"/>
              <a:gd name="T94" fmla="*/ 0 w 556"/>
              <a:gd name="T95" fmla="*/ 0 h 885"/>
              <a:gd name="T96" fmla="*/ 0 w 556"/>
              <a:gd name="T97" fmla="*/ 0 h 885"/>
              <a:gd name="T98" fmla="*/ 0 w 556"/>
              <a:gd name="T99" fmla="*/ 0 h 885"/>
              <a:gd name="T100" fmla="*/ 0 w 556"/>
              <a:gd name="T101" fmla="*/ 0 h 885"/>
              <a:gd name="T102" fmla="*/ 0 w 556"/>
              <a:gd name="T103" fmla="*/ 0 h 885"/>
              <a:gd name="T104" fmla="*/ 0 w 556"/>
              <a:gd name="T105" fmla="*/ 0 h 885"/>
              <a:gd name="T106" fmla="*/ 0 w 556"/>
              <a:gd name="T107" fmla="*/ 0 h 885"/>
              <a:gd name="T108" fmla="*/ 0 w 556"/>
              <a:gd name="T109" fmla="*/ 0 h 885"/>
              <a:gd name="T110" fmla="*/ 0 w 556"/>
              <a:gd name="T111" fmla="*/ 0 h 8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6" h="885">
                <a:moveTo>
                  <a:pt x="0" y="473"/>
                </a:moveTo>
                <a:lnTo>
                  <a:pt x="106" y="794"/>
                </a:lnTo>
                <a:lnTo>
                  <a:pt x="106" y="801"/>
                </a:lnTo>
                <a:lnTo>
                  <a:pt x="106" y="819"/>
                </a:lnTo>
                <a:lnTo>
                  <a:pt x="106" y="822"/>
                </a:lnTo>
                <a:lnTo>
                  <a:pt x="134" y="844"/>
                </a:lnTo>
                <a:lnTo>
                  <a:pt x="144" y="844"/>
                </a:lnTo>
                <a:lnTo>
                  <a:pt x="146" y="856"/>
                </a:lnTo>
                <a:lnTo>
                  <a:pt x="146" y="866"/>
                </a:lnTo>
                <a:lnTo>
                  <a:pt x="160" y="885"/>
                </a:lnTo>
                <a:lnTo>
                  <a:pt x="164" y="881"/>
                </a:lnTo>
                <a:lnTo>
                  <a:pt x="166" y="866"/>
                </a:lnTo>
                <a:lnTo>
                  <a:pt x="166" y="838"/>
                </a:lnTo>
                <a:lnTo>
                  <a:pt x="180" y="817"/>
                </a:lnTo>
                <a:lnTo>
                  <a:pt x="188" y="782"/>
                </a:lnTo>
                <a:lnTo>
                  <a:pt x="205" y="766"/>
                </a:lnTo>
                <a:lnTo>
                  <a:pt x="207" y="759"/>
                </a:lnTo>
                <a:lnTo>
                  <a:pt x="197" y="752"/>
                </a:lnTo>
                <a:lnTo>
                  <a:pt x="191" y="733"/>
                </a:lnTo>
                <a:lnTo>
                  <a:pt x="224" y="700"/>
                </a:lnTo>
                <a:lnTo>
                  <a:pt x="230" y="704"/>
                </a:lnTo>
                <a:lnTo>
                  <a:pt x="232" y="719"/>
                </a:lnTo>
                <a:lnTo>
                  <a:pt x="240" y="724"/>
                </a:lnTo>
                <a:lnTo>
                  <a:pt x="243" y="717"/>
                </a:lnTo>
                <a:lnTo>
                  <a:pt x="243" y="700"/>
                </a:lnTo>
                <a:lnTo>
                  <a:pt x="247" y="690"/>
                </a:lnTo>
                <a:lnTo>
                  <a:pt x="278" y="688"/>
                </a:lnTo>
                <a:lnTo>
                  <a:pt x="289" y="674"/>
                </a:lnTo>
                <a:lnTo>
                  <a:pt x="289" y="666"/>
                </a:lnTo>
                <a:lnTo>
                  <a:pt x="297" y="662"/>
                </a:lnTo>
                <a:lnTo>
                  <a:pt x="306" y="662"/>
                </a:lnTo>
                <a:lnTo>
                  <a:pt x="316" y="656"/>
                </a:lnTo>
                <a:lnTo>
                  <a:pt x="322" y="648"/>
                </a:lnTo>
                <a:lnTo>
                  <a:pt x="330" y="626"/>
                </a:lnTo>
                <a:lnTo>
                  <a:pt x="324" y="606"/>
                </a:lnTo>
                <a:lnTo>
                  <a:pt x="341" y="587"/>
                </a:lnTo>
                <a:lnTo>
                  <a:pt x="341" y="578"/>
                </a:lnTo>
                <a:lnTo>
                  <a:pt x="349" y="578"/>
                </a:lnTo>
                <a:lnTo>
                  <a:pt x="367" y="579"/>
                </a:lnTo>
                <a:lnTo>
                  <a:pt x="380" y="575"/>
                </a:lnTo>
                <a:lnTo>
                  <a:pt x="383" y="564"/>
                </a:lnTo>
                <a:lnTo>
                  <a:pt x="392" y="545"/>
                </a:lnTo>
                <a:lnTo>
                  <a:pt x="399" y="544"/>
                </a:lnTo>
                <a:lnTo>
                  <a:pt x="412" y="525"/>
                </a:lnTo>
                <a:lnTo>
                  <a:pt x="434" y="531"/>
                </a:lnTo>
                <a:lnTo>
                  <a:pt x="446" y="540"/>
                </a:lnTo>
                <a:lnTo>
                  <a:pt x="466" y="504"/>
                </a:lnTo>
                <a:lnTo>
                  <a:pt x="487" y="493"/>
                </a:lnTo>
                <a:lnTo>
                  <a:pt x="517" y="470"/>
                </a:lnTo>
                <a:lnTo>
                  <a:pt x="524" y="454"/>
                </a:lnTo>
                <a:lnTo>
                  <a:pt x="525" y="453"/>
                </a:lnTo>
                <a:lnTo>
                  <a:pt x="532" y="453"/>
                </a:lnTo>
                <a:lnTo>
                  <a:pt x="551" y="447"/>
                </a:lnTo>
                <a:lnTo>
                  <a:pt x="556" y="429"/>
                </a:lnTo>
                <a:lnTo>
                  <a:pt x="553" y="418"/>
                </a:lnTo>
                <a:lnTo>
                  <a:pt x="537" y="412"/>
                </a:lnTo>
                <a:lnTo>
                  <a:pt x="536" y="415"/>
                </a:lnTo>
                <a:lnTo>
                  <a:pt x="530" y="412"/>
                </a:lnTo>
                <a:lnTo>
                  <a:pt x="533" y="396"/>
                </a:lnTo>
                <a:lnTo>
                  <a:pt x="537" y="394"/>
                </a:lnTo>
                <a:lnTo>
                  <a:pt x="537" y="380"/>
                </a:lnTo>
                <a:lnTo>
                  <a:pt x="526" y="359"/>
                </a:lnTo>
                <a:lnTo>
                  <a:pt x="517" y="351"/>
                </a:lnTo>
                <a:lnTo>
                  <a:pt x="504" y="352"/>
                </a:lnTo>
                <a:lnTo>
                  <a:pt x="500" y="359"/>
                </a:lnTo>
                <a:lnTo>
                  <a:pt x="487" y="360"/>
                </a:lnTo>
                <a:lnTo>
                  <a:pt x="473" y="357"/>
                </a:lnTo>
                <a:lnTo>
                  <a:pt x="462" y="312"/>
                </a:lnTo>
                <a:lnTo>
                  <a:pt x="465" y="306"/>
                </a:lnTo>
                <a:lnTo>
                  <a:pt x="463" y="297"/>
                </a:lnTo>
                <a:lnTo>
                  <a:pt x="459" y="289"/>
                </a:lnTo>
                <a:lnTo>
                  <a:pt x="450" y="289"/>
                </a:lnTo>
                <a:lnTo>
                  <a:pt x="446" y="294"/>
                </a:lnTo>
                <a:lnTo>
                  <a:pt x="426" y="286"/>
                </a:lnTo>
                <a:lnTo>
                  <a:pt x="414" y="286"/>
                </a:lnTo>
                <a:lnTo>
                  <a:pt x="407" y="279"/>
                </a:lnTo>
                <a:lnTo>
                  <a:pt x="399" y="251"/>
                </a:lnTo>
                <a:lnTo>
                  <a:pt x="399" y="245"/>
                </a:lnTo>
                <a:lnTo>
                  <a:pt x="330" y="40"/>
                </a:lnTo>
                <a:lnTo>
                  <a:pt x="274" y="0"/>
                </a:lnTo>
                <a:lnTo>
                  <a:pt x="256" y="0"/>
                </a:lnTo>
                <a:lnTo>
                  <a:pt x="240" y="0"/>
                </a:lnTo>
                <a:lnTo>
                  <a:pt x="232" y="5"/>
                </a:lnTo>
                <a:lnTo>
                  <a:pt x="230" y="18"/>
                </a:lnTo>
                <a:lnTo>
                  <a:pt x="224" y="18"/>
                </a:lnTo>
                <a:lnTo>
                  <a:pt x="207" y="26"/>
                </a:lnTo>
                <a:lnTo>
                  <a:pt x="176" y="51"/>
                </a:lnTo>
                <a:lnTo>
                  <a:pt x="166" y="58"/>
                </a:lnTo>
                <a:lnTo>
                  <a:pt x="154" y="44"/>
                </a:lnTo>
                <a:lnTo>
                  <a:pt x="158" y="20"/>
                </a:lnTo>
                <a:lnTo>
                  <a:pt x="153" y="11"/>
                </a:lnTo>
                <a:lnTo>
                  <a:pt x="144" y="11"/>
                </a:lnTo>
                <a:lnTo>
                  <a:pt x="118" y="20"/>
                </a:lnTo>
                <a:lnTo>
                  <a:pt x="74" y="184"/>
                </a:lnTo>
                <a:lnTo>
                  <a:pt x="71" y="207"/>
                </a:lnTo>
                <a:lnTo>
                  <a:pt x="78" y="215"/>
                </a:lnTo>
                <a:lnTo>
                  <a:pt x="79" y="236"/>
                </a:lnTo>
                <a:lnTo>
                  <a:pt x="75" y="250"/>
                </a:lnTo>
                <a:lnTo>
                  <a:pt x="68" y="255"/>
                </a:lnTo>
                <a:lnTo>
                  <a:pt x="63" y="270"/>
                </a:lnTo>
                <a:lnTo>
                  <a:pt x="76" y="336"/>
                </a:lnTo>
                <a:lnTo>
                  <a:pt x="70" y="357"/>
                </a:lnTo>
                <a:lnTo>
                  <a:pt x="70" y="376"/>
                </a:lnTo>
                <a:lnTo>
                  <a:pt x="46" y="408"/>
                </a:lnTo>
                <a:lnTo>
                  <a:pt x="42" y="419"/>
                </a:lnTo>
                <a:lnTo>
                  <a:pt x="54" y="442"/>
                </a:lnTo>
                <a:lnTo>
                  <a:pt x="52" y="445"/>
                </a:lnTo>
                <a:lnTo>
                  <a:pt x="36" y="445"/>
                </a:lnTo>
                <a:lnTo>
                  <a:pt x="37" y="458"/>
                </a:lnTo>
                <a:lnTo>
                  <a:pt x="32" y="470"/>
                </a:lnTo>
                <a:lnTo>
                  <a:pt x="25" y="470"/>
                </a:lnTo>
                <a:lnTo>
                  <a:pt x="11" y="465"/>
                </a:lnTo>
                <a:lnTo>
                  <a:pt x="0" y="473"/>
                </a:lnTo>
                <a:close/>
              </a:path>
            </a:pathLst>
          </a:custGeom>
          <a:solidFill>
            <a:schemeClr val="accent3">
              <a:lumMod val="75000"/>
            </a:schemeClr>
          </a:solidFill>
          <a:ln w="3175" cmpd="sng">
            <a:solidFill>
              <a:schemeClr val="bg1"/>
            </a:solidFill>
            <a:prstDash val="solid"/>
            <a:round/>
            <a:headEnd/>
            <a:tailEnd/>
          </a:ln>
        </p:spPr>
        <p:txBody>
          <a:bodyPr/>
          <a:lstStyle/>
          <a:p>
            <a:endParaRPr lang="en-GB" sz="706" dirty="0">
              <a:solidFill>
                <a:schemeClr val="bg1"/>
              </a:solidFill>
              <a:latin typeface="Franklin Gothic Book" panose="020B0503020102020204" pitchFamily="34" charset="0"/>
            </a:endParaRPr>
          </a:p>
        </p:txBody>
      </p:sp>
      <p:sp>
        <p:nvSpPr>
          <p:cNvPr id="63" name="15700411259.1251.753.1255"/>
          <p:cNvSpPr>
            <a:spLocks noChangeAspect="1"/>
          </p:cNvSpPr>
          <p:nvPr>
            <p:custDataLst>
              <p:tags r:id="rId53"/>
            </p:custDataLst>
          </p:nvPr>
        </p:nvSpPr>
        <p:spPr bwMode="auto">
          <a:xfrm>
            <a:off x="2685662" y="5350888"/>
            <a:ext cx="79316" cy="44006"/>
          </a:xfrm>
          <a:custGeom>
            <a:avLst/>
            <a:gdLst>
              <a:gd name="T0" fmla="*/ 0 w 43"/>
              <a:gd name="T1" fmla="*/ 2080 h 21"/>
              <a:gd name="T2" fmla="*/ 0 w 43"/>
              <a:gd name="T3" fmla="*/ 2080 h 21"/>
              <a:gd name="T4" fmla="*/ 193 w 43"/>
              <a:gd name="T5" fmla="*/ 1019 h 21"/>
              <a:gd name="T6" fmla="*/ 757 w 43"/>
              <a:gd name="T7" fmla="*/ 0 h 21"/>
              <a:gd name="T8" fmla="*/ 815 w 43"/>
              <a:gd name="T9" fmla="*/ 476 h 21"/>
              <a:gd name="T10" fmla="*/ 0 w 43"/>
              <a:gd name="T11" fmla="*/ 2080 h 21"/>
              <a:gd name="T12" fmla="*/ 0 w 43"/>
              <a:gd name="T13" fmla="*/ 208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1">
                <a:moveTo>
                  <a:pt x="0" y="20"/>
                </a:moveTo>
                <a:lnTo>
                  <a:pt x="0" y="20"/>
                </a:lnTo>
                <a:lnTo>
                  <a:pt x="10" y="10"/>
                </a:lnTo>
                <a:lnTo>
                  <a:pt x="39" y="0"/>
                </a:lnTo>
                <a:lnTo>
                  <a:pt x="42" y="4"/>
                </a:lnTo>
                <a:lnTo>
                  <a:pt x="0" y="20"/>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4" name="15701410.625263.251.3752.1255"/>
          <p:cNvSpPr>
            <a:spLocks noChangeAspect="1"/>
          </p:cNvSpPr>
          <p:nvPr>
            <p:custDataLst>
              <p:tags r:id="rId54"/>
            </p:custDataLst>
          </p:nvPr>
        </p:nvSpPr>
        <p:spPr bwMode="auto">
          <a:xfrm>
            <a:off x="2789948" y="5340620"/>
            <a:ext cx="54346" cy="35205"/>
          </a:xfrm>
          <a:custGeom>
            <a:avLst/>
            <a:gdLst>
              <a:gd name="T0" fmla="*/ 0 w 26"/>
              <a:gd name="T1" fmla="*/ 724 h 18"/>
              <a:gd name="T2" fmla="*/ 0 w 26"/>
              <a:gd name="T3" fmla="*/ 724 h 18"/>
              <a:gd name="T4" fmla="*/ 472 w 26"/>
              <a:gd name="T5" fmla="*/ 0 h 18"/>
              <a:gd name="T6" fmla="*/ 2493 w 26"/>
              <a:gd name="T7" fmla="*/ 116 h 18"/>
              <a:gd name="T8" fmla="*/ 2270 w 26"/>
              <a:gd name="T9" fmla="*/ 543 h 18"/>
              <a:gd name="T10" fmla="*/ 0 w 26"/>
              <a:gd name="T11" fmla="*/ 724 h 18"/>
              <a:gd name="T12" fmla="*/ 0 w 26"/>
              <a:gd name="T13" fmla="*/ 72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8">
                <a:moveTo>
                  <a:pt x="0" y="17"/>
                </a:moveTo>
                <a:lnTo>
                  <a:pt x="0" y="17"/>
                </a:lnTo>
                <a:lnTo>
                  <a:pt x="5" y="0"/>
                </a:lnTo>
                <a:lnTo>
                  <a:pt x="25" y="3"/>
                </a:lnTo>
                <a:lnTo>
                  <a:pt x="23" y="13"/>
                </a:lnTo>
                <a:lnTo>
                  <a:pt x="0" y="17"/>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5" name="15702409.125267.3751.53.1255"/>
          <p:cNvSpPr>
            <a:spLocks noChangeAspect="1"/>
          </p:cNvSpPr>
          <p:nvPr>
            <p:custDataLst>
              <p:tags r:id="rId55"/>
            </p:custDataLst>
          </p:nvPr>
        </p:nvSpPr>
        <p:spPr bwMode="auto">
          <a:xfrm>
            <a:off x="2894233" y="5302481"/>
            <a:ext cx="79316" cy="38139"/>
          </a:xfrm>
          <a:custGeom>
            <a:avLst/>
            <a:gdLst>
              <a:gd name="T0" fmla="*/ 0 w 45"/>
              <a:gd name="T1" fmla="*/ 598 h 20"/>
              <a:gd name="T2" fmla="*/ 0 w 45"/>
              <a:gd name="T3" fmla="*/ 598 h 20"/>
              <a:gd name="T4" fmla="*/ 103 w 45"/>
              <a:gd name="T5" fmla="*/ 0 h 20"/>
              <a:gd name="T6" fmla="*/ 408 w 45"/>
              <a:gd name="T7" fmla="*/ 0 h 20"/>
              <a:gd name="T8" fmla="*/ 474 w 45"/>
              <a:gd name="T9" fmla="*/ 542 h 20"/>
              <a:gd name="T10" fmla="*/ 158 w 45"/>
              <a:gd name="T11" fmla="*/ 400 h 20"/>
              <a:gd name="T12" fmla="*/ 0 w 45"/>
              <a:gd name="T13" fmla="*/ 598 h 20"/>
              <a:gd name="T14" fmla="*/ 0 w 45"/>
              <a:gd name="T15" fmla="*/ 59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20">
                <a:moveTo>
                  <a:pt x="0" y="19"/>
                </a:moveTo>
                <a:lnTo>
                  <a:pt x="0" y="19"/>
                </a:lnTo>
                <a:lnTo>
                  <a:pt x="10" y="0"/>
                </a:lnTo>
                <a:lnTo>
                  <a:pt x="38" y="0"/>
                </a:lnTo>
                <a:lnTo>
                  <a:pt x="44" y="18"/>
                </a:lnTo>
                <a:lnTo>
                  <a:pt x="15" y="13"/>
                </a:lnTo>
                <a:lnTo>
                  <a:pt x="0" y="19"/>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6" name="15703402.75285.755.55.755"/>
          <p:cNvSpPr>
            <a:spLocks noChangeAspect="1"/>
          </p:cNvSpPr>
          <p:nvPr>
            <p:custDataLst>
              <p:tags r:id="rId56"/>
            </p:custDataLst>
          </p:nvPr>
        </p:nvSpPr>
        <p:spPr bwMode="auto">
          <a:xfrm>
            <a:off x="3359848" y="5141125"/>
            <a:ext cx="146882" cy="139353"/>
          </a:xfrm>
          <a:custGeom>
            <a:avLst/>
            <a:gdLst>
              <a:gd name="T0" fmla="*/ 0 w 82"/>
              <a:gd name="T1" fmla="*/ 635 h 81"/>
              <a:gd name="T2" fmla="*/ 0 w 82"/>
              <a:gd name="T3" fmla="*/ 635 h 81"/>
              <a:gd name="T4" fmla="*/ 311 w 82"/>
              <a:gd name="T5" fmla="*/ 463 h 81"/>
              <a:gd name="T6" fmla="*/ 109 w 82"/>
              <a:gd name="T7" fmla="*/ 262 h 81"/>
              <a:gd name="T8" fmla="*/ 402 w 82"/>
              <a:gd name="T9" fmla="*/ 320 h 81"/>
              <a:gd name="T10" fmla="*/ 838 w 82"/>
              <a:gd name="T11" fmla="*/ 0 h 81"/>
              <a:gd name="T12" fmla="*/ 1077 w 82"/>
              <a:gd name="T13" fmla="*/ 40 h 81"/>
              <a:gd name="T14" fmla="*/ 840 w 82"/>
              <a:gd name="T15" fmla="*/ 355 h 81"/>
              <a:gd name="T16" fmla="*/ 0 w 82"/>
              <a:gd name="T17" fmla="*/ 635 h 81"/>
              <a:gd name="T18" fmla="*/ 0 w 82"/>
              <a:gd name="T19" fmla="*/ 63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81">
                <a:moveTo>
                  <a:pt x="0" y="80"/>
                </a:moveTo>
                <a:lnTo>
                  <a:pt x="0" y="80"/>
                </a:lnTo>
                <a:lnTo>
                  <a:pt x="24" y="59"/>
                </a:lnTo>
                <a:lnTo>
                  <a:pt x="8" y="32"/>
                </a:lnTo>
                <a:lnTo>
                  <a:pt x="30" y="41"/>
                </a:lnTo>
                <a:lnTo>
                  <a:pt x="63" y="0"/>
                </a:lnTo>
                <a:lnTo>
                  <a:pt x="81" y="5"/>
                </a:lnTo>
                <a:lnTo>
                  <a:pt x="64" y="44"/>
                </a:lnTo>
                <a:lnTo>
                  <a:pt x="0" y="80"/>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7" name="15704402.375316.256.6253.55"/>
          <p:cNvSpPr>
            <a:spLocks noChangeAspect="1"/>
          </p:cNvSpPr>
          <p:nvPr>
            <p:custDataLst>
              <p:tags r:id="rId57"/>
            </p:custDataLst>
          </p:nvPr>
        </p:nvSpPr>
        <p:spPr bwMode="auto">
          <a:xfrm>
            <a:off x="4133915" y="5132323"/>
            <a:ext cx="88129" cy="167224"/>
          </a:xfrm>
          <a:custGeom>
            <a:avLst/>
            <a:gdLst>
              <a:gd name="T0" fmla="*/ 0 w 49"/>
              <a:gd name="T1" fmla="*/ 333 h 93"/>
              <a:gd name="T2" fmla="*/ 0 w 49"/>
              <a:gd name="T3" fmla="*/ 333 h 93"/>
              <a:gd name="T4" fmla="*/ 133 w 49"/>
              <a:gd name="T5" fmla="*/ 0 h 93"/>
              <a:gd name="T6" fmla="*/ 493 w 49"/>
              <a:gd name="T7" fmla="*/ 319 h 93"/>
              <a:gd name="T8" fmla="*/ 664 w 49"/>
              <a:gd name="T9" fmla="*/ 1303 h 93"/>
              <a:gd name="T10" fmla="*/ 0 w 49"/>
              <a:gd name="T11" fmla="*/ 333 h 93"/>
              <a:gd name="T12" fmla="*/ 0 w 49"/>
              <a:gd name="T13" fmla="*/ 333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93">
                <a:moveTo>
                  <a:pt x="0" y="24"/>
                </a:moveTo>
                <a:lnTo>
                  <a:pt x="0" y="24"/>
                </a:lnTo>
                <a:lnTo>
                  <a:pt x="10" y="0"/>
                </a:lnTo>
                <a:lnTo>
                  <a:pt x="35" y="23"/>
                </a:lnTo>
                <a:lnTo>
                  <a:pt x="48" y="92"/>
                </a:lnTo>
                <a:lnTo>
                  <a:pt x="0" y="24"/>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8" name="15705408.75321.6253.752.8755"/>
          <p:cNvSpPr>
            <a:spLocks noChangeAspect="1"/>
          </p:cNvSpPr>
          <p:nvPr>
            <p:custDataLst>
              <p:tags r:id="rId58"/>
            </p:custDataLst>
          </p:nvPr>
        </p:nvSpPr>
        <p:spPr bwMode="auto">
          <a:xfrm>
            <a:off x="4270514" y="5293679"/>
            <a:ext cx="71972" cy="95347"/>
          </a:xfrm>
          <a:custGeom>
            <a:avLst/>
            <a:gdLst>
              <a:gd name="T0" fmla="*/ 0 w 46"/>
              <a:gd name="T1" fmla="*/ 0 h 51"/>
              <a:gd name="T2" fmla="*/ 0 w 46"/>
              <a:gd name="T3" fmla="*/ 0 h 51"/>
              <a:gd name="T4" fmla="*/ 4 w 46"/>
              <a:gd name="T5" fmla="*/ 780 h 51"/>
              <a:gd name="T6" fmla="*/ 103 w 46"/>
              <a:gd name="T7" fmla="*/ 1190 h 51"/>
              <a:gd name="T8" fmla="*/ 54 w 46"/>
              <a:gd name="T9" fmla="*/ 1 h 51"/>
              <a:gd name="T10" fmla="*/ 0 w 46"/>
              <a:gd name="T11" fmla="*/ 0 h 51"/>
              <a:gd name="T12" fmla="*/ 0 w 46"/>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1">
                <a:moveTo>
                  <a:pt x="0" y="0"/>
                </a:moveTo>
                <a:lnTo>
                  <a:pt x="0" y="0"/>
                </a:lnTo>
                <a:lnTo>
                  <a:pt x="4" y="33"/>
                </a:lnTo>
                <a:lnTo>
                  <a:pt x="45" y="50"/>
                </a:lnTo>
                <a:lnTo>
                  <a:pt x="23" y="1"/>
                </a:lnTo>
                <a:lnTo>
                  <a:pt x="0" y="0"/>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69" name="15706408.7532521.1255"/>
          <p:cNvSpPr>
            <a:spLocks noChangeAspect="1"/>
          </p:cNvSpPr>
          <p:nvPr>
            <p:custDataLst>
              <p:tags r:id="rId59"/>
            </p:custDataLst>
          </p:nvPr>
        </p:nvSpPr>
        <p:spPr bwMode="auto">
          <a:xfrm>
            <a:off x="4355706" y="5293679"/>
            <a:ext cx="27908" cy="49874"/>
          </a:xfrm>
          <a:custGeom>
            <a:avLst/>
            <a:gdLst>
              <a:gd name="T0" fmla="*/ 0 w 15"/>
              <a:gd name="T1" fmla="*/ 342 h 28"/>
              <a:gd name="T2" fmla="*/ 0 w 15"/>
              <a:gd name="T3" fmla="*/ 342 h 28"/>
              <a:gd name="T4" fmla="*/ 66 w 15"/>
              <a:gd name="T5" fmla="*/ 0 h 28"/>
              <a:gd name="T6" fmla="*/ 314 w 15"/>
              <a:gd name="T7" fmla="*/ 287 h 28"/>
              <a:gd name="T8" fmla="*/ 0 w 15"/>
              <a:gd name="T9" fmla="*/ 342 h 28"/>
              <a:gd name="T10" fmla="*/ 0 w 15"/>
              <a:gd name="T11" fmla="*/ 34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8">
                <a:moveTo>
                  <a:pt x="0" y="27"/>
                </a:moveTo>
                <a:lnTo>
                  <a:pt x="0" y="27"/>
                </a:lnTo>
                <a:lnTo>
                  <a:pt x="3" y="0"/>
                </a:lnTo>
                <a:lnTo>
                  <a:pt x="14" y="23"/>
                </a:lnTo>
                <a:lnTo>
                  <a:pt x="0" y="27"/>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sp>
        <p:nvSpPr>
          <p:cNvPr id="70" name="15699363.375270.37548.62557.8755"/>
          <p:cNvSpPr>
            <a:spLocks noChangeAspect="1"/>
          </p:cNvSpPr>
          <p:nvPr>
            <p:custDataLst>
              <p:tags r:id="rId60"/>
            </p:custDataLst>
          </p:nvPr>
        </p:nvSpPr>
        <p:spPr bwMode="auto">
          <a:xfrm>
            <a:off x="2970613" y="4145118"/>
            <a:ext cx="1467347" cy="1230707"/>
          </a:xfrm>
          <a:custGeom>
            <a:avLst/>
            <a:gdLst>
              <a:gd name="T0" fmla="*/ 694 w 811"/>
              <a:gd name="T1" fmla="*/ 8219 h 688"/>
              <a:gd name="T2" fmla="*/ 1880 w 811"/>
              <a:gd name="T3" fmla="*/ 7916 h 688"/>
              <a:gd name="T4" fmla="*/ 2303 w 811"/>
              <a:gd name="T5" fmla="*/ 6957 h 688"/>
              <a:gd name="T6" fmla="*/ 2142 w 811"/>
              <a:gd name="T7" fmla="*/ 7085 h 688"/>
              <a:gd name="T8" fmla="*/ 1232 w 811"/>
              <a:gd name="T9" fmla="*/ 6794 h 688"/>
              <a:gd name="T10" fmla="*/ 1210 w 811"/>
              <a:gd name="T11" fmla="*/ 5861 h 688"/>
              <a:gd name="T12" fmla="*/ 623 w 811"/>
              <a:gd name="T13" fmla="*/ 5974 h 688"/>
              <a:gd name="T14" fmla="*/ 515 w 811"/>
              <a:gd name="T15" fmla="*/ 5301 h 688"/>
              <a:gd name="T16" fmla="*/ 418 w 811"/>
              <a:gd name="T17" fmla="*/ 5140 h 688"/>
              <a:gd name="T18" fmla="*/ 1185 w 811"/>
              <a:gd name="T19" fmla="*/ 4080 h 688"/>
              <a:gd name="T20" fmla="*/ 2254 w 811"/>
              <a:gd name="T21" fmla="*/ 3760 h 688"/>
              <a:gd name="T22" fmla="*/ 1766 w 811"/>
              <a:gd name="T23" fmla="*/ 3415 h 688"/>
              <a:gd name="T24" fmla="*/ 623 w 811"/>
              <a:gd name="T25" fmla="*/ 2508 h 688"/>
              <a:gd name="T26" fmla="*/ 2593 w 811"/>
              <a:gd name="T27" fmla="*/ 2679 h 688"/>
              <a:gd name="T28" fmla="*/ 2433 w 811"/>
              <a:gd name="T29" fmla="*/ 2508 h 688"/>
              <a:gd name="T30" fmla="*/ 2534 w 811"/>
              <a:gd name="T31" fmla="*/ 2183 h 688"/>
              <a:gd name="T32" fmla="*/ 1670 w 811"/>
              <a:gd name="T33" fmla="*/ 1157 h 688"/>
              <a:gd name="T34" fmla="*/ 3161 w 811"/>
              <a:gd name="T35" fmla="*/ 462 h 688"/>
              <a:gd name="T36" fmla="*/ 3980 w 811"/>
              <a:gd name="T37" fmla="*/ 243 h 688"/>
              <a:gd name="T38" fmla="*/ 4622 w 811"/>
              <a:gd name="T39" fmla="*/ 209 h 688"/>
              <a:gd name="T40" fmla="*/ 5859 w 811"/>
              <a:gd name="T41" fmla="*/ 840 h 688"/>
              <a:gd name="T42" fmla="*/ 7094 w 811"/>
              <a:gd name="T43" fmla="*/ 889 h 688"/>
              <a:gd name="T44" fmla="*/ 8711 w 811"/>
              <a:gd name="T45" fmla="*/ 6395 h 688"/>
              <a:gd name="T46" fmla="*/ 9617 w 811"/>
              <a:gd name="T47" fmla="*/ 6905 h 688"/>
              <a:gd name="T48" fmla="*/ 10093 w 811"/>
              <a:gd name="T49" fmla="*/ 6818 h 688"/>
              <a:gd name="T50" fmla="*/ 11418 w 811"/>
              <a:gd name="T51" fmla="*/ 8152 h 688"/>
              <a:gd name="T52" fmla="*/ 12104 w 811"/>
              <a:gd name="T53" fmla="*/ 8692 h 688"/>
              <a:gd name="T54" fmla="*/ 11939 w 811"/>
              <a:gd name="T55" fmla="*/ 8884 h 688"/>
              <a:gd name="T56" fmla="*/ 11460 w 811"/>
              <a:gd name="T57" fmla="*/ 8527 h 688"/>
              <a:gd name="T58" fmla="*/ 11418 w 811"/>
              <a:gd name="T59" fmla="*/ 8363 h 688"/>
              <a:gd name="T60" fmla="*/ 11161 w 811"/>
              <a:gd name="T61" fmla="*/ 8291 h 688"/>
              <a:gd name="T62" fmla="*/ 11068 w 811"/>
              <a:gd name="T63" fmla="*/ 7916 h 688"/>
              <a:gd name="T64" fmla="*/ 10585 w 811"/>
              <a:gd name="T65" fmla="*/ 7397 h 688"/>
              <a:gd name="T66" fmla="*/ 10472 w 811"/>
              <a:gd name="T67" fmla="*/ 7312 h 688"/>
              <a:gd name="T68" fmla="*/ 10057 w 811"/>
              <a:gd name="T69" fmla="*/ 6849 h 688"/>
              <a:gd name="T70" fmla="*/ 10170 w 811"/>
              <a:gd name="T71" fmla="*/ 7286 h 688"/>
              <a:gd name="T72" fmla="*/ 10560 w 811"/>
              <a:gd name="T73" fmla="*/ 7690 h 688"/>
              <a:gd name="T74" fmla="*/ 10560 w 811"/>
              <a:gd name="T75" fmla="*/ 8649 h 688"/>
              <a:gd name="T76" fmla="*/ 10170 w 811"/>
              <a:gd name="T77" fmla="*/ 7385 h 688"/>
              <a:gd name="T78" fmla="*/ 9786 w 811"/>
              <a:gd name="T79" fmla="*/ 7001 h 688"/>
              <a:gd name="T80" fmla="*/ 9643 w 811"/>
              <a:gd name="T81" fmla="*/ 7263 h 688"/>
              <a:gd name="T82" fmla="*/ 8366 w 811"/>
              <a:gd name="T83" fmla="*/ 6892 h 688"/>
              <a:gd name="T84" fmla="*/ 8412 w 811"/>
              <a:gd name="T85" fmla="*/ 6694 h 688"/>
              <a:gd name="T86" fmla="*/ 6829 w 811"/>
              <a:gd name="T87" fmla="*/ 6369 h 688"/>
              <a:gd name="T88" fmla="*/ 6424 w 811"/>
              <a:gd name="T89" fmla="*/ 6207 h 688"/>
              <a:gd name="T90" fmla="*/ 5889 w 811"/>
              <a:gd name="T91" fmla="*/ 6145 h 688"/>
              <a:gd name="T92" fmla="*/ 5693 w 811"/>
              <a:gd name="T93" fmla="*/ 6145 h 688"/>
              <a:gd name="T94" fmla="*/ 6224 w 811"/>
              <a:gd name="T95" fmla="*/ 6356 h 688"/>
              <a:gd name="T96" fmla="*/ 5514 w 811"/>
              <a:gd name="T97" fmla="*/ 6634 h 688"/>
              <a:gd name="T98" fmla="*/ 5333 w 811"/>
              <a:gd name="T99" fmla="*/ 6685 h 688"/>
              <a:gd name="T100" fmla="*/ 4989 w 811"/>
              <a:gd name="T101" fmla="*/ 6791 h 688"/>
              <a:gd name="T102" fmla="*/ 4476 w 811"/>
              <a:gd name="T103" fmla="*/ 6835 h 688"/>
              <a:gd name="T104" fmla="*/ 5248 w 811"/>
              <a:gd name="T105" fmla="*/ 6024 h 688"/>
              <a:gd name="T106" fmla="*/ 4956 w 811"/>
              <a:gd name="T107" fmla="*/ 5868 h 688"/>
              <a:gd name="T108" fmla="*/ 3709 w 811"/>
              <a:gd name="T109" fmla="*/ 6910 h 688"/>
              <a:gd name="T110" fmla="*/ 2018 w 811"/>
              <a:gd name="T111" fmla="*/ 8291 h 688"/>
              <a:gd name="T112" fmla="*/ 767 w 811"/>
              <a:gd name="T113" fmla="*/ 8420 h 688"/>
              <a:gd name="T114" fmla="*/ 0 w 811"/>
              <a:gd name="T115" fmla="*/ 8649 h 6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88">
                <a:moveTo>
                  <a:pt x="0" y="656"/>
                </a:moveTo>
                <a:lnTo>
                  <a:pt x="0" y="656"/>
                </a:lnTo>
                <a:lnTo>
                  <a:pt x="6" y="646"/>
                </a:lnTo>
                <a:lnTo>
                  <a:pt x="13" y="648"/>
                </a:lnTo>
                <a:lnTo>
                  <a:pt x="46" y="623"/>
                </a:lnTo>
                <a:lnTo>
                  <a:pt x="66" y="628"/>
                </a:lnTo>
                <a:lnTo>
                  <a:pt x="72" y="636"/>
                </a:lnTo>
                <a:lnTo>
                  <a:pt x="73" y="627"/>
                </a:lnTo>
                <a:lnTo>
                  <a:pt x="93" y="613"/>
                </a:lnTo>
                <a:lnTo>
                  <a:pt x="125" y="600"/>
                </a:lnTo>
                <a:lnTo>
                  <a:pt x="153" y="577"/>
                </a:lnTo>
                <a:lnTo>
                  <a:pt x="161" y="579"/>
                </a:lnTo>
                <a:lnTo>
                  <a:pt x="166" y="550"/>
                </a:lnTo>
                <a:lnTo>
                  <a:pt x="182" y="526"/>
                </a:lnTo>
                <a:lnTo>
                  <a:pt x="153" y="528"/>
                </a:lnTo>
                <a:lnTo>
                  <a:pt x="157" y="517"/>
                </a:lnTo>
                <a:lnTo>
                  <a:pt x="166" y="517"/>
                </a:lnTo>
                <a:lnTo>
                  <a:pt x="158" y="512"/>
                </a:lnTo>
                <a:lnTo>
                  <a:pt x="143" y="525"/>
                </a:lnTo>
                <a:lnTo>
                  <a:pt x="142" y="536"/>
                </a:lnTo>
                <a:lnTo>
                  <a:pt x="125" y="512"/>
                </a:lnTo>
                <a:lnTo>
                  <a:pt x="120" y="517"/>
                </a:lnTo>
                <a:lnTo>
                  <a:pt x="110" y="504"/>
                </a:lnTo>
                <a:lnTo>
                  <a:pt x="87" y="513"/>
                </a:lnTo>
                <a:lnTo>
                  <a:pt x="82" y="515"/>
                </a:lnTo>
                <a:lnTo>
                  <a:pt x="63" y="509"/>
                </a:lnTo>
                <a:lnTo>
                  <a:pt x="83" y="493"/>
                </a:lnTo>
                <a:lnTo>
                  <a:pt x="78" y="490"/>
                </a:lnTo>
                <a:lnTo>
                  <a:pt x="84" y="478"/>
                </a:lnTo>
                <a:lnTo>
                  <a:pt x="80" y="444"/>
                </a:lnTo>
                <a:lnTo>
                  <a:pt x="90" y="429"/>
                </a:lnTo>
                <a:lnTo>
                  <a:pt x="74" y="441"/>
                </a:lnTo>
                <a:lnTo>
                  <a:pt x="74" y="451"/>
                </a:lnTo>
                <a:lnTo>
                  <a:pt x="60" y="459"/>
                </a:lnTo>
                <a:lnTo>
                  <a:pt x="41" y="453"/>
                </a:lnTo>
                <a:lnTo>
                  <a:pt x="35" y="427"/>
                </a:lnTo>
                <a:lnTo>
                  <a:pt x="22" y="415"/>
                </a:lnTo>
                <a:lnTo>
                  <a:pt x="23" y="408"/>
                </a:lnTo>
                <a:lnTo>
                  <a:pt x="31" y="408"/>
                </a:lnTo>
                <a:lnTo>
                  <a:pt x="34" y="402"/>
                </a:lnTo>
                <a:lnTo>
                  <a:pt x="40" y="400"/>
                </a:lnTo>
                <a:lnTo>
                  <a:pt x="34" y="399"/>
                </a:lnTo>
                <a:lnTo>
                  <a:pt x="39" y="395"/>
                </a:lnTo>
                <a:lnTo>
                  <a:pt x="32" y="386"/>
                </a:lnTo>
                <a:lnTo>
                  <a:pt x="28" y="390"/>
                </a:lnTo>
                <a:lnTo>
                  <a:pt x="18" y="370"/>
                </a:lnTo>
                <a:lnTo>
                  <a:pt x="24" y="356"/>
                </a:lnTo>
                <a:lnTo>
                  <a:pt x="61" y="330"/>
                </a:lnTo>
                <a:lnTo>
                  <a:pt x="72" y="312"/>
                </a:lnTo>
                <a:lnTo>
                  <a:pt x="79" y="310"/>
                </a:lnTo>
                <a:lnTo>
                  <a:pt x="97" y="321"/>
                </a:lnTo>
                <a:lnTo>
                  <a:pt x="111" y="317"/>
                </a:lnTo>
                <a:lnTo>
                  <a:pt x="116" y="308"/>
                </a:lnTo>
                <a:lnTo>
                  <a:pt x="143" y="312"/>
                </a:lnTo>
                <a:lnTo>
                  <a:pt x="149" y="285"/>
                </a:lnTo>
                <a:lnTo>
                  <a:pt x="142" y="274"/>
                </a:lnTo>
                <a:lnTo>
                  <a:pt x="159" y="265"/>
                </a:lnTo>
                <a:lnTo>
                  <a:pt x="143" y="259"/>
                </a:lnTo>
                <a:lnTo>
                  <a:pt x="120" y="272"/>
                </a:lnTo>
                <a:lnTo>
                  <a:pt x="118" y="259"/>
                </a:lnTo>
                <a:lnTo>
                  <a:pt x="77" y="257"/>
                </a:lnTo>
                <a:lnTo>
                  <a:pt x="59" y="241"/>
                </a:lnTo>
                <a:lnTo>
                  <a:pt x="56" y="212"/>
                </a:lnTo>
                <a:lnTo>
                  <a:pt x="70" y="218"/>
                </a:lnTo>
                <a:lnTo>
                  <a:pt x="41" y="190"/>
                </a:lnTo>
                <a:lnTo>
                  <a:pt x="114" y="173"/>
                </a:lnTo>
                <a:lnTo>
                  <a:pt x="125" y="177"/>
                </a:lnTo>
                <a:lnTo>
                  <a:pt x="116" y="190"/>
                </a:lnTo>
                <a:lnTo>
                  <a:pt x="154" y="208"/>
                </a:lnTo>
                <a:lnTo>
                  <a:pt x="172" y="203"/>
                </a:lnTo>
                <a:lnTo>
                  <a:pt x="169" y="197"/>
                </a:lnTo>
                <a:lnTo>
                  <a:pt x="156" y="193"/>
                </a:lnTo>
                <a:lnTo>
                  <a:pt x="148" y="166"/>
                </a:lnTo>
                <a:lnTo>
                  <a:pt x="159" y="176"/>
                </a:lnTo>
                <a:lnTo>
                  <a:pt x="162" y="190"/>
                </a:lnTo>
                <a:lnTo>
                  <a:pt x="179" y="199"/>
                </a:lnTo>
                <a:lnTo>
                  <a:pt x="196" y="199"/>
                </a:lnTo>
                <a:lnTo>
                  <a:pt x="192" y="189"/>
                </a:lnTo>
                <a:lnTo>
                  <a:pt x="163" y="182"/>
                </a:lnTo>
                <a:lnTo>
                  <a:pt x="169" y="166"/>
                </a:lnTo>
                <a:lnTo>
                  <a:pt x="136" y="155"/>
                </a:lnTo>
                <a:lnTo>
                  <a:pt x="135" y="133"/>
                </a:lnTo>
                <a:lnTo>
                  <a:pt x="125" y="118"/>
                </a:lnTo>
                <a:lnTo>
                  <a:pt x="102" y="89"/>
                </a:lnTo>
                <a:lnTo>
                  <a:pt x="111" y="88"/>
                </a:lnTo>
                <a:lnTo>
                  <a:pt x="122" y="67"/>
                </a:lnTo>
                <a:lnTo>
                  <a:pt x="150" y="77"/>
                </a:lnTo>
                <a:lnTo>
                  <a:pt x="171" y="66"/>
                </a:lnTo>
                <a:lnTo>
                  <a:pt x="202" y="29"/>
                </a:lnTo>
                <a:lnTo>
                  <a:pt x="211" y="35"/>
                </a:lnTo>
                <a:lnTo>
                  <a:pt x="231" y="23"/>
                </a:lnTo>
                <a:lnTo>
                  <a:pt x="231" y="32"/>
                </a:lnTo>
                <a:lnTo>
                  <a:pt x="241" y="31"/>
                </a:lnTo>
                <a:lnTo>
                  <a:pt x="236" y="23"/>
                </a:lnTo>
                <a:lnTo>
                  <a:pt x="265" y="19"/>
                </a:lnTo>
                <a:lnTo>
                  <a:pt x="286" y="0"/>
                </a:lnTo>
                <a:lnTo>
                  <a:pt x="299" y="14"/>
                </a:lnTo>
                <a:lnTo>
                  <a:pt x="294" y="29"/>
                </a:lnTo>
                <a:lnTo>
                  <a:pt x="304" y="31"/>
                </a:lnTo>
                <a:lnTo>
                  <a:pt x="308" y="16"/>
                </a:lnTo>
                <a:lnTo>
                  <a:pt x="321" y="34"/>
                </a:lnTo>
                <a:lnTo>
                  <a:pt x="344" y="34"/>
                </a:lnTo>
                <a:lnTo>
                  <a:pt x="347" y="51"/>
                </a:lnTo>
                <a:lnTo>
                  <a:pt x="390" y="55"/>
                </a:lnTo>
                <a:lnTo>
                  <a:pt x="390" y="64"/>
                </a:lnTo>
                <a:lnTo>
                  <a:pt x="399" y="59"/>
                </a:lnTo>
                <a:lnTo>
                  <a:pt x="411" y="71"/>
                </a:lnTo>
                <a:lnTo>
                  <a:pt x="432" y="67"/>
                </a:lnTo>
                <a:lnTo>
                  <a:pt x="453" y="77"/>
                </a:lnTo>
                <a:lnTo>
                  <a:pt x="472" y="67"/>
                </a:lnTo>
                <a:lnTo>
                  <a:pt x="472" y="73"/>
                </a:lnTo>
                <a:lnTo>
                  <a:pt x="480" y="71"/>
                </a:lnTo>
                <a:lnTo>
                  <a:pt x="514" y="88"/>
                </a:lnTo>
                <a:lnTo>
                  <a:pt x="541" y="485"/>
                </a:lnTo>
                <a:lnTo>
                  <a:pt x="580" y="485"/>
                </a:lnTo>
                <a:lnTo>
                  <a:pt x="578" y="495"/>
                </a:lnTo>
                <a:lnTo>
                  <a:pt x="591" y="504"/>
                </a:lnTo>
                <a:lnTo>
                  <a:pt x="616" y="524"/>
                </a:lnTo>
                <a:lnTo>
                  <a:pt x="619" y="536"/>
                </a:lnTo>
                <a:lnTo>
                  <a:pt x="640" y="523"/>
                </a:lnTo>
                <a:lnTo>
                  <a:pt x="645" y="507"/>
                </a:lnTo>
                <a:lnTo>
                  <a:pt x="657" y="500"/>
                </a:lnTo>
                <a:lnTo>
                  <a:pt x="659" y="497"/>
                </a:lnTo>
                <a:lnTo>
                  <a:pt x="671" y="507"/>
                </a:lnTo>
                <a:lnTo>
                  <a:pt x="671" y="517"/>
                </a:lnTo>
                <a:lnTo>
                  <a:pt x="679" y="518"/>
                </a:lnTo>
                <a:lnTo>
                  <a:pt x="684" y="522"/>
                </a:lnTo>
                <a:lnTo>
                  <a:pt x="688" y="530"/>
                </a:lnTo>
                <a:lnTo>
                  <a:pt x="702" y="536"/>
                </a:lnTo>
                <a:lnTo>
                  <a:pt x="760" y="618"/>
                </a:lnTo>
                <a:lnTo>
                  <a:pt x="778" y="623"/>
                </a:lnTo>
                <a:lnTo>
                  <a:pt x="808" y="634"/>
                </a:lnTo>
                <a:lnTo>
                  <a:pt x="810" y="640"/>
                </a:lnTo>
                <a:lnTo>
                  <a:pt x="803" y="646"/>
                </a:lnTo>
                <a:lnTo>
                  <a:pt x="805" y="659"/>
                </a:lnTo>
                <a:lnTo>
                  <a:pt x="800" y="687"/>
                </a:lnTo>
                <a:lnTo>
                  <a:pt x="796" y="682"/>
                </a:lnTo>
                <a:lnTo>
                  <a:pt x="791" y="687"/>
                </a:lnTo>
                <a:lnTo>
                  <a:pt x="785" y="681"/>
                </a:lnTo>
                <a:lnTo>
                  <a:pt x="794" y="673"/>
                </a:lnTo>
                <a:lnTo>
                  <a:pt x="787" y="663"/>
                </a:lnTo>
                <a:lnTo>
                  <a:pt x="787" y="657"/>
                </a:lnTo>
                <a:lnTo>
                  <a:pt x="778" y="638"/>
                </a:lnTo>
                <a:lnTo>
                  <a:pt x="772" y="638"/>
                </a:lnTo>
                <a:lnTo>
                  <a:pt x="762" y="646"/>
                </a:lnTo>
                <a:lnTo>
                  <a:pt x="761" y="656"/>
                </a:lnTo>
                <a:lnTo>
                  <a:pt x="753" y="657"/>
                </a:lnTo>
                <a:lnTo>
                  <a:pt x="751" y="656"/>
                </a:lnTo>
                <a:lnTo>
                  <a:pt x="757" y="644"/>
                </a:lnTo>
                <a:lnTo>
                  <a:pt x="760" y="634"/>
                </a:lnTo>
                <a:lnTo>
                  <a:pt x="753" y="637"/>
                </a:lnTo>
                <a:lnTo>
                  <a:pt x="751" y="646"/>
                </a:lnTo>
                <a:lnTo>
                  <a:pt x="731" y="632"/>
                </a:lnTo>
                <a:lnTo>
                  <a:pt x="731" y="628"/>
                </a:lnTo>
                <a:lnTo>
                  <a:pt x="743" y="629"/>
                </a:lnTo>
                <a:lnTo>
                  <a:pt x="743" y="621"/>
                </a:lnTo>
                <a:lnTo>
                  <a:pt x="751" y="618"/>
                </a:lnTo>
                <a:lnTo>
                  <a:pt x="750" y="614"/>
                </a:lnTo>
                <a:lnTo>
                  <a:pt x="739" y="615"/>
                </a:lnTo>
                <a:lnTo>
                  <a:pt x="736" y="600"/>
                </a:lnTo>
                <a:lnTo>
                  <a:pt x="715" y="600"/>
                </a:lnTo>
                <a:lnTo>
                  <a:pt x="709" y="583"/>
                </a:lnTo>
                <a:lnTo>
                  <a:pt x="715" y="570"/>
                </a:lnTo>
                <a:lnTo>
                  <a:pt x="707" y="571"/>
                </a:lnTo>
                <a:lnTo>
                  <a:pt x="704" y="561"/>
                </a:lnTo>
                <a:lnTo>
                  <a:pt x="700" y="565"/>
                </a:lnTo>
                <a:lnTo>
                  <a:pt x="697" y="561"/>
                </a:lnTo>
                <a:lnTo>
                  <a:pt x="702" y="549"/>
                </a:lnTo>
                <a:lnTo>
                  <a:pt x="697" y="547"/>
                </a:lnTo>
                <a:lnTo>
                  <a:pt x="696" y="554"/>
                </a:lnTo>
                <a:lnTo>
                  <a:pt x="688" y="557"/>
                </a:lnTo>
                <a:lnTo>
                  <a:pt x="679" y="552"/>
                </a:lnTo>
                <a:lnTo>
                  <a:pt x="679" y="542"/>
                </a:lnTo>
                <a:lnTo>
                  <a:pt x="668" y="528"/>
                </a:lnTo>
                <a:lnTo>
                  <a:pt x="669" y="519"/>
                </a:lnTo>
                <a:lnTo>
                  <a:pt x="665" y="518"/>
                </a:lnTo>
                <a:lnTo>
                  <a:pt x="664" y="507"/>
                </a:lnTo>
                <a:lnTo>
                  <a:pt x="662" y="512"/>
                </a:lnTo>
                <a:lnTo>
                  <a:pt x="666" y="536"/>
                </a:lnTo>
                <a:lnTo>
                  <a:pt x="676" y="553"/>
                </a:lnTo>
                <a:lnTo>
                  <a:pt x="705" y="576"/>
                </a:lnTo>
                <a:lnTo>
                  <a:pt x="705" y="580"/>
                </a:lnTo>
                <a:lnTo>
                  <a:pt x="698" y="578"/>
                </a:lnTo>
                <a:lnTo>
                  <a:pt x="697" y="583"/>
                </a:lnTo>
                <a:lnTo>
                  <a:pt x="702" y="583"/>
                </a:lnTo>
                <a:lnTo>
                  <a:pt x="706" y="599"/>
                </a:lnTo>
                <a:lnTo>
                  <a:pt x="725" y="607"/>
                </a:lnTo>
                <a:lnTo>
                  <a:pt x="734" y="623"/>
                </a:lnTo>
                <a:lnTo>
                  <a:pt x="712" y="628"/>
                </a:lnTo>
                <a:lnTo>
                  <a:pt x="702" y="656"/>
                </a:lnTo>
                <a:lnTo>
                  <a:pt x="696" y="611"/>
                </a:lnTo>
                <a:lnTo>
                  <a:pt x="691" y="606"/>
                </a:lnTo>
                <a:lnTo>
                  <a:pt x="691" y="597"/>
                </a:lnTo>
                <a:lnTo>
                  <a:pt x="694" y="594"/>
                </a:lnTo>
                <a:lnTo>
                  <a:pt x="676" y="559"/>
                </a:lnTo>
                <a:lnTo>
                  <a:pt x="670" y="558"/>
                </a:lnTo>
                <a:lnTo>
                  <a:pt x="665" y="552"/>
                </a:lnTo>
                <a:lnTo>
                  <a:pt x="660" y="554"/>
                </a:lnTo>
                <a:lnTo>
                  <a:pt x="656" y="550"/>
                </a:lnTo>
                <a:lnTo>
                  <a:pt x="651" y="531"/>
                </a:lnTo>
                <a:lnTo>
                  <a:pt x="649" y="539"/>
                </a:lnTo>
                <a:lnTo>
                  <a:pt x="633" y="534"/>
                </a:lnTo>
                <a:lnTo>
                  <a:pt x="631" y="537"/>
                </a:lnTo>
                <a:lnTo>
                  <a:pt x="649" y="549"/>
                </a:lnTo>
                <a:lnTo>
                  <a:pt x="641" y="551"/>
                </a:lnTo>
                <a:lnTo>
                  <a:pt x="642" y="560"/>
                </a:lnTo>
                <a:lnTo>
                  <a:pt x="625" y="554"/>
                </a:lnTo>
                <a:lnTo>
                  <a:pt x="606" y="536"/>
                </a:lnTo>
                <a:lnTo>
                  <a:pt x="577" y="522"/>
                </a:lnTo>
                <a:lnTo>
                  <a:pt x="556" y="522"/>
                </a:lnTo>
                <a:lnTo>
                  <a:pt x="571" y="502"/>
                </a:lnTo>
                <a:lnTo>
                  <a:pt x="578" y="512"/>
                </a:lnTo>
                <a:lnTo>
                  <a:pt x="578" y="502"/>
                </a:lnTo>
                <a:lnTo>
                  <a:pt x="567" y="493"/>
                </a:lnTo>
                <a:lnTo>
                  <a:pt x="559" y="508"/>
                </a:lnTo>
                <a:lnTo>
                  <a:pt x="543" y="509"/>
                </a:lnTo>
                <a:lnTo>
                  <a:pt x="468" y="503"/>
                </a:lnTo>
                <a:lnTo>
                  <a:pt x="471" y="490"/>
                </a:lnTo>
                <a:lnTo>
                  <a:pt x="464" y="494"/>
                </a:lnTo>
                <a:lnTo>
                  <a:pt x="454" y="483"/>
                </a:lnTo>
                <a:lnTo>
                  <a:pt x="444" y="489"/>
                </a:lnTo>
                <a:lnTo>
                  <a:pt x="439" y="481"/>
                </a:lnTo>
                <a:lnTo>
                  <a:pt x="420" y="490"/>
                </a:lnTo>
                <a:lnTo>
                  <a:pt x="419" y="484"/>
                </a:lnTo>
                <a:lnTo>
                  <a:pt x="428" y="471"/>
                </a:lnTo>
                <a:lnTo>
                  <a:pt x="422" y="470"/>
                </a:lnTo>
                <a:lnTo>
                  <a:pt x="429" y="466"/>
                </a:lnTo>
                <a:lnTo>
                  <a:pt x="406" y="468"/>
                </a:lnTo>
                <a:lnTo>
                  <a:pt x="399" y="460"/>
                </a:lnTo>
                <a:lnTo>
                  <a:pt x="391" y="466"/>
                </a:lnTo>
                <a:lnTo>
                  <a:pt x="390" y="459"/>
                </a:lnTo>
                <a:lnTo>
                  <a:pt x="394" y="453"/>
                </a:lnTo>
                <a:lnTo>
                  <a:pt x="383" y="457"/>
                </a:lnTo>
                <a:lnTo>
                  <a:pt x="384" y="460"/>
                </a:lnTo>
                <a:lnTo>
                  <a:pt x="379" y="466"/>
                </a:lnTo>
                <a:lnTo>
                  <a:pt x="386" y="466"/>
                </a:lnTo>
                <a:lnTo>
                  <a:pt x="383" y="477"/>
                </a:lnTo>
                <a:lnTo>
                  <a:pt x="391" y="482"/>
                </a:lnTo>
                <a:lnTo>
                  <a:pt x="402" y="487"/>
                </a:lnTo>
                <a:lnTo>
                  <a:pt x="414" y="482"/>
                </a:lnTo>
                <a:lnTo>
                  <a:pt x="411" y="507"/>
                </a:lnTo>
                <a:lnTo>
                  <a:pt x="390" y="508"/>
                </a:lnTo>
                <a:lnTo>
                  <a:pt x="390" y="501"/>
                </a:lnTo>
                <a:lnTo>
                  <a:pt x="383" y="497"/>
                </a:lnTo>
                <a:lnTo>
                  <a:pt x="366" y="503"/>
                </a:lnTo>
                <a:lnTo>
                  <a:pt x="365" y="497"/>
                </a:lnTo>
                <a:lnTo>
                  <a:pt x="359" y="503"/>
                </a:lnTo>
                <a:lnTo>
                  <a:pt x="358" y="495"/>
                </a:lnTo>
                <a:lnTo>
                  <a:pt x="345" y="493"/>
                </a:lnTo>
                <a:lnTo>
                  <a:pt x="355" y="507"/>
                </a:lnTo>
                <a:lnTo>
                  <a:pt x="353" y="511"/>
                </a:lnTo>
                <a:lnTo>
                  <a:pt x="348" y="508"/>
                </a:lnTo>
                <a:lnTo>
                  <a:pt x="333" y="517"/>
                </a:lnTo>
                <a:lnTo>
                  <a:pt x="331" y="514"/>
                </a:lnTo>
                <a:lnTo>
                  <a:pt x="319" y="534"/>
                </a:lnTo>
                <a:lnTo>
                  <a:pt x="314" y="526"/>
                </a:lnTo>
                <a:lnTo>
                  <a:pt x="310" y="530"/>
                </a:lnTo>
                <a:lnTo>
                  <a:pt x="299" y="528"/>
                </a:lnTo>
                <a:lnTo>
                  <a:pt x="297" y="518"/>
                </a:lnTo>
                <a:lnTo>
                  <a:pt x="311" y="518"/>
                </a:lnTo>
                <a:lnTo>
                  <a:pt x="319" y="509"/>
                </a:lnTo>
                <a:lnTo>
                  <a:pt x="297" y="508"/>
                </a:lnTo>
                <a:lnTo>
                  <a:pt x="316" y="464"/>
                </a:lnTo>
                <a:lnTo>
                  <a:pt x="349" y="457"/>
                </a:lnTo>
                <a:lnTo>
                  <a:pt x="345" y="446"/>
                </a:lnTo>
                <a:lnTo>
                  <a:pt x="365" y="434"/>
                </a:lnTo>
                <a:lnTo>
                  <a:pt x="338" y="442"/>
                </a:lnTo>
                <a:lnTo>
                  <a:pt x="342" y="418"/>
                </a:lnTo>
                <a:lnTo>
                  <a:pt x="329" y="445"/>
                </a:lnTo>
                <a:lnTo>
                  <a:pt x="311" y="453"/>
                </a:lnTo>
                <a:lnTo>
                  <a:pt x="291" y="480"/>
                </a:lnTo>
                <a:lnTo>
                  <a:pt x="276" y="480"/>
                </a:lnTo>
                <a:lnTo>
                  <a:pt x="284" y="495"/>
                </a:lnTo>
                <a:lnTo>
                  <a:pt x="247" y="524"/>
                </a:lnTo>
                <a:lnTo>
                  <a:pt x="263" y="530"/>
                </a:lnTo>
                <a:lnTo>
                  <a:pt x="259" y="543"/>
                </a:lnTo>
                <a:lnTo>
                  <a:pt x="177" y="606"/>
                </a:lnTo>
                <a:lnTo>
                  <a:pt x="119" y="623"/>
                </a:lnTo>
                <a:lnTo>
                  <a:pt x="135" y="629"/>
                </a:lnTo>
                <a:lnTo>
                  <a:pt x="99" y="649"/>
                </a:lnTo>
                <a:lnTo>
                  <a:pt x="93" y="640"/>
                </a:lnTo>
                <a:lnTo>
                  <a:pt x="68" y="649"/>
                </a:lnTo>
                <a:lnTo>
                  <a:pt x="50" y="649"/>
                </a:lnTo>
                <a:lnTo>
                  <a:pt x="51" y="638"/>
                </a:lnTo>
                <a:lnTo>
                  <a:pt x="27" y="660"/>
                </a:lnTo>
                <a:lnTo>
                  <a:pt x="21" y="659"/>
                </a:lnTo>
                <a:lnTo>
                  <a:pt x="20" y="648"/>
                </a:lnTo>
                <a:lnTo>
                  <a:pt x="16" y="659"/>
                </a:lnTo>
                <a:lnTo>
                  <a:pt x="0" y="656"/>
                </a:lnTo>
              </a:path>
            </a:pathLst>
          </a:custGeom>
          <a:solidFill>
            <a:srgbClr val="000066"/>
          </a:solidFill>
          <a:ln w="3175" cap="flat" cmpd="sng">
            <a:solidFill>
              <a:schemeClr val="bg1"/>
            </a:solidFill>
            <a:prstDash val="solid"/>
            <a:round/>
            <a:headEnd type="none" w="med" len="med"/>
            <a:tailEnd type="none" w="med" len="med"/>
          </a:ln>
        </p:spPr>
        <p:txBody>
          <a:bodyPr wrap="none"/>
          <a:lstStyle/>
          <a:p>
            <a:endParaRPr lang="en-GB" sz="706" dirty="0">
              <a:solidFill>
                <a:schemeClr val="bg1"/>
              </a:solidFill>
              <a:latin typeface="Franklin Gothic Book" panose="020B0503020102020204" pitchFamily="34" charset="0"/>
            </a:endParaRPr>
          </a:p>
        </p:txBody>
      </p:sp>
      <p:grpSp>
        <p:nvGrpSpPr>
          <p:cNvPr id="71" name="Group 129"/>
          <p:cNvGrpSpPr>
            <a:grpSpLocks/>
          </p:cNvGrpSpPr>
          <p:nvPr>
            <p:custDataLst>
              <p:tags r:id="rId61"/>
            </p:custDataLst>
          </p:nvPr>
        </p:nvGrpSpPr>
        <p:grpSpPr bwMode="auto">
          <a:xfrm>
            <a:off x="4343376" y="4593920"/>
            <a:ext cx="540052" cy="324687"/>
            <a:chOff x="3185" y="3535"/>
            <a:chExt cx="331" cy="199"/>
          </a:xfrm>
          <a:solidFill>
            <a:srgbClr val="000066"/>
          </a:solidFill>
        </p:grpSpPr>
        <p:sp>
          <p:nvSpPr>
            <p:cNvPr id="72" name="373427.125293.87511.12510.55"/>
            <p:cNvSpPr>
              <a:spLocks/>
            </p:cNvSpPr>
            <p:nvPr>
              <p:custDataLst>
                <p:tags r:id="rId113"/>
              </p:custDataLst>
            </p:nvPr>
          </p:nvSpPr>
          <p:spPr bwMode="auto">
            <a:xfrm>
              <a:off x="3440" y="3654"/>
              <a:ext cx="76" cy="80"/>
            </a:xfrm>
            <a:custGeom>
              <a:avLst/>
              <a:gdLst>
                <a:gd name="T0" fmla="*/ 0 w 244"/>
                <a:gd name="T1" fmla="*/ 0 h 256"/>
                <a:gd name="T2" fmla="*/ 0 w 244"/>
                <a:gd name="T3" fmla="*/ 0 h 256"/>
                <a:gd name="T4" fmla="*/ 0 w 244"/>
                <a:gd name="T5" fmla="*/ 0 h 256"/>
                <a:gd name="T6" fmla="*/ 0 w 244"/>
                <a:gd name="T7" fmla="*/ 0 h 256"/>
                <a:gd name="T8" fmla="*/ 0 w 244"/>
                <a:gd name="T9" fmla="*/ 0 h 256"/>
                <a:gd name="T10" fmla="*/ 0 w 244"/>
                <a:gd name="T11" fmla="*/ 0 h 256"/>
                <a:gd name="T12" fmla="*/ 0 w 244"/>
                <a:gd name="T13" fmla="*/ 0 h 256"/>
                <a:gd name="T14" fmla="*/ 0 w 244"/>
                <a:gd name="T15" fmla="*/ 0 h 256"/>
                <a:gd name="T16" fmla="*/ 0 w 244"/>
                <a:gd name="T17" fmla="*/ 0 h 256"/>
                <a:gd name="T18" fmla="*/ 0 w 244"/>
                <a:gd name="T19" fmla="*/ 0 h 256"/>
                <a:gd name="T20" fmla="*/ 0 w 244"/>
                <a:gd name="T21" fmla="*/ 0 h 256"/>
                <a:gd name="T22" fmla="*/ 0 w 244"/>
                <a:gd name="T23" fmla="*/ 0 h 256"/>
                <a:gd name="T24" fmla="*/ 0 w 244"/>
                <a:gd name="T25" fmla="*/ 0 h 256"/>
                <a:gd name="T26" fmla="*/ 0 w 244"/>
                <a:gd name="T27" fmla="*/ 0 h 256"/>
                <a:gd name="T28" fmla="*/ 0 w 244"/>
                <a:gd name="T29" fmla="*/ 0 h 256"/>
                <a:gd name="T30" fmla="*/ 0 w 244"/>
                <a:gd name="T31" fmla="*/ 0 h 256"/>
                <a:gd name="T32" fmla="*/ 0 w 244"/>
                <a:gd name="T33" fmla="*/ 0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4" h="256">
                  <a:moveTo>
                    <a:pt x="0" y="100"/>
                  </a:moveTo>
                  <a:lnTo>
                    <a:pt x="12" y="124"/>
                  </a:lnTo>
                  <a:lnTo>
                    <a:pt x="32" y="179"/>
                  </a:lnTo>
                  <a:lnTo>
                    <a:pt x="33" y="238"/>
                  </a:lnTo>
                  <a:lnTo>
                    <a:pt x="85" y="256"/>
                  </a:lnTo>
                  <a:lnTo>
                    <a:pt x="106" y="222"/>
                  </a:lnTo>
                  <a:lnTo>
                    <a:pt x="156" y="195"/>
                  </a:lnTo>
                  <a:lnTo>
                    <a:pt x="233" y="171"/>
                  </a:lnTo>
                  <a:lnTo>
                    <a:pt x="244" y="145"/>
                  </a:lnTo>
                  <a:lnTo>
                    <a:pt x="190" y="105"/>
                  </a:lnTo>
                  <a:lnTo>
                    <a:pt x="188" y="77"/>
                  </a:lnTo>
                  <a:lnTo>
                    <a:pt x="166" y="56"/>
                  </a:lnTo>
                  <a:lnTo>
                    <a:pt x="44" y="0"/>
                  </a:lnTo>
                  <a:lnTo>
                    <a:pt x="30" y="9"/>
                  </a:lnTo>
                  <a:lnTo>
                    <a:pt x="34" y="33"/>
                  </a:lnTo>
                  <a:lnTo>
                    <a:pt x="45" y="55"/>
                  </a:lnTo>
                  <a:lnTo>
                    <a:pt x="0" y="100"/>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3" name="374424.375288.6250.750.8755"/>
            <p:cNvSpPr>
              <a:spLocks/>
            </p:cNvSpPr>
            <p:nvPr>
              <p:custDataLst>
                <p:tags r:id="rId114"/>
              </p:custDataLst>
            </p:nvPr>
          </p:nvSpPr>
          <p:spPr bwMode="auto">
            <a:xfrm>
              <a:off x="3403" y="3634"/>
              <a:ext cx="6" cy="5"/>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20" y="11"/>
                  </a:moveTo>
                  <a:lnTo>
                    <a:pt x="3" y="16"/>
                  </a:lnTo>
                  <a:lnTo>
                    <a:pt x="0" y="7"/>
                  </a:lnTo>
                  <a:lnTo>
                    <a:pt x="19" y="0"/>
                  </a:lnTo>
                  <a:lnTo>
                    <a:pt x="20" y="11"/>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4" name="375420.625288.253.87565"/>
            <p:cNvSpPr>
              <a:spLocks/>
            </p:cNvSpPr>
            <p:nvPr>
              <p:custDataLst>
                <p:tags r:id="rId115"/>
              </p:custDataLst>
            </p:nvPr>
          </p:nvSpPr>
          <p:spPr bwMode="auto">
            <a:xfrm>
              <a:off x="3400" y="3607"/>
              <a:ext cx="43" cy="28"/>
            </a:xfrm>
            <a:custGeom>
              <a:avLst/>
              <a:gdLst>
                <a:gd name="T0" fmla="*/ 0 w 138"/>
                <a:gd name="T1" fmla="*/ 0 h 91"/>
                <a:gd name="T2" fmla="*/ 0 w 138"/>
                <a:gd name="T3" fmla="*/ 0 h 91"/>
                <a:gd name="T4" fmla="*/ 0 w 138"/>
                <a:gd name="T5" fmla="*/ 0 h 91"/>
                <a:gd name="T6" fmla="*/ 0 w 138"/>
                <a:gd name="T7" fmla="*/ 0 h 91"/>
                <a:gd name="T8" fmla="*/ 0 w 138"/>
                <a:gd name="T9" fmla="*/ 0 h 91"/>
                <a:gd name="T10" fmla="*/ 0 w 138"/>
                <a:gd name="T11" fmla="*/ 0 h 91"/>
                <a:gd name="T12" fmla="*/ 0 w 138"/>
                <a:gd name="T13" fmla="*/ 0 h 91"/>
                <a:gd name="T14" fmla="*/ 0 w 138"/>
                <a:gd name="T15" fmla="*/ 0 h 91"/>
                <a:gd name="T16" fmla="*/ 0 w 138"/>
                <a:gd name="T17" fmla="*/ 0 h 91"/>
                <a:gd name="T18" fmla="*/ 0 w 138"/>
                <a:gd name="T19" fmla="*/ 0 h 91"/>
                <a:gd name="T20" fmla="*/ 0 w 138"/>
                <a:gd name="T21" fmla="*/ 0 h 91"/>
                <a:gd name="T22" fmla="*/ 0 w 138"/>
                <a:gd name="T23" fmla="*/ 0 h 91"/>
                <a:gd name="T24" fmla="*/ 0 w 1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91">
                  <a:moveTo>
                    <a:pt x="44" y="49"/>
                  </a:moveTo>
                  <a:lnTo>
                    <a:pt x="54" y="91"/>
                  </a:lnTo>
                  <a:lnTo>
                    <a:pt x="78" y="91"/>
                  </a:lnTo>
                  <a:lnTo>
                    <a:pt x="112" y="80"/>
                  </a:lnTo>
                  <a:lnTo>
                    <a:pt x="138" y="68"/>
                  </a:lnTo>
                  <a:lnTo>
                    <a:pt x="136" y="49"/>
                  </a:lnTo>
                  <a:lnTo>
                    <a:pt x="85" y="22"/>
                  </a:lnTo>
                  <a:lnTo>
                    <a:pt x="44" y="31"/>
                  </a:lnTo>
                  <a:lnTo>
                    <a:pt x="20" y="0"/>
                  </a:lnTo>
                  <a:lnTo>
                    <a:pt x="12" y="3"/>
                  </a:lnTo>
                  <a:lnTo>
                    <a:pt x="0" y="24"/>
                  </a:lnTo>
                  <a:lnTo>
                    <a:pt x="13" y="44"/>
                  </a:lnTo>
                  <a:lnTo>
                    <a:pt x="44" y="49"/>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5" name="376421.625285.251.52.1255"/>
            <p:cNvSpPr>
              <a:spLocks/>
            </p:cNvSpPr>
            <p:nvPr>
              <p:custDataLst>
                <p:tags r:id="rId116"/>
              </p:custDataLst>
            </p:nvPr>
          </p:nvSpPr>
          <p:spPr bwMode="auto">
            <a:xfrm>
              <a:off x="3378" y="3614"/>
              <a:ext cx="16" cy="11"/>
            </a:xfrm>
            <a:custGeom>
              <a:avLst/>
              <a:gdLst>
                <a:gd name="T0" fmla="*/ 0 w 49"/>
                <a:gd name="T1" fmla="*/ 0 h 36"/>
                <a:gd name="T2" fmla="*/ 0 w 49"/>
                <a:gd name="T3" fmla="*/ 0 h 36"/>
                <a:gd name="T4" fmla="*/ 0 w 49"/>
                <a:gd name="T5" fmla="*/ 0 h 36"/>
                <a:gd name="T6" fmla="*/ 0 w 49"/>
                <a:gd name="T7" fmla="*/ 0 h 36"/>
                <a:gd name="T8" fmla="*/ 0 w 49"/>
                <a:gd name="T9" fmla="*/ 0 h 36"/>
                <a:gd name="T10" fmla="*/ 0 w 49"/>
                <a:gd name="T11" fmla="*/ 0 h 36"/>
                <a:gd name="T12" fmla="*/ 0 w 49"/>
                <a:gd name="T13" fmla="*/ 0 h 36"/>
                <a:gd name="T14" fmla="*/ 0 w 49"/>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6">
                  <a:moveTo>
                    <a:pt x="28" y="0"/>
                  </a:moveTo>
                  <a:lnTo>
                    <a:pt x="49" y="20"/>
                  </a:lnTo>
                  <a:lnTo>
                    <a:pt x="41" y="32"/>
                  </a:lnTo>
                  <a:lnTo>
                    <a:pt x="18" y="36"/>
                  </a:lnTo>
                  <a:lnTo>
                    <a:pt x="14" y="20"/>
                  </a:lnTo>
                  <a:lnTo>
                    <a:pt x="1" y="9"/>
                  </a:lnTo>
                  <a:lnTo>
                    <a:pt x="0" y="3"/>
                  </a:lnTo>
                  <a:lnTo>
                    <a:pt x="28" y="0"/>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6" name="377419.125283.1251.55.1255"/>
            <p:cNvSpPr>
              <a:spLocks/>
            </p:cNvSpPr>
            <p:nvPr>
              <p:custDataLst>
                <p:tags r:id="rId117"/>
              </p:custDataLst>
            </p:nvPr>
          </p:nvSpPr>
          <p:spPr bwMode="auto">
            <a:xfrm>
              <a:off x="3363" y="3596"/>
              <a:ext cx="37" cy="11"/>
            </a:xfrm>
            <a:custGeom>
              <a:avLst/>
              <a:gdLst>
                <a:gd name="T0" fmla="*/ 0 w 117"/>
                <a:gd name="T1" fmla="*/ 0 h 33"/>
                <a:gd name="T2" fmla="*/ 0 w 117"/>
                <a:gd name="T3" fmla="*/ 0 h 33"/>
                <a:gd name="T4" fmla="*/ 0 w 117"/>
                <a:gd name="T5" fmla="*/ 0 h 33"/>
                <a:gd name="T6" fmla="*/ 0 w 117"/>
                <a:gd name="T7" fmla="*/ 0 h 33"/>
                <a:gd name="T8" fmla="*/ 0 w 117"/>
                <a:gd name="T9" fmla="*/ 0 h 33"/>
                <a:gd name="T10" fmla="*/ 0 w 117"/>
                <a:gd name="T11" fmla="*/ 0 h 33"/>
                <a:gd name="T12" fmla="*/ 0 w 117"/>
                <a:gd name="T13" fmla="*/ 0 h 33"/>
                <a:gd name="T14" fmla="*/ 0 w 117"/>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33">
                  <a:moveTo>
                    <a:pt x="89" y="33"/>
                  </a:moveTo>
                  <a:lnTo>
                    <a:pt x="106" y="31"/>
                  </a:lnTo>
                  <a:lnTo>
                    <a:pt x="117" y="12"/>
                  </a:lnTo>
                  <a:lnTo>
                    <a:pt x="10" y="0"/>
                  </a:lnTo>
                  <a:lnTo>
                    <a:pt x="0" y="24"/>
                  </a:lnTo>
                  <a:lnTo>
                    <a:pt x="10" y="25"/>
                  </a:lnTo>
                  <a:lnTo>
                    <a:pt x="46" y="23"/>
                  </a:lnTo>
                  <a:lnTo>
                    <a:pt x="89" y="33"/>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7" name="378415.1252753.6255.1255"/>
            <p:cNvSpPr>
              <a:spLocks/>
            </p:cNvSpPr>
            <p:nvPr>
              <p:custDataLst>
                <p:tags r:id="rId118"/>
              </p:custDataLst>
            </p:nvPr>
          </p:nvSpPr>
          <p:spPr bwMode="auto">
            <a:xfrm>
              <a:off x="3305" y="3567"/>
              <a:ext cx="37" cy="27"/>
            </a:xfrm>
            <a:custGeom>
              <a:avLst/>
              <a:gdLst>
                <a:gd name="T0" fmla="*/ 0 w 119"/>
                <a:gd name="T1" fmla="*/ 0 h 83"/>
                <a:gd name="T2" fmla="*/ 0 w 119"/>
                <a:gd name="T3" fmla="*/ 0 h 83"/>
                <a:gd name="T4" fmla="*/ 0 w 119"/>
                <a:gd name="T5" fmla="*/ 0 h 83"/>
                <a:gd name="T6" fmla="*/ 0 w 119"/>
                <a:gd name="T7" fmla="*/ 0 h 83"/>
                <a:gd name="T8" fmla="*/ 0 w 119"/>
                <a:gd name="T9" fmla="*/ 0 h 83"/>
                <a:gd name="T10" fmla="*/ 0 w 119"/>
                <a:gd name="T11" fmla="*/ 0 h 83"/>
                <a:gd name="T12" fmla="*/ 0 w 119"/>
                <a:gd name="T13" fmla="*/ 0 h 83"/>
                <a:gd name="T14" fmla="*/ 0 w 119"/>
                <a:gd name="T15" fmla="*/ 0 h 83"/>
                <a:gd name="T16" fmla="*/ 0 w 119"/>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83">
                  <a:moveTo>
                    <a:pt x="36" y="79"/>
                  </a:moveTo>
                  <a:lnTo>
                    <a:pt x="75" y="76"/>
                  </a:lnTo>
                  <a:lnTo>
                    <a:pt x="100" y="83"/>
                  </a:lnTo>
                  <a:lnTo>
                    <a:pt x="119" y="72"/>
                  </a:lnTo>
                  <a:lnTo>
                    <a:pt x="86" y="35"/>
                  </a:lnTo>
                  <a:lnTo>
                    <a:pt x="60" y="0"/>
                  </a:lnTo>
                  <a:lnTo>
                    <a:pt x="31" y="21"/>
                  </a:lnTo>
                  <a:lnTo>
                    <a:pt x="0" y="23"/>
                  </a:lnTo>
                  <a:lnTo>
                    <a:pt x="36" y="79"/>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8" name="379410.625262.3752.8753.8755"/>
            <p:cNvSpPr>
              <a:spLocks/>
            </p:cNvSpPr>
            <p:nvPr>
              <p:custDataLst>
                <p:tags r:id="rId119"/>
              </p:custDataLst>
            </p:nvPr>
          </p:nvSpPr>
          <p:spPr bwMode="auto">
            <a:xfrm>
              <a:off x="3214" y="3535"/>
              <a:ext cx="28" cy="21"/>
            </a:xfrm>
            <a:custGeom>
              <a:avLst/>
              <a:gdLst>
                <a:gd name="T0" fmla="*/ 0 w 89"/>
                <a:gd name="T1" fmla="*/ 0 h 66"/>
                <a:gd name="T2" fmla="*/ 0 w 89"/>
                <a:gd name="T3" fmla="*/ 0 h 66"/>
                <a:gd name="T4" fmla="*/ 0 w 89"/>
                <a:gd name="T5" fmla="*/ 0 h 66"/>
                <a:gd name="T6" fmla="*/ 0 w 89"/>
                <a:gd name="T7" fmla="*/ 0 h 66"/>
                <a:gd name="T8" fmla="*/ 0 w 89"/>
                <a:gd name="T9" fmla="*/ 0 h 66"/>
                <a:gd name="T10" fmla="*/ 0 w 89"/>
                <a:gd name="T11" fmla="*/ 0 h 66"/>
                <a:gd name="T12" fmla="*/ 0 w 89"/>
                <a:gd name="T13" fmla="*/ 0 h 66"/>
                <a:gd name="T14" fmla="*/ 0 w 89"/>
                <a:gd name="T15" fmla="*/ 0 h 66"/>
                <a:gd name="T16" fmla="*/ 0 w 89"/>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6">
                  <a:moveTo>
                    <a:pt x="69" y="66"/>
                  </a:moveTo>
                  <a:lnTo>
                    <a:pt x="85" y="52"/>
                  </a:lnTo>
                  <a:lnTo>
                    <a:pt x="89" y="16"/>
                  </a:lnTo>
                  <a:lnTo>
                    <a:pt x="71" y="0"/>
                  </a:lnTo>
                  <a:lnTo>
                    <a:pt x="33" y="5"/>
                  </a:lnTo>
                  <a:lnTo>
                    <a:pt x="4" y="24"/>
                  </a:lnTo>
                  <a:lnTo>
                    <a:pt x="0" y="45"/>
                  </a:lnTo>
                  <a:lnTo>
                    <a:pt x="43" y="66"/>
                  </a:lnTo>
                  <a:lnTo>
                    <a:pt x="69" y="66"/>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sp>
          <p:nvSpPr>
            <p:cNvPr id="79" name="380412.25258.3752.1251.55"/>
            <p:cNvSpPr>
              <a:spLocks/>
            </p:cNvSpPr>
            <p:nvPr>
              <p:custDataLst>
                <p:tags r:id="rId120"/>
              </p:custDataLst>
            </p:nvPr>
          </p:nvSpPr>
          <p:spPr bwMode="auto">
            <a:xfrm>
              <a:off x="3185" y="3547"/>
              <a:ext cx="11" cy="15"/>
            </a:xfrm>
            <a:custGeom>
              <a:avLst/>
              <a:gdLst>
                <a:gd name="T0" fmla="*/ 0 w 36"/>
                <a:gd name="T1" fmla="*/ 0 h 50"/>
                <a:gd name="T2" fmla="*/ 0 w 36"/>
                <a:gd name="T3" fmla="*/ 0 h 50"/>
                <a:gd name="T4" fmla="*/ 0 w 36"/>
                <a:gd name="T5" fmla="*/ 0 h 50"/>
                <a:gd name="T6" fmla="*/ 0 w 36"/>
                <a:gd name="T7" fmla="*/ 0 h 50"/>
                <a:gd name="T8" fmla="*/ 0 w 36"/>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0">
                  <a:moveTo>
                    <a:pt x="29" y="0"/>
                  </a:moveTo>
                  <a:lnTo>
                    <a:pt x="36" y="6"/>
                  </a:lnTo>
                  <a:lnTo>
                    <a:pt x="9" y="50"/>
                  </a:lnTo>
                  <a:lnTo>
                    <a:pt x="0" y="44"/>
                  </a:lnTo>
                  <a:lnTo>
                    <a:pt x="29" y="0"/>
                  </a:lnTo>
                </a:path>
              </a:pathLst>
            </a:custGeom>
            <a:grpFill/>
            <a:ln w="3175" algn="ctr">
              <a:solidFill>
                <a:schemeClr val="bg1"/>
              </a:solidFill>
              <a:miter lim="800000"/>
              <a:headEnd/>
              <a:tailEnd/>
            </a:ln>
            <a:effectLst/>
          </p:spPr>
          <p:txBody>
            <a:bodyPr anchor="t" anchorCtr="0"/>
            <a:lstStyle/>
            <a:p>
              <a:pPr>
                <a:lnSpc>
                  <a:spcPct val="110000"/>
                </a:lnSpc>
                <a:buClr>
                  <a:srgbClr val="000000"/>
                </a:buClr>
                <a:tabLst>
                  <a:tab pos="357207" algn="r"/>
                </a:tabLst>
              </a:pPr>
              <a:endParaRPr lang="en-GB" sz="706" b="1" dirty="0">
                <a:solidFill>
                  <a:srgbClr val="000000"/>
                </a:solidFill>
                <a:latin typeface="Franklin Gothic Book" panose="020B0503020102020204" pitchFamily="34" charset="0"/>
              </a:endParaRPr>
            </a:p>
          </p:txBody>
        </p:sp>
      </p:grpSp>
      <p:grpSp>
        <p:nvGrpSpPr>
          <p:cNvPr id="80" name="Group 79"/>
          <p:cNvGrpSpPr/>
          <p:nvPr/>
        </p:nvGrpSpPr>
        <p:grpSpPr>
          <a:xfrm>
            <a:off x="3142584" y="1516671"/>
            <a:ext cx="5325601" cy="3394745"/>
            <a:chOff x="1598073" y="1839651"/>
            <a:chExt cx="5511282" cy="3513106"/>
          </a:xfrm>
        </p:grpSpPr>
        <p:sp>
          <p:nvSpPr>
            <p:cNvPr id="81" name="287421.75634.37565.751"/>
            <p:cNvSpPr>
              <a:spLocks noChangeArrowheads="1"/>
            </p:cNvSpPr>
            <p:nvPr>
              <p:custDataLst>
                <p:tags r:id="rId63"/>
              </p:custDataLst>
            </p:nvPr>
          </p:nvSpPr>
          <p:spPr bwMode="auto">
            <a:xfrm>
              <a:off x="5902680" y="4622213"/>
              <a:ext cx="94558"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FL</a:t>
              </a:r>
            </a:p>
          </p:txBody>
        </p:sp>
        <p:sp>
          <p:nvSpPr>
            <p:cNvPr id="82" name="288374.375400.8756.1257.751"/>
            <p:cNvSpPr>
              <a:spLocks noChangeArrowheads="1"/>
            </p:cNvSpPr>
            <p:nvPr>
              <p:custDataLst>
                <p:tags r:id="rId64"/>
              </p:custDataLst>
            </p:nvPr>
          </p:nvSpPr>
          <p:spPr bwMode="auto">
            <a:xfrm>
              <a:off x="2985425" y="3838773"/>
              <a:ext cx="13768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NM</a:t>
              </a:r>
            </a:p>
          </p:txBody>
        </p:sp>
        <p:sp>
          <p:nvSpPr>
            <p:cNvPr id="83" name="290304.625657.62567.751"/>
            <p:cNvSpPr>
              <a:spLocks noChangeArrowheads="1"/>
            </p:cNvSpPr>
            <p:nvPr>
              <p:custDataLst>
                <p:tags r:id="rId65"/>
              </p:custDataLst>
            </p:nvPr>
          </p:nvSpPr>
          <p:spPr bwMode="auto">
            <a:xfrm>
              <a:off x="6959083" y="3154680"/>
              <a:ext cx="13768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lumMod val="65000"/>
                    </a:schemeClr>
                  </a:solidFill>
                  <a:latin typeface="Franklin Gothic Book" panose="020B0503020102020204" pitchFamily="34" charset="0"/>
                </a:rPr>
                <a:t>MD</a:t>
              </a:r>
            </a:p>
          </p:txBody>
        </p:sp>
        <p:sp>
          <p:nvSpPr>
            <p:cNvPr id="84" name="291409467.7566.3751"/>
            <p:cNvSpPr>
              <a:spLocks noChangeArrowheads="1"/>
            </p:cNvSpPr>
            <p:nvPr>
              <p:custDataLst>
                <p:tags r:id="rId66"/>
              </p:custDataLst>
            </p:nvPr>
          </p:nvSpPr>
          <p:spPr bwMode="auto">
            <a:xfrm>
              <a:off x="3772541" y="4320587"/>
              <a:ext cx="9289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TX</a:t>
              </a:r>
            </a:p>
          </p:txBody>
        </p:sp>
        <p:sp>
          <p:nvSpPr>
            <p:cNvPr id="85" name="292361.375486.87567.251"/>
            <p:cNvSpPr>
              <a:spLocks noChangeArrowheads="1"/>
            </p:cNvSpPr>
            <p:nvPr>
              <p:custDataLst>
                <p:tags r:id="rId67"/>
              </p:custDataLst>
            </p:nvPr>
          </p:nvSpPr>
          <p:spPr bwMode="auto">
            <a:xfrm>
              <a:off x="3984826" y="3757728"/>
              <a:ext cx="119440"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OK</a:t>
              </a:r>
            </a:p>
          </p:txBody>
        </p:sp>
        <p:sp>
          <p:nvSpPr>
            <p:cNvPr id="86" name="293328.25474.12566.6251"/>
            <p:cNvSpPr>
              <a:spLocks noChangeArrowheads="1"/>
            </p:cNvSpPr>
            <p:nvPr>
              <p:custDataLst>
                <p:tags r:id="rId68"/>
              </p:custDataLst>
            </p:nvPr>
          </p:nvSpPr>
          <p:spPr bwMode="auto">
            <a:xfrm>
              <a:off x="3890216" y="3332239"/>
              <a:ext cx="112805"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KS</a:t>
              </a:r>
            </a:p>
          </p:txBody>
        </p:sp>
        <p:sp>
          <p:nvSpPr>
            <p:cNvPr id="87" name="294292.5461.756.12571"/>
            <p:cNvSpPr>
              <a:spLocks noChangeArrowheads="1"/>
            </p:cNvSpPr>
            <p:nvPr>
              <p:custDataLst>
                <p:tags r:id="rId69"/>
              </p:custDataLst>
            </p:nvPr>
          </p:nvSpPr>
          <p:spPr bwMode="auto">
            <a:xfrm>
              <a:off x="3729941" y="2913504"/>
              <a:ext cx="112805"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NE</a:t>
              </a:r>
            </a:p>
          </p:txBody>
        </p:sp>
        <p:sp>
          <p:nvSpPr>
            <p:cNvPr id="88" name="295252.375445.75671"/>
            <p:cNvSpPr>
              <a:spLocks noChangeArrowheads="1"/>
            </p:cNvSpPr>
            <p:nvPr>
              <p:custDataLst>
                <p:tags r:id="rId70"/>
              </p:custDataLst>
            </p:nvPr>
          </p:nvSpPr>
          <p:spPr bwMode="auto">
            <a:xfrm>
              <a:off x="3715475" y="2545422"/>
              <a:ext cx="11446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SD</a:t>
              </a:r>
            </a:p>
          </p:txBody>
        </p:sp>
        <p:sp>
          <p:nvSpPr>
            <p:cNvPr id="89" name="296225.5463.7567.1251"/>
            <p:cNvSpPr>
              <a:spLocks noChangeArrowheads="1"/>
            </p:cNvSpPr>
            <p:nvPr>
              <p:custDataLst>
                <p:tags r:id="rId71"/>
              </p:custDataLst>
            </p:nvPr>
          </p:nvSpPr>
          <p:spPr bwMode="auto">
            <a:xfrm>
              <a:off x="3718083" y="2101360"/>
              <a:ext cx="122758"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ND</a:t>
              </a:r>
            </a:p>
          </p:txBody>
        </p:sp>
        <p:sp>
          <p:nvSpPr>
            <p:cNvPr id="90" name="297222.625401.567.1251"/>
            <p:cNvSpPr>
              <a:spLocks noChangeArrowheads="1"/>
            </p:cNvSpPr>
            <p:nvPr>
              <p:custDataLst>
                <p:tags r:id="rId72"/>
              </p:custDataLst>
            </p:nvPr>
          </p:nvSpPr>
          <p:spPr bwMode="auto">
            <a:xfrm>
              <a:off x="2845981" y="2072657"/>
              <a:ext cx="121100"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MT</a:t>
              </a:r>
            </a:p>
          </p:txBody>
        </p:sp>
        <p:sp>
          <p:nvSpPr>
            <p:cNvPr id="91" name="298271.12540068.1251"/>
            <p:cNvSpPr>
              <a:spLocks noChangeArrowheads="1"/>
            </p:cNvSpPr>
            <p:nvPr>
              <p:custDataLst>
                <p:tags r:id="rId73"/>
              </p:custDataLst>
            </p:nvPr>
          </p:nvSpPr>
          <p:spPr bwMode="auto">
            <a:xfrm>
              <a:off x="2970114" y="2651795"/>
              <a:ext cx="124418"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WY</a:t>
              </a:r>
            </a:p>
          </p:txBody>
        </p:sp>
        <p:sp>
          <p:nvSpPr>
            <p:cNvPr id="92" name="299317.625428.87567.51"/>
            <p:cNvSpPr>
              <a:spLocks noChangeArrowheads="1"/>
            </p:cNvSpPr>
            <p:nvPr>
              <p:custDataLst>
                <p:tags r:id="rId74"/>
              </p:custDataLst>
            </p:nvPr>
          </p:nvSpPr>
          <p:spPr bwMode="auto">
            <a:xfrm>
              <a:off x="3121141" y="3220800"/>
              <a:ext cx="11446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CO</a:t>
              </a:r>
            </a:p>
          </p:txBody>
        </p:sp>
        <p:sp>
          <p:nvSpPr>
            <p:cNvPr id="93" name="300312360.2566.6251"/>
            <p:cNvSpPr>
              <a:spLocks noChangeArrowheads="1"/>
            </p:cNvSpPr>
            <p:nvPr>
              <p:custDataLst>
                <p:tags r:id="rId75"/>
              </p:custDataLst>
            </p:nvPr>
          </p:nvSpPr>
          <p:spPr bwMode="auto">
            <a:xfrm>
              <a:off x="2502206" y="3072218"/>
              <a:ext cx="101193"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UT</a:t>
              </a:r>
            </a:p>
          </p:txBody>
        </p:sp>
        <p:sp>
          <p:nvSpPr>
            <p:cNvPr id="94" name="301252348.75651"/>
            <p:cNvSpPr>
              <a:spLocks noChangeArrowheads="1"/>
            </p:cNvSpPr>
            <p:nvPr>
              <p:custDataLst>
                <p:tags r:id="rId76"/>
              </p:custDataLst>
            </p:nvPr>
          </p:nvSpPr>
          <p:spPr bwMode="auto">
            <a:xfrm>
              <a:off x="2317173" y="2435673"/>
              <a:ext cx="8460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ID</a:t>
              </a:r>
            </a:p>
          </p:txBody>
        </p:sp>
        <p:sp>
          <p:nvSpPr>
            <p:cNvPr id="95" name="302359.75352.12566.3751"/>
            <p:cNvSpPr>
              <a:spLocks noChangeArrowheads="1"/>
            </p:cNvSpPr>
            <p:nvPr>
              <p:custDataLst>
                <p:tags r:id="rId77"/>
              </p:custDataLst>
            </p:nvPr>
          </p:nvSpPr>
          <p:spPr bwMode="auto">
            <a:xfrm>
              <a:off x="2365413" y="3793185"/>
              <a:ext cx="9787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AZ</a:t>
              </a:r>
            </a:p>
          </p:txBody>
        </p:sp>
        <p:sp>
          <p:nvSpPr>
            <p:cNvPr id="96" name="303299.25315.375671"/>
            <p:cNvSpPr>
              <a:spLocks noChangeArrowheads="1"/>
            </p:cNvSpPr>
            <p:nvPr>
              <p:custDataLst>
                <p:tags r:id="rId78"/>
              </p:custDataLst>
            </p:nvPr>
          </p:nvSpPr>
          <p:spPr bwMode="auto">
            <a:xfrm>
              <a:off x="1954394" y="2972600"/>
              <a:ext cx="11114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NV</a:t>
              </a:r>
            </a:p>
          </p:txBody>
        </p:sp>
        <p:sp>
          <p:nvSpPr>
            <p:cNvPr id="97" name="304211.125304.62568.1251"/>
            <p:cNvSpPr>
              <a:spLocks noChangeArrowheads="1"/>
            </p:cNvSpPr>
            <p:nvPr>
              <p:custDataLst>
                <p:tags r:id="rId79"/>
              </p:custDataLst>
            </p:nvPr>
          </p:nvSpPr>
          <p:spPr bwMode="auto">
            <a:xfrm>
              <a:off x="1860778" y="1839651"/>
              <a:ext cx="12607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WA</a:t>
              </a:r>
            </a:p>
          </p:txBody>
        </p:sp>
        <p:sp>
          <p:nvSpPr>
            <p:cNvPr id="98" name="305328.625286.5671"/>
            <p:cNvSpPr>
              <a:spLocks noChangeArrowheads="1"/>
            </p:cNvSpPr>
            <p:nvPr>
              <p:custDataLst>
                <p:tags r:id="rId80"/>
              </p:custDataLst>
            </p:nvPr>
          </p:nvSpPr>
          <p:spPr bwMode="auto">
            <a:xfrm>
              <a:off x="1598073" y="3333928"/>
              <a:ext cx="104511"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CA</a:t>
              </a:r>
            </a:p>
          </p:txBody>
        </p:sp>
        <p:sp>
          <p:nvSpPr>
            <p:cNvPr id="99" name="306242299.256.1257.51"/>
            <p:cNvSpPr>
              <a:spLocks noChangeArrowheads="1"/>
            </p:cNvSpPr>
            <p:nvPr>
              <p:custDataLst>
                <p:tags r:id="rId81"/>
              </p:custDataLst>
            </p:nvPr>
          </p:nvSpPr>
          <p:spPr bwMode="auto">
            <a:xfrm>
              <a:off x="1740018" y="2270205"/>
              <a:ext cx="117782"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OR</a:t>
              </a:r>
            </a:p>
          </p:txBody>
        </p:sp>
        <p:sp>
          <p:nvSpPr>
            <p:cNvPr id="100" name="307340.25578.37566.751"/>
            <p:cNvSpPr>
              <a:spLocks noChangeArrowheads="1"/>
            </p:cNvSpPr>
            <p:nvPr>
              <p:custDataLst>
                <p:tags r:id="rId82"/>
              </p:custDataLst>
            </p:nvPr>
          </p:nvSpPr>
          <p:spPr bwMode="auto">
            <a:xfrm>
              <a:off x="5309310" y="3423415"/>
              <a:ext cx="10782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KY</a:t>
              </a:r>
            </a:p>
          </p:txBody>
        </p:sp>
        <p:sp>
          <p:nvSpPr>
            <p:cNvPr id="101" name="309263.5662.255.87571"/>
            <p:cNvSpPr>
              <a:spLocks noChangeArrowheads="1"/>
            </p:cNvSpPr>
            <p:nvPr>
              <p:custDataLst>
                <p:tags r:id="rId83"/>
              </p:custDataLst>
            </p:nvPr>
          </p:nvSpPr>
          <p:spPr bwMode="auto">
            <a:xfrm>
              <a:off x="6184789" y="2501523"/>
              <a:ext cx="10948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NY</a:t>
              </a:r>
            </a:p>
          </p:txBody>
        </p:sp>
        <p:sp>
          <p:nvSpPr>
            <p:cNvPr id="102" name="310284.25638.12566.751"/>
            <p:cNvSpPr>
              <a:spLocks noChangeArrowheads="1"/>
            </p:cNvSpPr>
            <p:nvPr>
              <p:custDataLst>
                <p:tags r:id="rId84"/>
              </p:custDataLst>
            </p:nvPr>
          </p:nvSpPr>
          <p:spPr bwMode="auto">
            <a:xfrm>
              <a:off x="6026013" y="2837524"/>
              <a:ext cx="102852"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PA</a:t>
              </a:r>
            </a:p>
          </p:txBody>
        </p:sp>
        <p:sp>
          <p:nvSpPr>
            <p:cNvPr id="103" name="311262.625585.7565.3751"/>
            <p:cNvSpPr>
              <a:spLocks noChangeArrowheads="1"/>
            </p:cNvSpPr>
            <p:nvPr>
              <p:custDataLst>
                <p:tags r:id="rId85"/>
              </p:custDataLst>
            </p:nvPr>
          </p:nvSpPr>
          <p:spPr bwMode="auto">
            <a:xfrm>
              <a:off x="5266179" y="2582568"/>
              <a:ext cx="9953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MI</a:t>
              </a:r>
            </a:p>
          </p:txBody>
        </p:sp>
        <p:sp>
          <p:nvSpPr>
            <p:cNvPr id="104" name="313246.375689.567.251"/>
            <p:cNvSpPr>
              <a:spLocks noChangeArrowheads="1"/>
            </p:cNvSpPr>
            <p:nvPr>
              <p:custDataLst>
                <p:tags r:id="rId86"/>
              </p:custDataLst>
            </p:nvPr>
          </p:nvSpPr>
          <p:spPr bwMode="auto">
            <a:xfrm>
              <a:off x="6524266" y="2347874"/>
              <a:ext cx="121100"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NH</a:t>
              </a:r>
            </a:p>
          </p:txBody>
        </p:sp>
        <p:sp>
          <p:nvSpPr>
            <p:cNvPr id="105" name="314263.37568567.51"/>
            <p:cNvSpPr>
              <a:spLocks noChangeArrowheads="1"/>
            </p:cNvSpPr>
            <p:nvPr>
              <p:custDataLst>
                <p:tags r:id="rId87"/>
              </p:custDataLst>
            </p:nvPr>
          </p:nvSpPr>
          <p:spPr bwMode="auto">
            <a:xfrm>
              <a:off x="6983279" y="2459367"/>
              <a:ext cx="12607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lumMod val="65000"/>
                    </a:schemeClr>
                  </a:solidFill>
                  <a:latin typeface="Franklin Gothic Book" panose="020B0503020102020204" pitchFamily="34" charset="0"/>
                </a:rPr>
                <a:t>MA</a:t>
              </a:r>
            </a:p>
          </p:txBody>
        </p:sp>
        <p:sp>
          <p:nvSpPr>
            <p:cNvPr id="106" name="316273.75690.2566.6251"/>
            <p:cNvSpPr>
              <a:spLocks noChangeArrowheads="1"/>
            </p:cNvSpPr>
            <p:nvPr>
              <p:custDataLst>
                <p:tags r:id="rId88"/>
              </p:custDataLst>
            </p:nvPr>
          </p:nvSpPr>
          <p:spPr bwMode="auto">
            <a:xfrm>
              <a:off x="6485282" y="2595588"/>
              <a:ext cx="9953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CT</a:t>
              </a:r>
            </a:p>
          </p:txBody>
        </p:sp>
        <p:sp>
          <p:nvSpPr>
            <p:cNvPr id="107" name="317334.75638.62566.751"/>
            <p:cNvSpPr>
              <a:spLocks noChangeArrowheads="1"/>
            </p:cNvSpPr>
            <p:nvPr>
              <p:custDataLst>
                <p:tags r:id="rId89"/>
              </p:custDataLst>
            </p:nvPr>
          </p:nvSpPr>
          <p:spPr bwMode="auto">
            <a:xfrm>
              <a:off x="6039491" y="3333928"/>
              <a:ext cx="9953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VA</a:t>
              </a:r>
            </a:p>
          </p:txBody>
        </p:sp>
        <p:sp>
          <p:nvSpPr>
            <p:cNvPr id="108" name="318316.375627.1255.8759.51"/>
            <p:cNvSpPr>
              <a:spLocks noChangeArrowheads="1"/>
            </p:cNvSpPr>
            <p:nvPr>
              <p:custDataLst>
                <p:tags r:id="rId90"/>
              </p:custDataLst>
            </p:nvPr>
          </p:nvSpPr>
          <p:spPr bwMode="auto">
            <a:xfrm>
              <a:off x="5706466" y="3242751"/>
              <a:ext cx="149301"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WV </a:t>
              </a:r>
            </a:p>
          </p:txBody>
        </p:sp>
        <p:sp>
          <p:nvSpPr>
            <p:cNvPr id="109" name="319295.25600.37567.51"/>
            <p:cNvSpPr>
              <a:spLocks noChangeArrowheads="1"/>
            </p:cNvSpPr>
            <p:nvPr>
              <p:custDataLst>
                <p:tags r:id="rId91"/>
              </p:custDataLst>
            </p:nvPr>
          </p:nvSpPr>
          <p:spPr bwMode="auto">
            <a:xfrm>
              <a:off x="5488595" y="2994549"/>
              <a:ext cx="14266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OH </a:t>
              </a:r>
            </a:p>
          </p:txBody>
        </p:sp>
        <p:sp>
          <p:nvSpPr>
            <p:cNvPr id="110" name="320318.375579.375651"/>
            <p:cNvSpPr>
              <a:spLocks noChangeArrowheads="1"/>
            </p:cNvSpPr>
            <p:nvPr>
              <p:custDataLst>
                <p:tags r:id="rId92"/>
              </p:custDataLst>
            </p:nvPr>
          </p:nvSpPr>
          <p:spPr bwMode="auto">
            <a:xfrm>
              <a:off x="5174029" y="3112741"/>
              <a:ext cx="8460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IN</a:t>
              </a:r>
            </a:p>
          </p:txBody>
        </p:sp>
        <p:sp>
          <p:nvSpPr>
            <p:cNvPr id="111" name="321294.125554.37564.1251"/>
            <p:cNvSpPr>
              <a:spLocks noChangeArrowheads="1"/>
            </p:cNvSpPr>
            <p:nvPr>
              <p:custDataLst>
                <p:tags r:id="rId93"/>
              </p:custDataLst>
            </p:nvPr>
          </p:nvSpPr>
          <p:spPr bwMode="auto">
            <a:xfrm>
              <a:off x="4845491" y="3138068"/>
              <a:ext cx="69673"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IL</a:t>
              </a:r>
            </a:p>
          </p:txBody>
        </p:sp>
        <p:sp>
          <p:nvSpPr>
            <p:cNvPr id="112" name="322350.125654.37567.251"/>
            <p:cNvSpPr>
              <a:spLocks noChangeArrowheads="1"/>
            </p:cNvSpPr>
            <p:nvPr>
              <p:custDataLst>
                <p:tags r:id="rId94"/>
              </p:custDataLst>
            </p:nvPr>
          </p:nvSpPr>
          <p:spPr bwMode="auto">
            <a:xfrm>
              <a:off x="6032887" y="3604079"/>
              <a:ext cx="116122"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NC</a:t>
              </a:r>
            </a:p>
          </p:txBody>
        </p:sp>
        <p:sp>
          <p:nvSpPr>
            <p:cNvPr id="113" name="323357.6255815.8756.6251"/>
            <p:cNvSpPr>
              <a:spLocks noChangeArrowheads="1"/>
            </p:cNvSpPr>
            <p:nvPr>
              <p:custDataLst>
                <p:tags r:id="rId95"/>
              </p:custDataLst>
            </p:nvPr>
          </p:nvSpPr>
          <p:spPr bwMode="auto">
            <a:xfrm>
              <a:off x="5228251" y="3644602"/>
              <a:ext cx="106170"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TN</a:t>
              </a:r>
            </a:p>
          </p:txBody>
        </p:sp>
        <p:sp>
          <p:nvSpPr>
            <p:cNvPr id="114" name="324368625.756.12571"/>
            <p:cNvSpPr>
              <a:spLocks noChangeArrowheads="1"/>
            </p:cNvSpPr>
            <p:nvPr>
              <p:custDataLst>
                <p:tags r:id="rId96"/>
              </p:custDataLst>
            </p:nvPr>
          </p:nvSpPr>
          <p:spPr bwMode="auto">
            <a:xfrm>
              <a:off x="5834417" y="3877608"/>
              <a:ext cx="10782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SC</a:t>
              </a:r>
            </a:p>
          </p:txBody>
        </p:sp>
        <p:sp>
          <p:nvSpPr>
            <p:cNvPr id="115" name="325383.125584.6256.1256.1251"/>
            <p:cNvSpPr>
              <a:spLocks noChangeArrowheads="1"/>
            </p:cNvSpPr>
            <p:nvPr>
              <p:custDataLst>
                <p:tags r:id="rId97"/>
              </p:custDataLst>
            </p:nvPr>
          </p:nvSpPr>
          <p:spPr bwMode="auto">
            <a:xfrm>
              <a:off x="5198612" y="4084319"/>
              <a:ext cx="9621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AL</a:t>
              </a:r>
            </a:p>
          </p:txBody>
        </p:sp>
        <p:sp>
          <p:nvSpPr>
            <p:cNvPr id="116" name="326366.625527.625671"/>
            <p:cNvSpPr>
              <a:spLocks noChangeArrowheads="1"/>
            </p:cNvSpPr>
            <p:nvPr>
              <p:custDataLst>
                <p:tags r:id="rId98"/>
              </p:custDataLst>
            </p:nvPr>
          </p:nvSpPr>
          <p:spPr bwMode="auto">
            <a:xfrm>
              <a:off x="4512620" y="3838773"/>
              <a:ext cx="10782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AR</a:t>
              </a:r>
            </a:p>
          </p:txBody>
        </p:sp>
        <p:sp>
          <p:nvSpPr>
            <p:cNvPr id="117" name="327405.25528.1255.8756.251"/>
            <p:cNvSpPr>
              <a:spLocks noChangeArrowheads="1"/>
            </p:cNvSpPr>
            <p:nvPr>
              <p:custDataLst>
                <p:tags r:id="rId99"/>
              </p:custDataLst>
            </p:nvPr>
          </p:nvSpPr>
          <p:spPr bwMode="auto">
            <a:xfrm>
              <a:off x="4512387" y="4262831"/>
              <a:ext cx="9621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LA</a:t>
              </a:r>
            </a:p>
          </p:txBody>
        </p:sp>
        <p:sp>
          <p:nvSpPr>
            <p:cNvPr id="118" name="328334.125528.125681"/>
            <p:cNvSpPr>
              <a:spLocks noChangeArrowheads="1"/>
            </p:cNvSpPr>
            <p:nvPr>
              <p:custDataLst>
                <p:tags r:id="rId100"/>
              </p:custDataLst>
            </p:nvPr>
          </p:nvSpPr>
          <p:spPr bwMode="auto">
            <a:xfrm>
              <a:off x="4519370" y="3354188"/>
              <a:ext cx="13602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MO</a:t>
              </a:r>
            </a:p>
          </p:txBody>
        </p:sp>
        <p:sp>
          <p:nvSpPr>
            <p:cNvPr id="119" name="329286.625502.62564.751"/>
            <p:cNvSpPr>
              <a:spLocks noChangeArrowheads="1"/>
            </p:cNvSpPr>
            <p:nvPr>
              <p:custDataLst>
                <p:tags r:id="rId101"/>
              </p:custDataLst>
            </p:nvPr>
          </p:nvSpPr>
          <p:spPr bwMode="auto">
            <a:xfrm>
              <a:off x="4428476" y="2857785"/>
              <a:ext cx="72991"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IA</a:t>
              </a:r>
            </a:p>
          </p:txBody>
        </p:sp>
        <p:sp>
          <p:nvSpPr>
            <p:cNvPr id="120" name="330241.2550667.751"/>
            <p:cNvSpPr>
              <a:spLocks noChangeArrowheads="1"/>
            </p:cNvSpPr>
            <p:nvPr>
              <p:custDataLst>
                <p:tags r:id="rId102"/>
              </p:custDataLst>
            </p:nvPr>
          </p:nvSpPr>
          <p:spPr bwMode="auto">
            <a:xfrm>
              <a:off x="4236566" y="2309040"/>
              <a:ext cx="137689"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MN</a:t>
              </a:r>
            </a:p>
          </p:txBody>
        </p:sp>
        <p:sp>
          <p:nvSpPr>
            <p:cNvPr id="121" name="331260544.56.12561"/>
            <p:cNvSpPr>
              <a:spLocks noChangeArrowheads="1"/>
            </p:cNvSpPr>
            <p:nvPr>
              <p:custDataLst>
                <p:tags r:id="rId103"/>
              </p:custDataLst>
            </p:nvPr>
          </p:nvSpPr>
          <p:spPr bwMode="auto">
            <a:xfrm>
              <a:off x="4736853" y="2548799"/>
              <a:ext cx="99534"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WI</a:t>
              </a:r>
            </a:p>
          </p:txBody>
        </p:sp>
        <p:sp>
          <p:nvSpPr>
            <p:cNvPr id="122" name="333386.87560767.251"/>
            <p:cNvSpPr>
              <a:spLocks noChangeArrowheads="1"/>
            </p:cNvSpPr>
            <p:nvPr>
              <p:custDataLst>
                <p:tags r:id="rId104"/>
              </p:custDataLst>
            </p:nvPr>
          </p:nvSpPr>
          <p:spPr bwMode="auto">
            <a:xfrm>
              <a:off x="5552776" y="4031562"/>
              <a:ext cx="11114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GA</a:t>
              </a:r>
            </a:p>
          </p:txBody>
        </p:sp>
        <p:sp>
          <p:nvSpPr>
            <p:cNvPr id="123" name="334375.125553.87567.51"/>
            <p:cNvSpPr>
              <a:spLocks noChangeArrowheads="1"/>
            </p:cNvSpPr>
            <p:nvPr>
              <p:custDataLst>
                <p:tags r:id="rId105"/>
              </p:custDataLst>
            </p:nvPr>
          </p:nvSpPr>
          <p:spPr bwMode="auto">
            <a:xfrm>
              <a:off x="4839268" y="4115679"/>
              <a:ext cx="129393"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MS</a:t>
              </a:r>
            </a:p>
          </p:txBody>
        </p:sp>
        <p:sp>
          <p:nvSpPr>
            <p:cNvPr id="124" name="316273.75690.2566.6251"/>
            <p:cNvSpPr>
              <a:spLocks noChangeArrowheads="1"/>
            </p:cNvSpPr>
            <p:nvPr>
              <p:custDataLst>
                <p:tags r:id="rId106"/>
              </p:custDataLst>
            </p:nvPr>
          </p:nvSpPr>
          <p:spPr bwMode="auto">
            <a:xfrm>
              <a:off x="6408371" y="2285401"/>
              <a:ext cx="94558"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VT</a:t>
              </a:r>
            </a:p>
          </p:txBody>
        </p:sp>
        <p:sp>
          <p:nvSpPr>
            <p:cNvPr id="125" name="316273.75690.2566.6251"/>
            <p:cNvSpPr>
              <a:spLocks noChangeArrowheads="1"/>
            </p:cNvSpPr>
            <p:nvPr>
              <p:custDataLst>
                <p:tags r:id="rId107"/>
              </p:custDataLst>
            </p:nvPr>
          </p:nvSpPr>
          <p:spPr bwMode="auto">
            <a:xfrm>
              <a:off x="6336706" y="2905508"/>
              <a:ext cx="9621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NJ</a:t>
              </a:r>
            </a:p>
          </p:txBody>
        </p:sp>
        <p:sp>
          <p:nvSpPr>
            <p:cNvPr id="127" name="308221.625706.6256.1257.51"/>
            <p:cNvSpPr>
              <a:spLocks noChangeArrowheads="1"/>
            </p:cNvSpPr>
            <p:nvPr>
              <p:custDataLst>
                <p:tags r:id="rId108"/>
              </p:custDataLst>
            </p:nvPr>
          </p:nvSpPr>
          <p:spPr bwMode="auto">
            <a:xfrm>
              <a:off x="6675439" y="2064215"/>
              <a:ext cx="12773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solidFill>
                  <a:latin typeface="Franklin Gothic Book" panose="020B0503020102020204" pitchFamily="34" charset="0"/>
                </a:rPr>
                <a:t>ME</a:t>
              </a:r>
            </a:p>
          </p:txBody>
        </p:sp>
        <p:sp>
          <p:nvSpPr>
            <p:cNvPr id="128" name="308221.625706.6256.1257.51"/>
            <p:cNvSpPr>
              <a:spLocks noChangeArrowheads="1"/>
            </p:cNvSpPr>
            <p:nvPr>
              <p:custDataLst>
                <p:tags r:id="rId109"/>
              </p:custDataLst>
            </p:nvPr>
          </p:nvSpPr>
          <p:spPr bwMode="auto">
            <a:xfrm>
              <a:off x="7005813" y="2582091"/>
              <a:ext cx="8128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lumMod val="65000"/>
                    </a:schemeClr>
                  </a:solidFill>
                  <a:latin typeface="Franklin Gothic Book" panose="020B0503020102020204" pitchFamily="34" charset="0"/>
                </a:rPr>
                <a:t>RI</a:t>
              </a:r>
            </a:p>
          </p:txBody>
        </p:sp>
        <p:sp>
          <p:nvSpPr>
            <p:cNvPr id="129" name="15708383.125285.254.375151"/>
            <p:cNvSpPr>
              <a:spLocks noChangeAspect="1" noChangeArrowheads="1"/>
            </p:cNvSpPr>
            <p:nvPr>
              <p:custDataLst>
                <p:tags r:id="rId110"/>
              </p:custDataLst>
            </p:nvPr>
          </p:nvSpPr>
          <p:spPr bwMode="auto">
            <a:xfrm>
              <a:off x="1998280" y="5059520"/>
              <a:ext cx="109487"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spAutoFit/>
            </a:bodyPr>
            <a:lstStyle>
              <a:lvl1pPr defTabSz="482600">
                <a:defRPr sz="2400" b="1">
                  <a:solidFill>
                    <a:schemeClr val="tx1"/>
                  </a:solidFill>
                  <a:latin typeface="Times New Roman" pitchFamily="18" charset="0"/>
                </a:defRPr>
              </a:lvl1pPr>
              <a:lvl2pPr marL="742950" indent="-285750" defTabSz="482600">
                <a:defRPr sz="2400" b="1">
                  <a:solidFill>
                    <a:schemeClr val="tx1"/>
                  </a:solidFill>
                  <a:latin typeface="Times New Roman" pitchFamily="18" charset="0"/>
                </a:defRPr>
              </a:lvl2pPr>
              <a:lvl3pPr marL="1143000" indent="-228600" defTabSz="482600">
                <a:defRPr sz="2400" b="1">
                  <a:solidFill>
                    <a:schemeClr val="tx1"/>
                  </a:solidFill>
                  <a:latin typeface="Times New Roman" pitchFamily="18" charset="0"/>
                </a:defRPr>
              </a:lvl3pPr>
              <a:lvl4pPr marL="1600200" indent="-228600" defTabSz="482600">
                <a:defRPr sz="2400" b="1">
                  <a:solidFill>
                    <a:schemeClr val="tx1"/>
                  </a:solidFill>
                  <a:latin typeface="Times New Roman" pitchFamily="18" charset="0"/>
                </a:defRPr>
              </a:lvl4pPr>
              <a:lvl5pPr marL="2057400" indent="-228600" defTabSz="482600">
                <a:defRPr sz="2400" b="1">
                  <a:solidFill>
                    <a:schemeClr val="tx1"/>
                  </a:solidFill>
                  <a:latin typeface="Times New Roman" pitchFamily="18" charset="0"/>
                </a:defRPr>
              </a:lvl5pPr>
              <a:lvl6pPr marL="2514600" indent="-228600" defTabSz="482600" eaLnBrk="0" fontAlgn="base" hangingPunct="0">
                <a:spcBef>
                  <a:spcPct val="0"/>
                </a:spcBef>
                <a:spcAft>
                  <a:spcPct val="0"/>
                </a:spcAft>
                <a:defRPr sz="2400" b="1">
                  <a:solidFill>
                    <a:schemeClr val="tx1"/>
                  </a:solidFill>
                  <a:latin typeface="Times New Roman" pitchFamily="18" charset="0"/>
                </a:defRPr>
              </a:lvl6pPr>
              <a:lvl7pPr marL="2971800" indent="-228600" defTabSz="482600" eaLnBrk="0" fontAlgn="base" hangingPunct="0">
                <a:spcBef>
                  <a:spcPct val="0"/>
                </a:spcBef>
                <a:spcAft>
                  <a:spcPct val="0"/>
                </a:spcAft>
                <a:defRPr sz="2400" b="1">
                  <a:solidFill>
                    <a:schemeClr val="tx1"/>
                  </a:solidFill>
                  <a:latin typeface="Times New Roman" pitchFamily="18" charset="0"/>
                </a:defRPr>
              </a:lvl7pPr>
              <a:lvl8pPr marL="3429000" indent="-228600" defTabSz="482600" eaLnBrk="0" fontAlgn="base" hangingPunct="0">
                <a:spcBef>
                  <a:spcPct val="0"/>
                </a:spcBef>
                <a:spcAft>
                  <a:spcPct val="0"/>
                </a:spcAft>
                <a:defRPr sz="2400" b="1">
                  <a:solidFill>
                    <a:schemeClr val="tx1"/>
                  </a:solidFill>
                  <a:latin typeface="Times New Roman" pitchFamily="18" charset="0"/>
                </a:defRPr>
              </a:lvl8pPr>
              <a:lvl9pPr marL="3886200" indent="-228600" defTabSz="482600" eaLnBrk="0" fontAlgn="base" hangingPunct="0">
                <a:spcBef>
                  <a:spcPct val="0"/>
                </a:spcBef>
                <a:spcAft>
                  <a:spcPct val="0"/>
                </a:spcAft>
                <a:defRPr sz="2400" b="1">
                  <a:solidFill>
                    <a:schemeClr val="tx1"/>
                  </a:solidFill>
                  <a:latin typeface="Times New Roman" pitchFamily="18" charset="0"/>
                </a:defRPr>
              </a:lvl9pPr>
            </a:lstStyle>
            <a:p>
              <a:pPr algn="ctr">
                <a:buClr>
                  <a:srgbClr val="FFFFFF"/>
                </a:buClr>
                <a:buSzPct val="90000"/>
                <a:buFont typeface="Monotype Sorts" pitchFamily="2" charset="2"/>
                <a:buNone/>
              </a:pPr>
              <a:r>
                <a:rPr lang="en-US" altLang="en-US" sz="706" dirty="0">
                  <a:solidFill>
                    <a:schemeClr val="bg1"/>
                  </a:solidFill>
                  <a:latin typeface="Franklin Gothic Book" panose="020B0503020102020204" pitchFamily="34" charset="0"/>
                </a:rPr>
                <a:t>AK</a:t>
              </a:r>
            </a:p>
          </p:txBody>
        </p:sp>
        <p:sp>
          <p:nvSpPr>
            <p:cNvPr id="130" name="15697453364.55.12516.7517"/>
            <p:cNvSpPr txBox="1">
              <a:spLocks noChangeAspect="1" noChangeArrowheads="1"/>
            </p:cNvSpPr>
            <p:nvPr>
              <p:custDataLst>
                <p:tags r:id="rId111"/>
              </p:custDataLst>
            </p:nvPr>
          </p:nvSpPr>
          <p:spPr bwMode="auto">
            <a:xfrm>
              <a:off x="3106087" y="5240351"/>
              <a:ext cx="82946"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spAutoFit/>
            </a:bodyPr>
            <a:lstStyle>
              <a:lvl1pPr defTabSz="482600">
                <a:defRPr sz="2400" b="1">
                  <a:solidFill>
                    <a:schemeClr val="tx1"/>
                  </a:solidFill>
                  <a:latin typeface="Times New Roman" pitchFamily="18" charset="0"/>
                </a:defRPr>
              </a:lvl1pPr>
              <a:lvl2pPr marL="742950" indent="-285750" defTabSz="482600">
                <a:defRPr sz="2400" b="1">
                  <a:solidFill>
                    <a:schemeClr val="tx1"/>
                  </a:solidFill>
                  <a:latin typeface="Times New Roman" pitchFamily="18" charset="0"/>
                </a:defRPr>
              </a:lvl2pPr>
              <a:lvl3pPr marL="1143000" indent="-228600" defTabSz="482600">
                <a:defRPr sz="2400" b="1">
                  <a:solidFill>
                    <a:schemeClr val="tx1"/>
                  </a:solidFill>
                  <a:latin typeface="Times New Roman" pitchFamily="18" charset="0"/>
                </a:defRPr>
              </a:lvl3pPr>
              <a:lvl4pPr marL="1600200" indent="-228600" defTabSz="482600">
                <a:defRPr sz="2400" b="1">
                  <a:solidFill>
                    <a:schemeClr val="tx1"/>
                  </a:solidFill>
                  <a:latin typeface="Times New Roman" pitchFamily="18" charset="0"/>
                </a:defRPr>
              </a:lvl4pPr>
              <a:lvl5pPr marL="2057400" indent="-228600" defTabSz="482600">
                <a:defRPr sz="2400" b="1">
                  <a:solidFill>
                    <a:schemeClr val="tx1"/>
                  </a:solidFill>
                  <a:latin typeface="Times New Roman" pitchFamily="18" charset="0"/>
                </a:defRPr>
              </a:lvl5pPr>
              <a:lvl6pPr marL="2514600" indent="-228600" defTabSz="482600" eaLnBrk="0" fontAlgn="base" hangingPunct="0">
                <a:spcBef>
                  <a:spcPct val="0"/>
                </a:spcBef>
                <a:spcAft>
                  <a:spcPct val="0"/>
                </a:spcAft>
                <a:defRPr sz="2400" b="1">
                  <a:solidFill>
                    <a:schemeClr val="tx1"/>
                  </a:solidFill>
                  <a:latin typeface="Times New Roman" pitchFamily="18" charset="0"/>
                </a:defRPr>
              </a:lvl6pPr>
              <a:lvl7pPr marL="2971800" indent="-228600" defTabSz="482600" eaLnBrk="0" fontAlgn="base" hangingPunct="0">
                <a:spcBef>
                  <a:spcPct val="0"/>
                </a:spcBef>
                <a:spcAft>
                  <a:spcPct val="0"/>
                </a:spcAft>
                <a:defRPr sz="2400" b="1">
                  <a:solidFill>
                    <a:schemeClr val="tx1"/>
                  </a:solidFill>
                  <a:latin typeface="Times New Roman" pitchFamily="18" charset="0"/>
                </a:defRPr>
              </a:lvl7pPr>
              <a:lvl8pPr marL="3429000" indent="-228600" defTabSz="482600" eaLnBrk="0" fontAlgn="base" hangingPunct="0">
                <a:spcBef>
                  <a:spcPct val="0"/>
                </a:spcBef>
                <a:spcAft>
                  <a:spcPct val="0"/>
                </a:spcAft>
                <a:defRPr sz="2400" b="1">
                  <a:solidFill>
                    <a:schemeClr val="tx1"/>
                  </a:solidFill>
                  <a:latin typeface="Times New Roman" pitchFamily="18" charset="0"/>
                </a:defRPr>
              </a:lvl8pPr>
              <a:lvl9pPr marL="3886200" indent="-228600" defTabSz="482600" eaLnBrk="0" fontAlgn="base" hangingPunct="0">
                <a:spcBef>
                  <a:spcPct val="0"/>
                </a:spcBef>
                <a:spcAft>
                  <a:spcPct val="0"/>
                </a:spcAft>
                <a:defRPr sz="2400" b="1">
                  <a:solidFill>
                    <a:schemeClr val="tx1"/>
                  </a:solidFill>
                  <a:latin typeface="Times New Roman" pitchFamily="18" charset="0"/>
                </a:defRPr>
              </a:lvl9pPr>
            </a:lstStyle>
            <a:p>
              <a:pPr algn="ctr">
                <a:buClr>
                  <a:srgbClr val="FFFFFF"/>
                </a:buClr>
                <a:buSzPct val="90000"/>
                <a:buFont typeface="Monotype Sorts" pitchFamily="2" charset="2"/>
                <a:buNone/>
              </a:pPr>
              <a:r>
                <a:rPr lang="en-US" altLang="en-US" sz="706" dirty="0">
                  <a:solidFill>
                    <a:schemeClr val="bg1"/>
                  </a:solidFill>
                  <a:latin typeface="Franklin Gothic Book" panose="020B0503020102020204" pitchFamily="34" charset="0"/>
                </a:rPr>
                <a:t>HI</a:t>
              </a:r>
            </a:p>
          </p:txBody>
        </p:sp>
        <p:sp>
          <p:nvSpPr>
            <p:cNvPr id="131" name="290304.625657.62567.751"/>
            <p:cNvSpPr>
              <a:spLocks noChangeArrowheads="1"/>
            </p:cNvSpPr>
            <p:nvPr>
              <p:custDataLst>
                <p:tags r:id="rId112"/>
              </p:custDataLst>
            </p:nvPr>
          </p:nvSpPr>
          <p:spPr bwMode="auto">
            <a:xfrm>
              <a:off x="6969868" y="3402330"/>
              <a:ext cx="116122" cy="1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lumMod val="65000"/>
                    </a:schemeClr>
                  </a:solidFill>
                  <a:latin typeface="Franklin Gothic Book" panose="020B0503020102020204" pitchFamily="34" charset="0"/>
                </a:rPr>
                <a:t>DC</a:t>
              </a:r>
            </a:p>
          </p:txBody>
        </p:sp>
      </p:grpSp>
      <p:sp>
        <p:nvSpPr>
          <p:cNvPr id="133" name="Line 138"/>
          <p:cNvSpPr>
            <a:spLocks noChangeShapeType="1"/>
          </p:cNvSpPr>
          <p:nvPr/>
        </p:nvSpPr>
        <p:spPr bwMode="auto">
          <a:xfrm flipH="1">
            <a:off x="8081373" y="2288411"/>
            <a:ext cx="265077" cy="0"/>
          </a:xfrm>
          <a:prstGeom prst="line">
            <a:avLst/>
          </a:prstGeom>
          <a:noFill/>
          <a:ln w="3175">
            <a:solidFill>
              <a:schemeClr val="tx1">
                <a:lumMod val="20000"/>
                <a:lumOff val="80000"/>
              </a:schemeClr>
            </a:solidFill>
            <a:round/>
            <a:headEnd/>
            <a:tailEnd/>
          </a:ln>
          <a:extLst>
            <a:ext uri="{909E8E84-426E-40DD-AFC4-6F175D3DCCD1}">
              <a14:hiddenFill xmlns:a14="http://schemas.microsoft.com/office/drawing/2010/main">
                <a:noFill/>
              </a14:hiddenFill>
            </a:ext>
          </a:extLst>
        </p:spPr>
        <p:txBody>
          <a:bodyPr/>
          <a:lstStyle/>
          <a:p>
            <a:endParaRPr lang="en-GB" sz="706" dirty="0">
              <a:solidFill>
                <a:schemeClr val="bg1"/>
              </a:solidFill>
              <a:latin typeface="Franklin Gothic Book" panose="020B0503020102020204" pitchFamily="34" charset="0"/>
            </a:endParaRPr>
          </a:p>
        </p:txBody>
      </p:sp>
      <p:sp>
        <p:nvSpPr>
          <p:cNvPr id="134" name="Line 138"/>
          <p:cNvSpPr>
            <a:spLocks noChangeShapeType="1"/>
          </p:cNvSpPr>
          <p:nvPr/>
        </p:nvSpPr>
        <p:spPr bwMode="auto">
          <a:xfrm flipH="1">
            <a:off x="7757729" y="2831576"/>
            <a:ext cx="530156" cy="0"/>
          </a:xfrm>
          <a:prstGeom prst="line">
            <a:avLst/>
          </a:prstGeom>
          <a:noFill/>
          <a:ln w="3175">
            <a:solidFill>
              <a:schemeClr val="tx1">
                <a:lumMod val="20000"/>
                <a:lumOff val="80000"/>
              </a:schemeClr>
            </a:solidFill>
            <a:round/>
            <a:headEnd/>
            <a:tailEnd/>
          </a:ln>
          <a:extLst>
            <a:ext uri="{909E8E84-426E-40DD-AFC4-6F175D3DCCD1}">
              <a14:hiddenFill xmlns:a14="http://schemas.microsoft.com/office/drawing/2010/main">
                <a:noFill/>
              </a14:hiddenFill>
            </a:ext>
          </a:extLst>
        </p:spPr>
        <p:txBody>
          <a:bodyPr/>
          <a:lstStyle/>
          <a:p>
            <a:endParaRPr lang="en-GB" sz="706" dirty="0">
              <a:solidFill>
                <a:schemeClr val="bg1"/>
              </a:solidFill>
              <a:latin typeface="Franklin Gothic Book" panose="020B0503020102020204" pitchFamily="34" charset="0"/>
            </a:endParaRPr>
          </a:p>
        </p:txBody>
      </p:sp>
      <p:sp>
        <p:nvSpPr>
          <p:cNvPr id="135" name="Freeform 134"/>
          <p:cNvSpPr/>
          <p:nvPr/>
        </p:nvSpPr>
        <p:spPr>
          <a:xfrm>
            <a:off x="7608623" y="2785555"/>
            <a:ext cx="681102" cy="294531"/>
          </a:xfrm>
          <a:custGeom>
            <a:avLst/>
            <a:gdLst>
              <a:gd name="connsiteX0" fmla="*/ 0 w 704850"/>
              <a:gd name="connsiteY0" fmla="*/ 0 h 304800"/>
              <a:gd name="connsiteX1" fmla="*/ 0 w 704850"/>
              <a:gd name="connsiteY1" fmla="*/ 304800 h 304800"/>
              <a:gd name="connsiteX2" fmla="*/ 704850 w 704850"/>
              <a:gd name="connsiteY2" fmla="*/ 304800 h 304800"/>
            </a:gdLst>
            <a:ahLst/>
            <a:cxnLst>
              <a:cxn ang="0">
                <a:pos x="connsiteX0" y="connsiteY0"/>
              </a:cxn>
              <a:cxn ang="0">
                <a:pos x="connsiteX1" y="connsiteY1"/>
              </a:cxn>
              <a:cxn ang="0">
                <a:pos x="connsiteX2" y="connsiteY2"/>
              </a:cxn>
            </a:cxnLst>
            <a:rect l="l" t="t" r="r" b="b"/>
            <a:pathLst>
              <a:path w="704850" h="304800">
                <a:moveTo>
                  <a:pt x="0" y="0"/>
                </a:moveTo>
                <a:lnTo>
                  <a:pt x="0" y="304800"/>
                </a:lnTo>
                <a:lnTo>
                  <a:pt x="704850" y="304800"/>
                </a:lnTo>
              </a:path>
            </a:pathLst>
          </a:custGeom>
          <a:noFill/>
          <a:ln w="317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6" dirty="0">
              <a:solidFill>
                <a:schemeClr val="bg1"/>
              </a:solidFill>
              <a:latin typeface="Franklin Gothic Book" panose="020B0503020102020204" pitchFamily="34" charset="0"/>
            </a:endParaRPr>
          </a:p>
        </p:txBody>
      </p:sp>
      <p:sp>
        <p:nvSpPr>
          <p:cNvPr id="136" name="TextBox 135"/>
          <p:cNvSpPr txBox="1"/>
          <p:nvPr/>
        </p:nvSpPr>
        <p:spPr>
          <a:xfrm>
            <a:off x="8383299" y="3994787"/>
            <a:ext cx="814325" cy="163122"/>
          </a:xfrm>
          <a:prstGeom prst="rect">
            <a:avLst/>
          </a:prstGeom>
          <a:noFill/>
        </p:spPr>
        <p:txBody>
          <a:bodyPr wrap="none" lIns="0" tIns="0" rIns="0" bIns="0" rtlCol="0" anchor="t">
            <a:spAutoFit/>
          </a:bodyPr>
          <a:lstStyle/>
          <a:p>
            <a:pPr>
              <a:lnSpc>
                <a:spcPct val="120000"/>
              </a:lnSpc>
              <a:spcBef>
                <a:spcPct val="20000"/>
              </a:spcBef>
              <a:defRPr/>
            </a:pPr>
            <a:r>
              <a:rPr lang="en-US" sz="971" b="1" dirty="0">
                <a:latin typeface="Franklin Gothic Book" panose="020B0503020102020204" pitchFamily="34" charset="0"/>
              </a:rPr>
              <a:t>Annual Average</a:t>
            </a:r>
          </a:p>
        </p:txBody>
      </p:sp>
      <p:sp>
        <p:nvSpPr>
          <p:cNvPr id="137" name="Rectangle 48"/>
          <p:cNvSpPr>
            <a:spLocks noChangeArrowheads="1"/>
          </p:cNvSpPr>
          <p:nvPr/>
        </p:nvSpPr>
        <p:spPr bwMode="auto">
          <a:xfrm>
            <a:off x="8383299" y="4245229"/>
            <a:ext cx="161365" cy="161365"/>
          </a:xfrm>
          <a:prstGeom prst="rect">
            <a:avLst/>
          </a:prstGeom>
          <a:solidFill>
            <a:srgbClr val="000066"/>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rgbClr val="000066"/>
              </a:solidFill>
              <a:latin typeface="Franklin Gothic Book" panose="020B0503020102020204" pitchFamily="34" charset="0"/>
            </a:endParaRPr>
          </a:p>
        </p:txBody>
      </p:sp>
      <p:sp>
        <p:nvSpPr>
          <p:cNvPr id="138" name="TextBox 137"/>
          <p:cNvSpPr txBox="1"/>
          <p:nvPr/>
        </p:nvSpPr>
        <p:spPr>
          <a:xfrm>
            <a:off x="8665687" y="4234655"/>
            <a:ext cx="1227900"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$135,000 – $255,000</a:t>
            </a:r>
          </a:p>
        </p:txBody>
      </p:sp>
      <p:sp>
        <p:nvSpPr>
          <p:cNvPr id="139" name="Rectangle 48"/>
          <p:cNvSpPr>
            <a:spLocks noChangeArrowheads="1"/>
          </p:cNvSpPr>
          <p:nvPr/>
        </p:nvSpPr>
        <p:spPr bwMode="auto">
          <a:xfrm>
            <a:off x="8383299" y="4485097"/>
            <a:ext cx="161365" cy="161365"/>
          </a:xfrm>
          <a:prstGeom prst="rect">
            <a:avLst/>
          </a:prstGeom>
          <a:solidFill>
            <a:schemeClr val="tx2">
              <a:lumMod val="60000"/>
              <a:lumOff val="40000"/>
            </a:schemeClr>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chemeClr val="bg1"/>
              </a:solidFill>
              <a:latin typeface="Franklin Gothic Book" panose="020B0503020102020204" pitchFamily="34" charset="0"/>
            </a:endParaRPr>
          </a:p>
        </p:txBody>
      </p:sp>
      <p:sp>
        <p:nvSpPr>
          <p:cNvPr id="140" name="TextBox 139"/>
          <p:cNvSpPr txBox="1"/>
          <p:nvPr/>
        </p:nvSpPr>
        <p:spPr>
          <a:xfrm>
            <a:off x="8665687" y="4474522"/>
            <a:ext cx="1227900"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$115,000 – $135,000</a:t>
            </a:r>
          </a:p>
        </p:txBody>
      </p:sp>
      <p:sp>
        <p:nvSpPr>
          <p:cNvPr id="141" name="Rectangle 48"/>
          <p:cNvSpPr>
            <a:spLocks noChangeArrowheads="1"/>
          </p:cNvSpPr>
          <p:nvPr/>
        </p:nvSpPr>
        <p:spPr bwMode="auto">
          <a:xfrm>
            <a:off x="8383299" y="4724965"/>
            <a:ext cx="161365" cy="161365"/>
          </a:xfrm>
          <a:prstGeom prst="rect">
            <a:avLst/>
          </a:prstGeom>
          <a:solidFill>
            <a:schemeClr val="accent3">
              <a:lumMod val="75000"/>
            </a:schemeClr>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chemeClr val="bg1"/>
              </a:solidFill>
              <a:latin typeface="Franklin Gothic Book" panose="020B0503020102020204" pitchFamily="34" charset="0"/>
            </a:endParaRPr>
          </a:p>
        </p:txBody>
      </p:sp>
      <p:sp>
        <p:nvSpPr>
          <p:cNvPr id="142" name="TextBox 141"/>
          <p:cNvSpPr txBox="1"/>
          <p:nvPr/>
        </p:nvSpPr>
        <p:spPr>
          <a:xfrm>
            <a:off x="8665687" y="4714390"/>
            <a:ext cx="1154162"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$95,000 – $115,000</a:t>
            </a:r>
          </a:p>
        </p:txBody>
      </p:sp>
      <p:sp>
        <p:nvSpPr>
          <p:cNvPr id="143" name="Rectangle 48"/>
          <p:cNvSpPr>
            <a:spLocks noChangeArrowheads="1"/>
          </p:cNvSpPr>
          <p:nvPr/>
        </p:nvSpPr>
        <p:spPr bwMode="auto">
          <a:xfrm>
            <a:off x="8383299" y="4964832"/>
            <a:ext cx="161365" cy="161365"/>
          </a:xfrm>
          <a:prstGeom prst="rect">
            <a:avLst/>
          </a:prstGeom>
          <a:solidFill>
            <a:schemeClr val="tx2">
              <a:lumMod val="40000"/>
              <a:lumOff val="60000"/>
            </a:schemeClr>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chemeClr val="bg1"/>
              </a:solidFill>
              <a:latin typeface="Franklin Gothic Book" panose="020B0503020102020204" pitchFamily="34" charset="0"/>
            </a:endParaRPr>
          </a:p>
        </p:txBody>
      </p:sp>
      <p:sp>
        <p:nvSpPr>
          <p:cNvPr id="144" name="TextBox 143"/>
          <p:cNvSpPr txBox="1"/>
          <p:nvPr/>
        </p:nvSpPr>
        <p:spPr>
          <a:xfrm>
            <a:off x="8665687" y="4954257"/>
            <a:ext cx="1080424"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$75,000 – $95,000</a:t>
            </a:r>
          </a:p>
        </p:txBody>
      </p:sp>
      <p:sp>
        <p:nvSpPr>
          <p:cNvPr id="145" name="Rectangle 48"/>
          <p:cNvSpPr>
            <a:spLocks noChangeArrowheads="1"/>
          </p:cNvSpPr>
          <p:nvPr/>
        </p:nvSpPr>
        <p:spPr bwMode="auto">
          <a:xfrm>
            <a:off x="8383299" y="5204700"/>
            <a:ext cx="161365" cy="161365"/>
          </a:xfrm>
          <a:prstGeom prst="rect">
            <a:avLst/>
          </a:prstGeom>
          <a:solidFill>
            <a:schemeClr val="accent3"/>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chemeClr val="bg1"/>
              </a:solidFill>
              <a:latin typeface="Franklin Gothic Book" panose="020B0503020102020204" pitchFamily="34" charset="0"/>
            </a:endParaRPr>
          </a:p>
        </p:txBody>
      </p:sp>
      <p:sp>
        <p:nvSpPr>
          <p:cNvPr id="146" name="TextBox 145"/>
          <p:cNvSpPr txBox="1"/>
          <p:nvPr/>
        </p:nvSpPr>
        <p:spPr>
          <a:xfrm>
            <a:off x="8665687" y="5194125"/>
            <a:ext cx="1080424"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$65,000 – $75,000</a:t>
            </a:r>
          </a:p>
        </p:txBody>
      </p:sp>
      <p:sp>
        <p:nvSpPr>
          <p:cNvPr id="147" name="Rectangle 48"/>
          <p:cNvSpPr>
            <a:spLocks noChangeArrowheads="1"/>
          </p:cNvSpPr>
          <p:nvPr/>
        </p:nvSpPr>
        <p:spPr bwMode="auto">
          <a:xfrm>
            <a:off x="8383299" y="5444566"/>
            <a:ext cx="161365" cy="161365"/>
          </a:xfrm>
          <a:prstGeom prst="rect">
            <a:avLst/>
          </a:prstGeom>
          <a:solidFill>
            <a:schemeClr val="tx2">
              <a:lumMod val="20000"/>
              <a:lumOff val="80000"/>
            </a:schemeClr>
          </a:solidFill>
          <a:ln w="9525" algn="ctr">
            <a:noFill/>
            <a:miter lim="800000"/>
            <a:headEnd/>
            <a:tailEnd/>
          </a:ln>
          <a:effectLst/>
        </p:spPr>
        <p:txBody>
          <a:bodyPr anchor="t" anchorCtr="0"/>
          <a:lstStyle/>
          <a:p>
            <a:pPr>
              <a:lnSpc>
                <a:spcPct val="110000"/>
              </a:lnSpc>
              <a:buClr>
                <a:srgbClr val="000000"/>
              </a:buClr>
              <a:tabLst>
                <a:tab pos="357207" algn="r"/>
              </a:tabLst>
            </a:pPr>
            <a:endParaRPr lang="en-US" altLang="en-US" sz="706" b="1" dirty="0">
              <a:solidFill>
                <a:schemeClr val="bg1"/>
              </a:solidFill>
              <a:latin typeface="Franklin Gothic Book" panose="020B0503020102020204" pitchFamily="34" charset="0"/>
            </a:endParaRPr>
          </a:p>
        </p:txBody>
      </p:sp>
      <p:sp>
        <p:nvSpPr>
          <p:cNvPr id="148" name="TextBox 147"/>
          <p:cNvSpPr txBox="1"/>
          <p:nvPr/>
        </p:nvSpPr>
        <p:spPr>
          <a:xfrm>
            <a:off x="8665687" y="5433991"/>
            <a:ext cx="1080424" cy="163122"/>
          </a:xfrm>
          <a:prstGeom prst="rect">
            <a:avLst/>
          </a:prstGeom>
          <a:noFill/>
        </p:spPr>
        <p:txBody>
          <a:bodyPr wrap="none" lIns="0" tIns="0" rIns="0" bIns="0" rtlCol="0" anchor="t">
            <a:spAutoFit/>
          </a:bodyPr>
          <a:lstStyle/>
          <a:p>
            <a:pPr>
              <a:lnSpc>
                <a:spcPct val="120000"/>
              </a:lnSpc>
              <a:spcBef>
                <a:spcPct val="20000"/>
              </a:spcBef>
              <a:defRPr/>
            </a:pPr>
            <a:r>
              <a:rPr lang="en-US" sz="971" dirty="0">
                <a:latin typeface="Franklin Gothic Book" panose="020B0503020102020204" pitchFamily="34" charset="0"/>
              </a:rPr>
              <a:t>$50,000 – $65,000</a:t>
            </a:r>
          </a:p>
        </p:txBody>
      </p:sp>
      <p:sp>
        <p:nvSpPr>
          <p:cNvPr id="149" name="Line 138"/>
          <p:cNvSpPr>
            <a:spLocks noChangeShapeType="1"/>
          </p:cNvSpPr>
          <p:nvPr/>
        </p:nvSpPr>
        <p:spPr bwMode="auto">
          <a:xfrm flipH="1">
            <a:off x="7750030" y="2715869"/>
            <a:ext cx="530156" cy="0"/>
          </a:xfrm>
          <a:prstGeom prst="line">
            <a:avLst/>
          </a:prstGeom>
          <a:noFill/>
          <a:ln w="3175">
            <a:solidFill>
              <a:schemeClr val="tx1">
                <a:lumMod val="20000"/>
                <a:lumOff val="80000"/>
              </a:schemeClr>
            </a:solidFill>
            <a:round/>
            <a:headEnd/>
            <a:tailEnd/>
          </a:ln>
          <a:extLst>
            <a:ext uri="{909E8E84-426E-40DD-AFC4-6F175D3DCCD1}">
              <a14:hiddenFill xmlns:a14="http://schemas.microsoft.com/office/drawing/2010/main">
                <a:noFill/>
              </a14:hiddenFill>
            </a:ext>
          </a:extLst>
        </p:spPr>
        <p:txBody>
          <a:bodyPr/>
          <a:lstStyle/>
          <a:p>
            <a:endParaRPr lang="en-GB" sz="706" dirty="0">
              <a:solidFill>
                <a:schemeClr val="bg1"/>
              </a:solidFill>
              <a:latin typeface="Franklin Gothic Book" panose="020B0503020102020204" pitchFamily="34" charset="0"/>
            </a:endParaRPr>
          </a:p>
        </p:txBody>
      </p:sp>
      <p:sp>
        <p:nvSpPr>
          <p:cNvPr id="150" name="290304.625657.62567.751"/>
          <p:cNvSpPr>
            <a:spLocks noChangeArrowheads="1"/>
          </p:cNvSpPr>
          <p:nvPr>
            <p:custDataLst>
              <p:tags r:id="rId62"/>
            </p:custDataLst>
          </p:nvPr>
        </p:nvSpPr>
        <p:spPr bwMode="auto">
          <a:xfrm>
            <a:off x="8334999" y="2644216"/>
            <a:ext cx="109004"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altLang="en-US" sz="706" dirty="0">
                <a:solidFill>
                  <a:schemeClr val="bg1">
                    <a:lumMod val="65000"/>
                  </a:schemeClr>
                </a:solidFill>
                <a:latin typeface="Franklin Gothic Book" panose="020B0503020102020204" pitchFamily="34" charset="0"/>
              </a:rPr>
              <a:t>DE</a:t>
            </a:r>
          </a:p>
        </p:txBody>
      </p:sp>
      <p:sp>
        <p:nvSpPr>
          <p:cNvPr id="152" name="Line 138"/>
          <p:cNvSpPr>
            <a:spLocks noChangeShapeType="1"/>
          </p:cNvSpPr>
          <p:nvPr/>
        </p:nvSpPr>
        <p:spPr bwMode="auto">
          <a:xfrm flipH="1">
            <a:off x="8058654" y="2174877"/>
            <a:ext cx="265077" cy="0"/>
          </a:xfrm>
          <a:prstGeom prst="line">
            <a:avLst/>
          </a:prstGeom>
          <a:noFill/>
          <a:ln w="3175">
            <a:solidFill>
              <a:schemeClr val="tx1">
                <a:lumMod val="20000"/>
                <a:lumOff val="80000"/>
              </a:schemeClr>
            </a:solidFill>
            <a:round/>
            <a:headEnd/>
            <a:tailEnd/>
          </a:ln>
          <a:extLst>
            <a:ext uri="{909E8E84-426E-40DD-AFC4-6F175D3DCCD1}">
              <a14:hiddenFill xmlns:a14="http://schemas.microsoft.com/office/drawing/2010/main">
                <a:noFill/>
              </a14:hiddenFill>
            </a:ext>
          </a:extLst>
        </p:spPr>
        <p:txBody>
          <a:bodyPr/>
          <a:lstStyle/>
          <a:p>
            <a:endParaRPr lang="en-GB" sz="706"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581043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924" y="819037"/>
            <a:ext cx="7486909" cy="696627"/>
          </a:xfrm>
        </p:spPr>
        <p:txBody>
          <a:bodyPr>
            <a:normAutofit/>
          </a:bodyPr>
          <a:lstStyle/>
          <a:p>
            <a:r>
              <a:rPr lang="en-US" sz="2824" dirty="0">
                <a:solidFill>
                  <a:srgbClr val="000066"/>
                </a:solidFill>
                <a:latin typeface="Franklin Gothic Demi Cond" panose="020B0706030402020204" pitchFamily="34" charset="0"/>
              </a:rPr>
              <a:t>Nebraska LTC Costs</a:t>
            </a:r>
          </a:p>
        </p:txBody>
      </p:sp>
      <p:sp>
        <p:nvSpPr>
          <p:cNvPr id="17" name="Rectangle 16"/>
          <p:cNvSpPr/>
          <p:nvPr/>
        </p:nvSpPr>
        <p:spPr>
          <a:xfrm>
            <a:off x="8145704" y="4118950"/>
            <a:ext cx="1900565" cy="68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106" spc="-291" dirty="0">
                <a:solidFill>
                  <a:schemeClr val="bg1"/>
                </a:solidFill>
                <a:latin typeface="DINOT-Bold"/>
                <a:cs typeface="DINOT-Bold"/>
              </a:rPr>
              <a:t>$1</a:t>
            </a:r>
            <a:r>
              <a:rPr lang="en-US" sz="3106" spc="-146" dirty="0">
                <a:solidFill>
                  <a:schemeClr val="bg1"/>
                </a:solidFill>
                <a:latin typeface="DINOT-Bold"/>
                <a:cs typeface="DINOT-Bold"/>
              </a:rPr>
              <a:t>65,000</a:t>
            </a:r>
          </a:p>
        </p:txBody>
      </p:sp>
      <p:sp>
        <p:nvSpPr>
          <p:cNvPr id="23" name="Rectangle 22"/>
          <p:cNvSpPr/>
          <p:nvPr/>
        </p:nvSpPr>
        <p:spPr>
          <a:xfrm>
            <a:off x="6155983" y="3675196"/>
            <a:ext cx="1900565" cy="94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494" spc="-291" dirty="0">
                <a:solidFill>
                  <a:srgbClr val="FFFFFF"/>
                </a:solidFill>
                <a:latin typeface="DINOT-Bold" charset="0"/>
              </a:rPr>
              <a:t>$1</a:t>
            </a:r>
            <a:r>
              <a:rPr lang="en-US" sz="3494" dirty="0">
                <a:solidFill>
                  <a:srgbClr val="FFFFFF"/>
                </a:solidFill>
                <a:latin typeface="DINOT-Bold" charset="0"/>
              </a:rPr>
              <a:t>5,600</a:t>
            </a:r>
          </a:p>
        </p:txBody>
      </p:sp>
      <p:sp>
        <p:nvSpPr>
          <p:cNvPr id="7" name="Text Placeholder 1"/>
          <p:cNvSpPr txBox="1">
            <a:spLocks/>
          </p:cNvSpPr>
          <p:nvPr/>
        </p:nvSpPr>
        <p:spPr>
          <a:xfrm>
            <a:off x="2061882" y="6048681"/>
            <a:ext cx="8131876" cy="243448"/>
          </a:xfrm>
          <a:prstGeom prst="rect">
            <a:avLst/>
          </a:prstGeom>
        </p:spPr>
        <p:txBody>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None/>
            </a:pPr>
            <a:endParaRPr lang="en-GB" sz="706" kern="0" dirty="0">
              <a:latin typeface="Franklin Gothic Book" panose="020B0503020102020204" pitchFamily="34" charset="0"/>
            </a:endParaRPr>
          </a:p>
        </p:txBody>
      </p:sp>
      <p:sp>
        <p:nvSpPr>
          <p:cNvPr id="9" name="TextBox 8"/>
          <p:cNvSpPr txBox="1"/>
          <p:nvPr/>
        </p:nvSpPr>
        <p:spPr>
          <a:xfrm>
            <a:off x="2078924" y="1577366"/>
            <a:ext cx="8135471" cy="298672"/>
          </a:xfrm>
          <a:prstGeom prst="rect">
            <a:avLst/>
          </a:prstGeom>
          <a:noFill/>
        </p:spPr>
        <p:txBody>
          <a:bodyPr wrap="square" lIns="0" tIns="0" rIns="0" bIns="0" rtlCol="0">
            <a:spAutoFit/>
          </a:bodyPr>
          <a:lstStyle/>
          <a:p>
            <a:r>
              <a:rPr lang="en-GB" sz="1941" dirty="0">
                <a:latin typeface="Franklin Gothic Book" panose="020B0503020102020204" pitchFamily="34" charset="0"/>
              </a:rPr>
              <a:t>LTC costs have soared in recent years and are expected to rise even higher.</a:t>
            </a:r>
            <a:endParaRPr lang="en-GB" sz="2471" baseline="30000" dirty="0">
              <a:latin typeface="Franklin Gothic Book" panose="020B0503020102020204" pitchFamily="34" charset="0"/>
            </a:endParaRPr>
          </a:p>
        </p:txBody>
      </p:sp>
      <p:sp>
        <p:nvSpPr>
          <p:cNvPr id="10" name="TextBox 9"/>
          <p:cNvSpPr txBox="1"/>
          <p:nvPr/>
        </p:nvSpPr>
        <p:spPr>
          <a:xfrm>
            <a:off x="2078924" y="2067881"/>
            <a:ext cx="8034151" cy="217304"/>
          </a:xfrm>
          <a:prstGeom prst="rect">
            <a:avLst/>
          </a:prstGeom>
          <a:noFill/>
        </p:spPr>
        <p:txBody>
          <a:bodyPr wrap="square" lIns="0" tIns="0" rIns="0" bIns="0" rtlCol="0">
            <a:spAutoFit/>
          </a:bodyPr>
          <a:lstStyle/>
          <a:p>
            <a:pPr>
              <a:buClr>
                <a:srgbClr val="4CBCEA"/>
              </a:buClr>
            </a:pPr>
            <a:r>
              <a:rPr lang="en-GB" sz="1412" dirty="0">
                <a:solidFill>
                  <a:schemeClr val="accent3"/>
                </a:solidFill>
                <a:latin typeface="Franklin Gothic Book" panose="020B0503020102020204" pitchFamily="34" charset="0"/>
              </a:rPr>
              <a:t>Here’s what a person can expect to pay on a Monthly &amp; Annually Basis.</a:t>
            </a:r>
            <a:endParaRPr lang="en-GB" sz="1412" baseline="30000" dirty="0">
              <a:solidFill>
                <a:schemeClr val="accent3"/>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96938878"/>
              </p:ext>
            </p:extLst>
          </p:nvPr>
        </p:nvGraphicFramePr>
        <p:xfrm>
          <a:off x="1917577" y="2484391"/>
          <a:ext cx="8362765" cy="3554568"/>
        </p:xfrm>
        <a:graphic>
          <a:graphicData uri="http://schemas.openxmlformats.org/drawingml/2006/table">
            <a:tbl>
              <a:tblPr firstRow="1" bandRow="1" bandCol="1">
                <a:tableStyleId>{F5AB1C69-6EDB-4FF4-983F-18BD219EF322}</a:tableStyleId>
              </a:tblPr>
              <a:tblGrid>
                <a:gridCol w="2939638">
                  <a:extLst>
                    <a:ext uri="{9D8B030D-6E8A-4147-A177-3AD203B41FA5}">
                      <a16:colId xmlns:a16="http://schemas.microsoft.com/office/drawing/2014/main" val="20000"/>
                    </a:ext>
                  </a:extLst>
                </a:gridCol>
                <a:gridCol w="2736903">
                  <a:extLst>
                    <a:ext uri="{9D8B030D-6E8A-4147-A177-3AD203B41FA5}">
                      <a16:colId xmlns:a16="http://schemas.microsoft.com/office/drawing/2014/main" val="20001"/>
                    </a:ext>
                  </a:extLst>
                </a:gridCol>
                <a:gridCol w="2686224">
                  <a:extLst>
                    <a:ext uri="{9D8B030D-6E8A-4147-A177-3AD203B41FA5}">
                      <a16:colId xmlns:a16="http://schemas.microsoft.com/office/drawing/2014/main" val="20002"/>
                    </a:ext>
                  </a:extLst>
                </a:gridCol>
              </a:tblGrid>
              <a:tr h="394952">
                <a:tc>
                  <a:txBody>
                    <a:bodyPr/>
                    <a:lstStyle/>
                    <a:p>
                      <a:pPr algn="ctr"/>
                      <a:endParaRPr lang="en-US" sz="1600" dirty="0">
                        <a:solidFill>
                          <a:schemeClr val="accent3"/>
                        </a:solidFill>
                        <a:latin typeface="Franklin Gothic Book" panose="020B0503020102020204" pitchFamily="34" charset="0"/>
                      </a:endParaRPr>
                    </a:p>
                  </a:txBody>
                  <a:tcPr marL="80682" marR="80682" marT="40341" marB="40341" anchor="ctr"/>
                </a:tc>
                <a:tc>
                  <a:txBody>
                    <a:bodyPr/>
                    <a:lstStyle/>
                    <a:p>
                      <a:pPr algn="ctr"/>
                      <a:r>
                        <a:rPr lang="en-US" sz="1600" dirty="0"/>
                        <a:t>Monthly</a:t>
                      </a:r>
                      <a:endParaRPr lang="en-US" sz="1600" dirty="0">
                        <a:solidFill>
                          <a:schemeClr val="accent3"/>
                        </a:solidFill>
                        <a:latin typeface="Franklin Gothic Book" panose="020B0503020102020204" pitchFamily="34" charset="0"/>
                      </a:endParaRPr>
                    </a:p>
                  </a:txBody>
                  <a:tcPr marL="80682" marR="80682" marT="40341" marB="40341" anchor="ctr"/>
                </a:tc>
                <a:tc>
                  <a:txBody>
                    <a:bodyPr/>
                    <a:lstStyle/>
                    <a:p>
                      <a:pPr algn="ctr"/>
                      <a:r>
                        <a:rPr lang="en-US" sz="1600" dirty="0"/>
                        <a:t>Annually</a:t>
                      </a:r>
                      <a:endParaRPr lang="en-US" sz="1600" dirty="0">
                        <a:solidFill>
                          <a:schemeClr val="accent3"/>
                        </a:solidFill>
                        <a:latin typeface="Franklin Gothic Book" panose="020B0503020102020204" pitchFamily="34" charset="0"/>
                      </a:endParaRPr>
                    </a:p>
                  </a:txBody>
                  <a:tcPr marL="80682" marR="80682" marT="40341" marB="40341" anchor="ctr"/>
                </a:tc>
                <a:extLst>
                  <a:ext uri="{0D108BD9-81ED-4DB2-BD59-A6C34878D82A}">
                    <a16:rowId xmlns:a16="http://schemas.microsoft.com/office/drawing/2014/main" val="10000"/>
                  </a:ext>
                </a:extLst>
              </a:tr>
              <a:tr h="394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Franklin Gothic Book" panose="020B0503020102020204" pitchFamily="34" charset="0"/>
                        </a:rPr>
                        <a:t>HOME HEALTH CARE</a:t>
                      </a:r>
                    </a:p>
                  </a:txBody>
                  <a:tcPr marL="80682" marR="80682" marT="40341" marB="40341" anchor="ctr"/>
                </a:tc>
                <a:tc>
                  <a:txBody>
                    <a:bodyPr/>
                    <a:lstStyle/>
                    <a:p>
                      <a:pPr algn="ctr"/>
                      <a:endParaRPr lang="en-US" sz="1600" dirty="0">
                        <a:solidFill>
                          <a:schemeClr val="accent3"/>
                        </a:solidFill>
                        <a:latin typeface="Franklin Gothic Book" panose="020B0503020102020204" pitchFamily="34" charset="0"/>
                      </a:endParaRPr>
                    </a:p>
                  </a:txBody>
                  <a:tcPr marL="80682" marR="80682" marT="40341" marB="40341" anchor="ctr"/>
                </a:tc>
                <a:tc>
                  <a:txBody>
                    <a:bodyPr/>
                    <a:lstStyle/>
                    <a:p>
                      <a:pPr algn="ctr"/>
                      <a:endParaRPr lang="en-US" sz="1600" dirty="0">
                        <a:solidFill>
                          <a:schemeClr val="accent3"/>
                        </a:solidFill>
                        <a:latin typeface="Franklin Gothic Book" panose="020B0503020102020204" pitchFamily="34" charset="0"/>
                      </a:endParaRPr>
                    </a:p>
                  </a:txBody>
                  <a:tcPr marL="80682" marR="80682" marT="40341" marB="40341" anchor="ctr"/>
                </a:tc>
                <a:extLst>
                  <a:ext uri="{0D108BD9-81ED-4DB2-BD59-A6C34878D82A}">
                    <a16:rowId xmlns:a16="http://schemas.microsoft.com/office/drawing/2014/main" val="10001"/>
                  </a:ext>
                </a:extLst>
              </a:tr>
              <a:tr h="39495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3"/>
                          </a:solidFill>
                          <a:latin typeface="Franklin Gothic Book" panose="020B0503020102020204" pitchFamily="34" charset="0"/>
                        </a:rPr>
                        <a:t>Homemaker</a:t>
                      </a:r>
                      <a:r>
                        <a:rPr lang="en-US" sz="1600" baseline="0" dirty="0">
                          <a:solidFill>
                            <a:schemeClr val="accent3"/>
                          </a:solidFill>
                          <a:latin typeface="Franklin Gothic Book" panose="020B0503020102020204" pitchFamily="34" charset="0"/>
                        </a:rPr>
                        <a:t> Services</a:t>
                      </a:r>
                      <a:endParaRPr lang="en-US" sz="1600" dirty="0">
                        <a:solidFill>
                          <a:schemeClr val="accent3"/>
                        </a:solidFill>
                        <a:latin typeface="Franklin Gothic Book" panose="020B0503020102020204" pitchFamily="34" charset="0"/>
                      </a:endParaRPr>
                    </a:p>
                  </a:txBody>
                  <a:tcPr marL="80682" marR="80682" marT="40341" marB="40341" anchor="ctr"/>
                </a:tc>
                <a:tc>
                  <a:txBody>
                    <a:bodyPr/>
                    <a:lstStyle/>
                    <a:p>
                      <a:pPr algn="ctr"/>
                      <a:r>
                        <a:rPr lang="en-US" sz="1600" dirty="0">
                          <a:solidFill>
                            <a:schemeClr val="accent3"/>
                          </a:solidFill>
                          <a:latin typeface="Arial Black" panose="020B0A04020102020204" pitchFamily="34" charset="0"/>
                        </a:rPr>
                        <a:t>$4,385</a:t>
                      </a:r>
                    </a:p>
                  </a:txBody>
                  <a:tcPr marL="80682" marR="80682" marT="40341" marB="40341" anchor="ctr"/>
                </a:tc>
                <a:tc>
                  <a:txBody>
                    <a:bodyPr/>
                    <a:lstStyle/>
                    <a:p>
                      <a:pPr algn="ctr"/>
                      <a:r>
                        <a:rPr lang="en-US" sz="1600" dirty="0">
                          <a:solidFill>
                            <a:schemeClr val="accent3"/>
                          </a:solidFill>
                          <a:latin typeface="Arial Black" panose="020B0A04020102020204" pitchFamily="34" charset="0"/>
                        </a:rPr>
                        <a:t>$52,624</a:t>
                      </a:r>
                    </a:p>
                  </a:txBody>
                  <a:tcPr marL="80682" marR="80682" marT="40341" marB="40341" anchor="ctr"/>
                </a:tc>
                <a:extLst>
                  <a:ext uri="{0D108BD9-81ED-4DB2-BD59-A6C34878D82A}">
                    <a16:rowId xmlns:a16="http://schemas.microsoft.com/office/drawing/2014/main" val="10002"/>
                  </a:ext>
                </a:extLst>
              </a:tr>
              <a:tr h="39495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3"/>
                          </a:solidFill>
                          <a:latin typeface="Franklin Gothic Book" panose="020B0503020102020204" pitchFamily="34" charset="0"/>
                        </a:rPr>
                        <a:t>Home Health Aide</a:t>
                      </a:r>
                    </a:p>
                  </a:txBody>
                  <a:tcPr marL="80682" marR="80682" marT="40341" marB="40341" anchor="ctr"/>
                </a:tc>
                <a:tc>
                  <a:txBody>
                    <a:bodyPr/>
                    <a:lstStyle/>
                    <a:p>
                      <a:pPr algn="ctr"/>
                      <a:r>
                        <a:rPr lang="en-US" sz="1600" dirty="0">
                          <a:solidFill>
                            <a:schemeClr val="accent3"/>
                          </a:solidFill>
                          <a:latin typeface="Arial Black" panose="020B0A04020102020204" pitchFamily="34" charset="0"/>
                        </a:rPr>
                        <a:t>$4,576</a:t>
                      </a:r>
                    </a:p>
                  </a:txBody>
                  <a:tcPr marL="80682" marR="80682" marT="40341" marB="40341" anchor="ctr"/>
                </a:tc>
                <a:tc>
                  <a:txBody>
                    <a:bodyPr/>
                    <a:lstStyle/>
                    <a:p>
                      <a:pPr algn="ctr"/>
                      <a:r>
                        <a:rPr lang="en-US" sz="1600" dirty="0">
                          <a:solidFill>
                            <a:schemeClr val="accent3"/>
                          </a:solidFill>
                          <a:latin typeface="Arial Black" panose="020B0A04020102020204" pitchFamily="34" charset="0"/>
                        </a:rPr>
                        <a:t>54,912</a:t>
                      </a:r>
                    </a:p>
                  </a:txBody>
                  <a:tcPr marL="80682" marR="80682" marT="40341" marB="40341" anchor="ctr"/>
                </a:tc>
                <a:extLst>
                  <a:ext uri="{0D108BD9-81ED-4DB2-BD59-A6C34878D82A}">
                    <a16:rowId xmlns:a16="http://schemas.microsoft.com/office/drawing/2014/main" val="10003"/>
                  </a:ext>
                </a:extLst>
              </a:tr>
              <a:tr h="394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rPr>
                        <a:t>Adult</a:t>
                      </a:r>
                      <a:r>
                        <a:rPr lang="en-US" sz="1600" baseline="0" dirty="0">
                          <a:solidFill>
                            <a:srgbClr val="0070C0"/>
                          </a:solidFill>
                        </a:rPr>
                        <a:t> Day Health Care</a:t>
                      </a:r>
                      <a:endParaRPr lang="en-US" sz="1600" dirty="0">
                        <a:solidFill>
                          <a:srgbClr val="0070C0"/>
                        </a:solidFill>
                        <a:latin typeface="Franklin Gothic Book" panose="020B0503020102020204" pitchFamily="34" charset="0"/>
                      </a:endParaRPr>
                    </a:p>
                  </a:txBody>
                  <a:tcPr marL="80682" marR="80682" marT="40341" marB="40341" anchor="ctr"/>
                </a:tc>
                <a:tc>
                  <a:txBody>
                    <a:bodyPr/>
                    <a:lstStyle/>
                    <a:p>
                      <a:pPr algn="ctr"/>
                      <a:r>
                        <a:rPr lang="en-US" sz="1600" dirty="0">
                          <a:solidFill>
                            <a:srgbClr val="0070C0"/>
                          </a:solidFill>
                          <a:latin typeface="Arial Black" panose="020B0A04020102020204" pitchFamily="34" charset="0"/>
                        </a:rPr>
                        <a:t>$1,593</a:t>
                      </a:r>
                    </a:p>
                  </a:txBody>
                  <a:tcPr marL="80682" marR="80682" marT="40341" marB="40341" anchor="ctr"/>
                </a:tc>
                <a:tc>
                  <a:txBody>
                    <a:bodyPr/>
                    <a:lstStyle/>
                    <a:p>
                      <a:pPr algn="ctr"/>
                      <a:r>
                        <a:rPr lang="en-US" sz="1600" dirty="0">
                          <a:solidFill>
                            <a:srgbClr val="0070C0"/>
                          </a:solidFill>
                          <a:latin typeface="Arial Black" panose="020B0A04020102020204" pitchFamily="34" charset="0"/>
                        </a:rPr>
                        <a:t>$19,110</a:t>
                      </a:r>
                    </a:p>
                  </a:txBody>
                  <a:tcPr marL="80682" marR="80682" marT="40341" marB="40341" anchor="ctr"/>
                </a:tc>
                <a:extLst>
                  <a:ext uri="{0D108BD9-81ED-4DB2-BD59-A6C34878D82A}">
                    <a16:rowId xmlns:a16="http://schemas.microsoft.com/office/drawing/2014/main" val="10004"/>
                  </a:ext>
                </a:extLst>
              </a:tr>
              <a:tr h="394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Franklin Gothic Book" panose="020B0503020102020204" pitchFamily="34" charset="0"/>
                        </a:rPr>
                        <a:t>Assisted</a:t>
                      </a:r>
                      <a:r>
                        <a:rPr lang="en-US" sz="1600" baseline="0" dirty="0">
                          <a:solidFill>
                            <a:srgbClr val="0070C0"/>
                          </a:solidFill>
                          <a:latin typeface="Franklin Gothic Book" panose="020B0503020102020204" pitchFamily="34" charset="0"/>
                        </a:rPr>
                        <a:t> Living Facility</a:t>
                      </a:r>
                      <a:endParaRPr lang="en-US" sz="1600" dirty="0">
                        <a:solidFill>
                          <a:srgbClr val="0070C0"/>
                        </a:solidFill>
                        <a:latin typeface="Franklin Gothic Book" panose="020B0503020102020204" pitchFamily="34" charset="0"/>
                      </a:endParaRPr>
                    </a:p>
                  </a:txBody>
                  <a:tcPr marL="80682" marR="80682" marT="40341" marB="40341" anchor="ctr"/>
                </a:tc>
                <a:tc>
                  <a:txBody>
                    <a:bodyPr/>
                    <a:lstStyle/>
                    <a:p>
                      <a:pPr algn="ctr"/>
                      <a:r>
                        <a:rPr lang="en-US" sz="1600" dirty="0">
                          <a:solidFill>
                            <a:srgbClr val="0070C0"/>
                          </a:solidFill>
                          <a:latin typeface="Arial Black" panose="020B0A04020102020204" pitchFamily="34" charset="0"/>
                        </a:rPr>
                        <a:t>$3,785</a:t>
                      </a:r>
                    </a:p>
                  </a:txBody>
                  <a:tcPr marL="80682" marR="80682" marT="40341" marB="40341" anchor="ctr"/>
                </a:tc>
                <a:tc>
                  <a:txBody>
                    <a:bodyPr/>
                    <a:lstStyle/>
                    <a:p>
                      <a:pPr algn="ctr"/>
                      <a:r>
                        <a:rPr lang="en-US" sz="1600" dirty="0">
                          <a:solidFill>
                            <a:srgbClr val="0070C0"/>
                          </a:solidFill>
                          <a:latin typeface="Arial Black" panose="020B0A04020102020204" pitchFamily="34" charset="0"/>
                        </a:rPr>
                        <a:t>$45,414</a:t>
                      </a:r>
                    </a:p>
                  </a:txBody>
                  <a:tcPr marL="80682" marR="80682" marT="40341" marB="40341" anchor="ctr"/>
                </a:tc>
                <a:extLst>
                  <a:ext uri="{0D108BD9-81ED-4DB2-BD59-A6C34878D82A}">
                    <a16:rowId xmlns:a16="http://schemas.microsoft.com/office/drawing/2014/main" val="10005"/>
                  </a:ext>
                </a:extLst>
              </a:tr>
              <a:tr h="394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Franklin Gothic Book" panose="020B0503020102020204" pitchFamily="34" charset="0"/>
                        </a:rPr>
                        <a:t>NURSING</a:t>
                      </a:r>
                      <a:r>
                        <a:rPr lang="en-US" sz="1600" baseline="0" dirty="0">
                          <a:solidFill>
                            <a:srgbClr val="0070C0"/>
                          </a:solidFill>
                          <a:latin typeface="Franklin Gothic Book" panose="020B0503020102020204" pitchFamily="34" charset="0"/>
                        </a:rPr>
                        <a:t> HOME CARE</a:t>
                      </a:r>
                      <a:endParaRPr lang="en-US" sz="1600" dirty="0">
                        <a:solidFill>
                          <a:srgbClr val="0070C0"/>
                        </a:solidFill>
                        <a:latin typeface="Franklin Gothic Book" panose="020B0503020102020204" pitchFamily="34" charset="0"/>
                      </a:endParaRPr>
                    </a:p>
                  </a:txBody>
                  <a:tcPr marL="80682" marR="80682" marT="40341" marB="40341" anchor="ctr"/>
                </a:tc>
                <a:tc>
                  <a:txBody>
                    <a:bodyPr/>
                    <a:lstStyle/>
                    <a:p>
                      <a:pPr algn="ctr"/>
                      <a:endParaRPr lang="en-US" sz="1600" dirty="0">
                        <a:solidFill>
                          <a:srgbClr val="0070C0"/>
                        </a:solidFill>
                        <a:latin typeface="Arial Black" panose="020B0A04020102020204" pitchFamily="34" charset="0"/>
                      </a:endParaRPr>
                    </a:p>
                  </a:txBody>
                  <a:tcPr marL="80682" marR="80682" marT="40341" marB="40341" anchor="ctr"/>
                </a:tc>
                <a:tc>
                  <a:txBody>
                    <a:bodyPr/>
                    <a:lstStyle/>
                    <a:p>
                      <a:pPr algn="ctr"/>
                      <a:endParaRPr lang="en-US" sz="1600" dirty="0">
                        <a:solidFill>
                          <a:srgbClr val="0070C0"/>
                        </a:solidFill>
                        <a:latin typeface="Arial Black" panose="020B0A04020102020204" pitchFamily="34" charset="0"/>
                      </a:endParaRPr>
                    </a:p>
                  </a:txBody>
                  <a:tcPr marL="80682" marR="80682" marT="40341" marB="40341" anchor="ctr"/>
                </a:tc>
                <a:extLst>
                  <a:ext uri="{0D108BD9-81ED-4DB2-BD59-A6C34878D82A}">
                    <a16:rowId xmlns:a16="http://schemas.microsoft.com/office/drawing/2014/main" val="10006"/>
                  </a:ext>
                </a:extLst>
              </a:tr>
              <a:tr h="39495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0C0"/>
                          </a:solidFill>
                          <a:latin typeface="Franklin Gothic Book" panose="020B0503020102020204" pitchFamily="34" charset="0"/>
                        </a:rPr>
                        <a:t>Semi-Private Room</a:t>
                      </a:r>
                    </a:p>
                  </a:txBody>
                  <a:tcPr marL="80682" marR="80682" marT="40341" marB="40341" anchor="ctr"/>
                </a:tc>
                <a:tc>
                  <a:txBody>
                    <a:bodyPr/>
                    <a:lstStyle/>
                    <a:p>
                      <a:pPr algn="ctr"/>
                      <a:r>
                        <a:rPr lang="en-US" sz="1600" dirty="0">
                          <a:solidFill>
                            <a:srgbClr val="0070C0"/>
                          </a:solidFill>
                          <a:latin typeface="Arial Black" panose="020B0A04020102020204" pitchFamily="34" charset="0"/>
                        </a:rPr>
                        <a:t>$6,334</a:t>
                      </a:r>
                    </a:p>
                  </a:txBody>
                  <a:tcPr marL="80682" marR="80682" marT="40341" marB="40341" anchor="ctr"/>
                </a:tc>
                <a:tc>
                  <a:txBody>
                    <a:bodyPr/>
                    <a:lstStyle/>
                    <a:p>
                      <a:pPr algn="ctr"/>
                      <a:r>
                        <a:rPr lang="en-US" sz="1600" dirty="0">
                          <a:solidFill>
                            <a:srgbClr val="0070C0"/>
                          </a:solidFill>
                          <a:latin typeface="Arial Black" panose="020B0A04020102020204" pitchFamily="34" charset="0"/>
                        </a:rPr>
                        <a:t>$76,011</a:t>
                      </a:r>
                    </a:p>
                  </a:txBody>
                  <a:tcPr marL="80682" marR="80682" marT="40341" marB="40341" anchor="ctr"/>
                </a:tc>
                <a:extLst>
                  <a:ext uri="{0D108BD9-81ED-4DB2-BD59-A6C34878D82A}">
                    <a16:rowId xmlns:a16="http://schemas.microsoft.com/office/drawing/2014/main" val="10007"/>
                  </a:ext>
                </a:extLst>
              </a:tr>
              <a:tr h="394952">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0C0"/>
                          </a:solidFill>
                          <a:latin typeface="Franklin Gothic Book" panose="020B0503020102020204" pitchFamily="34" charset="0"/>
                        </a:rPr>
                        <a:t>Private</a:t>
                      </a:r>
                      <a:r>
                        <a:rPr lang="en-US" sz="1600" baseline="0" dirty="0">
                          <a:solidFill>
                            <a:srgbClr val="0070C0"/>
                          </a:solidFill>
                          <a:latin typeface="Franklin Gothic Book" panose="020B0503020102020204" pitchFamily="34" charset="0"/>
                        </a:rPr>
                        <a:t> Room</a:t>
                      </a:r>
                      <a:endParaRPr lang="en-US" sz="1600" dirty="0">
                        <a:solidFill>
                          <a:srgbClr val="0070C0"/>
                        </a:solidFill>
                        <a:latin typeface="Franklin Gothic Book" panose="020B0503020102020204" pitchFamily="34" charset="0"/>
                      </a:endParaRPr>
                    </a:p>
                  </a:txBody>
                  <a:tcPr marL="80682" marR="80682" marT="40341" marB="40341" anchor="ctr"/>
                </a:tc>
                <a:tc>
                  <a:txBody>
                    <a:bodyPr/>
                    <a:lstStyle/>
                    <a:p>
                      <a:pPr algn="ctr"/>
                      <a:r>
                        <a:rPr lang="en-US" sz="1600" dirty="0">
                          <a:solidFill>
                            <a:srgbClr val="0070C0"/>
                          </a:solidFill>
                          <a:latin typeface="Arial Black" panose="020B0A04020102020204" pitchFamily="34" charset="0"/>
                        </a:rPr>
                        <a:t>$6,768</a:t>
                      </a:r>
                    </a:p>
                  </a:txBody>
                  <a:tcPr marL="80682" marR="80682" marT="40341" marB="40341" anchor="ctr"/>
                </a:tc>
                <a:tc>
                  <a:txBody>
                    <a:bodyPr/>
                    <a:lstStyle/>
                    <a:p>
                      <a:pPr algn="ctr"/>
                      <a:r>
                        <a:rPr lang="en-US" sz="1600" dirty="0">
                          <a:solidFill>
                            <a:srgbClr val="0070C0"/>
                          </a:solidFill>
                          <a:latin typeface="Arial Black" panose="020B0A04020102020204" pitchFamily="34" charset="0"/>
                        </a:rPr>
                        <a:t>$81,213</a:t>
                      </a:r>
                    </a:p>
                  </a:txBody>
                  <a:tcPr marL="80682" marR="80682" marT="40341" marB="40341"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16119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114450" y="979038"/>
            <a:ext cx="7486909" cy="696627"/>
          </a:xfrm>
        </p:spPr>
        <p:txBody>
          <a:bodyPr>
            <a:normAutofit/>
          </a:bodyPr>
          <a:lstStyle/>
          <a:p>
            <a:r>
              <a:rPr lang="en-US" sz="2824" dirty="0">
                <a:solidFill>
                  <a:srgbClr val="000066"/>
                </a:solidFill>
                <a:latin typeface="Franklin Gothic Demi Cond" panose="020B0706030402020204" pitchFamily="34" charset="0"/>
              </a:rPr>
              <a:t>Future LTC Costs</a:t>
            </a:r>
          </a:p>
        </p:txBody>
      </p:sp>
      <p:sp>
        <p:nvSpPr>
          <p:cNvPr id="17" name="Rectangle 16"/>
          <p:cNvSpPr/>
          <p:nvPr/>
        </p:nvSpPr>
        <p:spPr>
          <a:xfrm>
            <a:off x="8145704" y="4118950"/>
            <a:ext cx="1900565" cy="68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106" spc="-291" dirty="0">
                <a:solidFill>
                  <a:schemeClr val="bg1"/>
                </a:solidFill>
                <a:latin typeface="DINOT-Bold"/>
                <a:cs typeface="DINOT-Bold"/>
              </a:rPr>
              <a:t>$1</a:t>
            </a:r>
            <a:r>
              <a:rPr lang="en-US" sz="3106" spc="-146" dirty="0">
                <a:solidFill>
                  <a:schemeClr val="bg1"/>
                </a:solidFill>
                <a:latin typeface="DINOT-Bold"/>
                <a:cs typeface="DINOT-Bold"/>
              </a:rPr>
              <a:t>65,000</a:t>
            </a:r>
          </a:p>
        </p:txBody>
      </p:sp>
      <p:sp>
        <p:nvSpPr>
          <p:cNvPr id="23" name="Rectangle 22"/>
          <p:cNvSpPr/>
          <p:nvPr/>
        </p:nvSpPr>
        <p:spPr>
          <a:xfrm>
            <a:off x="6155983" y="3675196"/>
            <a:ext cx="1900565" cy="94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494" spc="-291" dirty="0">
                <a:solidFill>
                  <a:srgbClr val="FFFFFF"/>
                </a:solidFill>
                <a:latin typeface="DINOT-Bold" charset="0"/>
              </a:rPr>
              <a:t>$1</a:t>
            </a:r>
            <a:r>
              <a:rPr lang="en-US" sz="3494" dirty="0">
                <a:solidFill>
                  <a:srgbClr val="FFFFFF"/>
                </a:solidFill>
                <a:latin typeface="DINOT-Bold" charset="0"/>
              </a:rPr>
              <a:t>5,600</a:t>
            </a:r>
          </a:p>
        </p:txBody>
      </p:sp>
      <p:sp>
        <p:nvSpPr>
          <p:cNvPr id="7" name="Text Placeholder 1"/>
          <p:cNvSpPr txBox="1">
            <a:spLocks/>
          </p:cNvSpPr>
          <p:nvPr/>
        </p:nvSpPr>
        <p:spPr>
          <a:xfrm>
            <a:off x="2114450" y="5468360"/>
            <a:ext cx="8131876" cy="243448"/>
          </a:xfrm>
          <a:prstGeom prst="rect">
            <a:avLst/>
          </a:prstGeom>
        </p:spPr>
        <p:txBody>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None/>
            </a:pPr>
            <a:r>
              <a:rPr lang="en-US" sz="1100" kern="0" dirty="0">
                <a:latin typeface="Franklin Gothic Book" panose="020B0503020102020204" pitchFamily="34" charset="0"/>
              </a:rPr>
              <a:t>* Assumed rate of inflation is hypothetical, based on a 4.1% average annual increase in the Consumer Price Index for All-Urban Consumers (CPI-U) for the 50-year period ending 12/31/15. CPI-related data obtained from the Bureau of Labor Statistics of the U.S Department of Labor at www.bls.gov</a:t>
            </a:r>
            <a:r>
              <a:rPr lang="en-GB" sz="1100" kern="0" dirty="0">
                <a:latin typeface="Franklin Gothic Book" panose="020B0503020102020204" pitchFamily="34" charset="0"/>
              </a:rPr>
              <a:t>, October 2016</a:t>
            </a:r>
          </a:p>
        </p:txBody>
      </p:sp>
      <p:sp>
        <p:nvSpPr>
          <p:cNvPr id="9" name="TextBox 8"/>
          <p:cNvSpPr txBox="1"/>
          <p:nvPr/>
        </p:nvSpPr>
        <p:spPr>
          <a:xfrm>
            <a:off x="2088247" y="1609073"/>
            <a:ext cx="8135471" cy="298672"/>
          </a:xfrm>
          <a:prstGeom prst="rect">
            <a:avLst/>
          </a:prstGeom>
          <a:noFill/>
        </p:spPr>
        <p:txBody>
          <a:bodyPr wrap="square" lIns="0" tIns="0" rIns="0" bIns="0" rtlCol="0">
            <a:spAutoFit/>
          </a:bodyPr>
          <a:lstStyle/>
          <a:p>
            <a:r>
              <a:rPr lang="en-GB" sz="1941" dirty="0">
                <a:latin typeface="Franklin Gothic Book" panose="020B0503020102020204" pitchFamily="34" charset="0"/>
              </a:rPr>
              <a:t>LTC costs have soared in recent years and are expected to rise even higher.</a:t>
            </a:r>
            <a:endParaRPr lang="en-GB" sz="2471" baseline="30000" dirty="0">
              <a:latin typeface="Franklin Gothic Book" panose="020B0503020102020204" pitchFamily="34" charset="0"/>
            </a:endParaRPr>
          </a:p>
        </p:txBody>
      </p:sp>
      <p:sp>
        <p:nvSpPr>
          <p:cNvPr id="10" name="TextBox 9"/>
          <p:cNvSpPr txBox="1"/>
          <p:nvPr/>
        </p:nvSpPr>
        <p:spPr>
          <a:xfrm>
            <a:off x="2189567" y="2096052"/>
            <a:ext cx="8034151" cy="217304"/>
          </a:xfrm>
          <a:prstGeom prst="rect">
            <a:avLst/>
          </a:prstGeom>
          <a:noFill/>
        </p:spPr>
        <p:txBody>
          <a:bodyPr wrap="square" lIns="0" tIns="0" rIns="0" bIns="0" rtlCol="0">
            <a:spAutoFit/>
          </a:bodyPr>
          <a:lstStyle/>
          <a:p>
            <a:pPr>
              <a:buClr>
                <a:srgbClr val="4CBCEA"/>
              </a:buClr>
            </a:pPr>
            <a:r>
              <a:rPr lang="en-GB" sz="1412" dirty="0">
                <a:solidFill>
                  <a:schemeClr val="accent3"/>
                </a:solidFill>
                <a:latin typeface="Franklin Gothic Book" panose="020B0503020102020204" pitchFamily="34" charset="0"/>
              </a:rPr>
              <a:t>Here’s what a person can expect to pay</a:t>
            </a:r>
            <a:r>
              <a:rPr lang="en-GB" sz="1412" baseline="30000" dirty="0">
                <a:solidFill>
                  <a:schemeClr val="accent3"/>
                </a:solidFill>
                <a:latin typeface="Franklin Gothic Book" panose="020B0503020102020204" pitchFamily="34" charset="0"/>
              </a:rPr>
              <a:t>*</a:t>
            </a:r>
            <a:r>
              <a:rPr lang="en-GB" sz="1412" dirty="0">
                <a:solidFill>
                  <a:schemeClr val="accent3"/>
                </a:solidFill>
                <a:latin typeface="Franklin Gothic Book" panose="020B0503020102020204" pitchFamily="34" charset="0"/>
              </a:rPr>
              <a:t> for private room nursing home care.</a:t>
            </a:r>
            <a:endParaRPr lang="en-GB" sz="1412" baseline="30000" dirty="0">
              <a:solidFill>
                <a:schemeClr val="accent3"/>
              </a:solidFill>
              <a:latin typeface="Franklin Gothic Book" panose="020B0503020102020204" pitchFamily="34" charset="0"/>
            </a:endParaRPr>
          </a:p>
        </p:txBody>
      </p:sp>
      <p:sp>
        <p:nvSpPr>
          <p:cNvPr id="2" name="Rectangle 1"/>
          <p:cNvSpPr/>
          <p:nvPr/>
        </p:nvSpPr>
        <p:spPr>
          <a:xfrm>
            <a:off x="2081855" y="4997285"/>
            <a:ext cx="8249574" cy="430887"/>
          </a:xfrm>
          <a:prstGeom prst="rect">
            <a:avLst/>
          </a:prstGeom>
        </p:spPr>
        <p:txBody>
          <a:bodyPr wrap="square">
            <a:spAutoFit/>
          </a:bodyPr>
          <a:lstStyle/>
          <a:p>
            <a:r>
              <a:rPr lang="en-GB" sz="1100" kern="0" dirty="0">
                <a:solidFill>
                  <a:schemeClr val="bg1">
                    <a:lumMod val="50000"/>
                  </a:schemeClr>
                </a:solidFill>
                <a:latin typeface="Franklin Gothic Book" panose="020B0503020102020204" pitchFamily="34" charset="0"/>
              </a:rPr>
              <a:t>Figures shown according to the John Hancock Insurance’s Cost of Care Calculator and assume a 4.1% annual increase in costs.</a:t>
            </a:r>
            <a:r>
              <a:rPr lang="en-GB" sz="1100" kern="0" baseline="30000" dirty="0">
                <a:solidFill>
                  <a:schemeClr val="bg1">
                    <a:lumMod val="50000"/>
                  </a:schemeClr>
                </a:solidFill>
                <a:latin typeface="Franklin Gothic Book" panose="020B0503020102020204" pitchFamily="34" charset="0"/>
              </a:rPr>
              <a:t>*</a:t>
            </a:r>
            <a:r>
              <a:rPr lang="en-GB" sz="1100" kern="0" dirty="0">
                <a:solidFill>
                  <a:schemeClr val="bg1">
                    <a:lumMod val="50000"/>
                  </a:schemeClr>
                </a:solidFill>
                <a:latin typeface="Franklin Gothic Book" panose="020B0503020102020204" pitchFamily="34" charset="0"/>
              </a:rPr>
              <a:t> </a:t>
            </a:r>
          </a:p>
          <a:p>
            <a:r>
              <a:rPr lang="en-GB" sz="1100" kern="0" dirty="0">
                <a:solidFill>
                  <a:schemeClr val="bg1">
                    <a:lumMod val="50000"/>
                  </a:schemeClr>
                </a:solidFill>
                <a:latin typeface="Franklin Gothic Book" panose="020B0503020102020204" pitchFamily="34" charset="0"/>
              </a:rPr>
              <a:t>Costs shown are for one individual only. For a couple, costs could be double.</a:t>
            </a:r>
          </a:p>
        </p:txBody>
      </p:sp>
      <p:graphicFrame>
        <p:nvGraphicFramePr>
          <p:cNvPr id="3" name="Table 2"/>
          <p:cNvGraphicFramePr>
            <a:graphicFrameLocks noGrp="1"/>
          </p:cNvGraphicFramePr>
          <p:nvPr>
            <p:extLst>
              <p:ext uri="{D42A27DB-BD31-4B8C-83A1-F6EECF244321}">
                <p14:modId xmlns:p14="http://schemas.microsoft.com/office/powerpoint/2010/main" val="556662754"/>
              </p:ext>
            </p:extLst>
          </p:nvPr>
        </p:nvGraphicFramePr>
        <p:xfrm>
          <a:off x="2263587" y="2582587"/>
          <a:ext cx="8131876" cy="2265452"/>
        </p:xfrm>
        <a:graphic>
          <a:graphicData uri="http://schemas.openxmlformats.org/drawingml/2006/table">
            <a:tbl>
              <a:tblPr firstRow="1" bandRow="1">
                <a:tableStyleId>{5C22544A-7EE6-4342-B048-85BDC9FD1C3A}</a:tableStyleId>
              </a:tblPr>
              <a:tblGrid>
                <a:gridCol w="2032969">
                  <a:extLst>
                    <a:ext uri="{9D8B030D-6E8A-4147-A177-3AD203B41FA5}">
                      <a16:colId xmlns:a16="http://schemas.microsoft.com/office/drawing/2014/main" val="20000"/>
                    </a:ext>
                  </a:extLst>
                </a:gridCol>
                <a:gridCol w="2032969">
                  <a:extLst>
                    <a:ext uri="{9D8B030D-6E8A-4147-A177-3AD203B41FA5}">
                      <a16:colId xmlns:a16="http://schemas.microsoft.com/office/drawing/2014/main" val="20001"/>
                    </a:ext>
                  </a:extLst>
                </a:gridCol>
                <a:gridCol w="2032969">
                  <a:extLst>
                    <a:ext uri="{9D8B030D-6E8A-4147-A177-3AD203B41FA5}">
                      <a16:colId xmlns:a16="http://schemas.microsoft.com/office/drawing/2014/main" val="20002"/>
                    </a:ext>
                  </a:extLst>
                </a:gridCol>
                <a:gridCol w="2032969">
                  <a:extLst>
                    <a:ext uri="{9D8B030D-6E8A-4147-A177-3AD203B41FA5}">
                      <a16:colId xmlns:a16="http://schemas.microsoft.com/office/drawing/2014/main" val="20003"/>
                    </a:ext>
                  </a:extLst>
                </a:gridCol>
              </a:tblGrid>
              <a:tr h="478248">
                <a:tc>
                  <a:txBody>
                    <a:bodyPr/>
                    <a:lstStyle/>
                    <a:p>
                      <a:pPr algn="ctr"/>
                      <a:endParaRPr lang="en-US" sz="1600" dirty="0">
                        <a:solidFill>
                          <a:schemeClr val="accent3"/>
                        </a:solidFill>
                        <a:latin typeface="Franklin Gothic Book" panose="020B0503020102020204" pitchFamily="34" charset="0"/>
                      </a:endParaRP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Today</a:t>
                      </a: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In 15 Years</a:t>
                      </a: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In 30</a:t>
                      </a:r>
                      <a:r>
                        <a:rPr lang="en-US" sz="1600" baseline="0" dirty="0">
                          <a:solidFill>
                            <a:schemeClr val="accent3"/>
                          </a:solidFill>
                          <a:latin typeface="Franklin Gothic Book" panose="020B0503020102020204" pitchFamily="34" charset="0"/>
                        </a:rPr>
                        <a:t> Years</a:t>
                      </a:r>
                      <a:endParaRPr lang="en-US" sz="1600" dirty="0">
                        <a:solidFill>
                          <a:schemeClr val="accent3"/>
                        </a:solidFill>
                        <a:latin typeface="Franklin Gothic Book" panose="020B0503020102020204" pitchFamily="34" charset="0"/>
                      </a:endParaRP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478248">
                <a:tc>
                  <a:txBody>
                    <a:bodyPr/>
                    <a:lstStyle/>
                    <a:p>
                      <a:pPr algn="l"/>
                      <a:r>
                        <a:rPr lang="en-US" sz="1600" dirty="0">
                          <a:solidFill>
                            <a:schemeClr val="accent3"/>
                          </a:solidFill>
                          <a:latin typeface="Franklin Gothic Book" panose="020B0503020102020204" pitchFamily="34" charset="0"/>
                        </a:rPr>
                        <a:t>One Year of Care:</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$105,645</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$193,023</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$352,672</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830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3"/>
                          </a:solidFill>
                          <a:latin typeface="Franklin Gothic Book" panose="020B0503020102020204" pitchFamily="34" charset="0"/>
                        </a:rPr>
                        <a:t>Three Years of Care:</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$330,107</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$603,136</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$1,101,987</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478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3"/>
                          </a:solidFill>
                          <a:latin typeface="Franklin Gothic Book" panose="020B0503020102020204" pitchFamily="34" charset="0"/>
                        </a:rPr>
                        <a:t>Five Years of Care:</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$573,352</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$1,047,568</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a:r>
                        <a:rPr lang="en-US" sz="1600" dirty="0">
                          <a:solidFill>
                            <a:schemeClr val="accent3"/>
                          </a:solidFill>
                          <a:latin typeface="Franklin Gothic Book" panose="020B0503020102020204" pitchFamily="34" charset="0"/>
                        </a:rPr>
                        <a:t>$1,914,006</a:t>
                      </a:r>
                    </a:p>
                  </a:txBody>
                  <a:tcPr marL="80682" marR="80682" marT="40341" marB="40341"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05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45704" y="4118950"/>
            <a:ext cx="1900565" cy="68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106" spc="-291" dirty="0">
                <a:solidFill>
                  <a:schemeClr val="bg1"/>
                </a:solidFill>
                <a:latin typeface="DINOT-Bold"/>
                <a:cs typeface="DINOT-Bold"/>
              </a:rPr>
              <a:t>$1</a:t>
            </a:r>
            <a:r>
              <a:rPr lang="en-US" sz="3106" spc="-146" dirty="0">
                <a:solidFill>
                  <a:schemeClr val="bg1"/>
                </a:solidFill>
                <a:latin typeface="DINOT-Bold"/>
                <a:cs typeface="DINOT-Bold"/>
              </a:rPr>
              <a:t>65,000</a:t>
            </a:r>
          </a:p>
        </p:txBody>
      </p:sp>
      <p:sp>
        <p:nvSpPr>
          <p:cNvPr id="23" name="Rectangle 22"/>
          <p:cNvSpPr/>
          <p:nvPr/>
        </p:nvSpPr>
        <p:spPr>
          <a:xfrm>
            <a:off x="6155983" y="3675196"/>
            <a:ext cx="1900565" cy="94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494" spc="-291" dirty="0">
                <a:solidFill>
                  <a:srgbClr val="FFFFFF"/>
                </a:solidFill>
                <a:latin typeface="DINOT-Bold" charset="0"/>
              </a:rPr>
              <a:t>$1</a:t>
            </a:r>
            <a:r>
              <a:rPr lang="en-US" sz="3494" dirty="0">
                <a:solidFill>
                  <a:srgbClr val="FFFFFF"/>
                </a:solidFill>
                <a:latin typeface="DINOT-Bold" charset="0"/>
              </a:rPr>
              <a:t>5,600</a:t>
            </a:r>
          </a:p>
        </p:txBody>
      </p:sp>
      <p:sp>
        <p:nvSpPr>
          <p:cNvPr id="7" name="Text Placeholder 1"/>
          <p:cNvSpPr txBox="1">
            <a:spLocks/>
          </p:cNvSpPr>
          <p:nvPr/>
        </p:nvSpPr>
        <p:spPr>
          <a:xfrm>
            <a:off x="2041183" y="6009868"/>
            <a:ext cx="8088935" cy="243448"/>
          </a:xfrm>
          <a:prstGeom prst="rect">
            <a:avLst/>
          </a:prstGeom>
        </p:spPr>
        <p:txBody>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None/>
            </a:pPr>
            <a:r>
              <a:rPr lang="en-GB" sz="706" dirty="0"/>
              <a:t>Source: LongTermCare.gov (Medicare and Medicaid) 2017</a:t>
            </a:r>
          </a:p>
        </p:txBody>
      </p:sp>
      <p:sp>
        <p:nvSpPr>
          <p:cNvPr id="9" name="TextBox 8"/>
          <p:cNvSpPr txBox="1"/>
          <p:nvPr/>
        </p:nvSpPr>
        <p:spPr>
          <a:xfrm>
            <a:off x="2061883" y="899984"/>
            <a:ext cx="8135471" cy="298672"/>
          </a:xfrm>
          <a:prstGeom prst="rect">
            <a:avLst/>
          </a:prstGeom>
          <a:noFill/>
        </p:spPr>
        <p:txBody>
          <a:bodyPr wrap="square" lIns="0" tIns="0" rIns="0" bIns="0" rtlCol="0">
            <a:spAutoFit/>
          </a:bodyPr>
          <a:lstStyle/>
          <a:p>
            <a:r>
              <a:rPr lang="en-GB" sz="1941" dirty="0">
                <a:latin typeface="Franklin Gothic Book" panose="020B0503020102020204" pitchFamily="34" charset="0"/>
              </a:rPr>
              <a:t>Who pays for LTC? Will medical insurance cover it?</a:t>
            </a:r>
            <a:endParaRPr lang="en-GB" sz="2471" baseline="30000" dirty="0">
              <a:latin typeface="Franklin Gothic Book" panose="020B0503020102020204" pitchFamily="34" charset="0"/>
            </a:endParaRPr>
          </a:p>
        </p:txBody>
      </p:sp>
      <p:sp>
        <p:nvSpPr>
          <p:cNvPr id="10" name="TextBox 9"/>
          <p:cNvSpPr txBox="1"/>
          <p:nvPr/>
        </p:nvSpPr>
        <p:spPr>
          <a:xfrm>
            <a:off x="2061883" y="1234287"/>
            <a:ext cx="8034151" cy="434606"/>
          </a:xfrm>
          <a:prstGeom prst="rect">
            <a:avLst/>
          </a:prstGeom>
          <a:noFill/>
        </p:spPr>
        <p:txBody>
          <a:bodyPr wrap="square" lIns="0" tIns="0" rIns="0" bIns="0" rtlCol="0">
            <a:spAutoFit/>
          </a:bodyPr>
          <a:lstStyle/>
          <a:p>
            <a:pPr>
              <a:buClr>
                <a:srgbClr val="4CBCEA"/>
              </a:buClr>
            </a:pPr>
            <a:r>
              <a:rPr lang="en-GB" sz="1412" dirty="0">
                <a:solidFill>
                  <a:schemeClr val="accent3"/>
                </a:solidFill>
                <a:latin typeface="Franklin Gothic Book" panose="020B0503020102020204" pitchFamily="34" charset="0"/>
              </a:rPr>
              <a:t>It’s a common misconception that Medicare or Medicaid will cover all expenses. The truth is you’ll need to be able to cover much of the costs yourself in the form of either cash or private insurance.</a:t>
            </a:r>
            <a:endParaRPr lang="en-GB" sz="1412" baseline="30000" dirty="0">
              <a:solidFill>
                <a:schemeClr val="accent3"/>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70405167"/>
              </p:ext>
            </p:extLst>
          </p:nvPr>
        </p:nvGraphicFramePr>
        <p:xfrm>
          <a:off x="900402" y="1766292"/>
          <a:ext cx="10511161" cy="4146176"/>
        </p:xfrm>
        <a:graphic>
          <a:graphicData uri="http://schemas.openxmlformats.org/drawingml/2006/table">
            <a:tbl>
              <a:tblPr firstRow="1" bandRow="1">
                <a:tableStyleId>{5C22544A-7EE6-4342-B048-85BDC9FD1C3A}</a:tableStyleId>
              </a:tblPr>
              <a:tblGrid>
                <a:gridCol w="2080697">
                  <a:extLst>
                    <a:ext uri="{9D8B030D-6E8A-4147-A177-3AD203B41FA5}">
                      <a16:colId xmlns:a16="http://schemas.microsoft.com/office/drawing/2014/main" val="20000"/>
                    </a:ext>
                  </a:extLst>
                </a:gridCol>
                <a:gridCol w="2156369">
                  <a:extLst>
                    <a:ext uri="{9D8B030D-6E8A-4147-A177-3AD203B41FA5}">
                      <a16:colId xmlns:a16="http://schemas.microsoft.com/office/drawing/2014/main" val="20001"/>
                    </a:ext>
                  </a:extLst>
                </a:gridCol>
                <a:gridCol w="2352786">
                  <a:extLst>
                    <a:ext uri="{9D8B030D-6E8A-4147-A177-3AD203B41FA5}">
                      <a16:colId xmlns:a16="http://schemas.microsoft.com/office/drawing/2014/main" val="20002"/>
                    </a:ext>
                  </a:extLst>
                </a:gridCol>
                <a:gridCol w="1934511">
                  <a:extLst>
                    <a:ext uri="{9D8B030D-6E8A-4147-A177-3AD203B41FA5}">
                      <a16:colId xmlns:a16="http://schemas.microsoft.com/office/drawing/2014/main" val="20003"/>
                    </a:ext>
                  </a:extLst>
                </a:gridCol>
                <a:gridCol w="1986798">
                  <a:extLst>
                    <a:ext uri="{9D8B030D-6E8A-4147-A177-3AD203B41FA5}">
                      <a16:colId xmlns:a16="http://schemas.microsoft.com/office/drawing/2014/main" val="20004"/>
                    </a:ext>
                  </a:extLst>
                </a:gridCol>
              </a:tblGrid>
              <a:tr h="327212">
                <a:tc>
                  <a:txBody>
                    <a:bodyPr/>
                    <a:lstStyle/>
                    <a:p>
                      <a:pPr algn="ctr"/>
                      <a:endParaRPr lang="en-US" sz="900" dirty="0">
                        <a:solidFill>
                          <a:schemeClr val="tx1"/>
                        </a:solidFill>
                        <a:latin typeface="Franklin Gothic Book" panose="020B0503020102020204" pitchFamily="34" charset="0"/>
                      </a:endParaRP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en-US" sz="900" b="1" i="0" cap="all" dirty="0">
                          <a:solidFill>
                            <a:schemeClr val="accent3"/>
                          </a:solidFill>
                          <a:latin typeface="Franklin Gothic Book" panose="020B0503020102020204" pitchFamily="34" charset="0"/>
                        </a:rPr>
                        <a:t>Medicare</a:t>
                      </a: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en-US" sz="900" b="1" i="0" cap="all" dirty="0">
                          <a:solidFill>
                            <a:schemeClr val="accent3"/>
                          </a:solidFill>
                          <a:latin typeface="Franklin Gothic Book" panose="020B0503020102020204" pitchFamily="34" charset="0"/>
                        </a:rPr>
                        <a:t>Private</a:t>
                      </a:r>
                      <a:r>
                        <a:rPr lang="en-US" sz="900" b="1" i="0" cap="all" baseline="0" dirty="0">
                          <a:solidFill>
                            <a:schemeClr val="accent3"/>
                          </a:solidFill>
                          <a:latin typeface="Franklin Gothic Book" panose="020B0503020102020204" pitchFamily="34" charset="0"/>
                        </a:rPr>
                        <a:t> </a:t>
                      </a:r>
                      <a:r>
                        <a:rPr lang="en-US" sz="900" b="1" i="0" cap="all" baseline="0" dirty="0" err="1">
                          <a:solidFill>
                            <a:schemeClr val="accent3"/>
                          </a:solidFill>
                          <a:latin typeface="Franklin Gothic Book" panose="020B0503020102020204" pitchFamily="34" charset="0"/>
                        </a:rPr>
                        <a:t>Medigap</a:t>
                      </a:r>
                      <a:r>
                        <a:rPr lang="en-US" sz="900" b="1" i="0" cap="all" baseline="0" dirty="0">
                          <a:solidFill>
                            <a:schemeClr val="accent3"/>
                          </a:solidFill>
                          <a:latin typeface="Franklin Gothic Book" panose="020B0503020102020204" pitchFamily="34" charset="0"/>
                        </a:rPr>
                        <a:t> Insurance</a:t>
                      </a:r>
                      <a:endParaRPr lang="en-US" sz="900" b="1" i="0" cap="all" dirty="0">
                        <a:solidFill>
                          <a:schemeClr val="accent3"/>
                        </a:solidFill>
                        <a:latin typeface="Franklin Gothic Book" panose="020B0503020102020204" pitchFamily="34" charset="0"/>
                      </a:endParaRP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en-US" sz="900" b="1" i="0" cap="all" dirty="0">
                          <a:solidFill>
                            <a:schemeClr val="accent3"/>
                          </a:solidFill>
                          <a:latin typeface="Franklin Gothic Book" panose="020B0503020102020204" pitchFamily="34" charset="0"/>
                        </a:rPr>
                        <a:t>Medicaid</a:t>
                      </a: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en-US" sz="900" b="1" i="0" cap="all" dirty="0">
                          <a:solidFill>
                            <a:schemeClr val="accent3"/>
                          </a:solidFill>
                          <a:latin typeface="Franklin Gothic Book" panose="020B0503020102020204" pitchFamily="34" charset="0"/>
                        </a:rPr>
                        <a:t>You Pay on Your Own</a:t>
                      </a:r>
                    </a:p>
                  </a:txBody>
                  <a:tcPr marL="80682" marR="80682" marT="40341" marB="40341" anchor="ctr">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1290918">
                <a:tc>
                  <a:txBody>
                    <a:bodyPr/>
                    <a:lstStyle/>
                    <a:p>
                      <a:pPr>
                        <a:lnSpc>
                          <a:spcPct val="100000"/>
                        </a:lnSpc>
                      </a:pPr>
                      <a:r>
                        <a:rPr lang="en-US" sz="900" b="0" dirty="0">
                          <a:solidFill>
                            <a:schemeClr val="tx1"/>
                          </a:solidFill>
                          <a:latin typeface="Franklin Gothic Book" panose="020B0503020102020204" pitchFamily="34" charset="0"/>
                        </a:rPr>
                        <a:t>Nursing Home Care</a:t>
                      </a:r>
                      <a:endParaRPr lang="en-IN" sz="900" b="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Days 0 – 20 – Pays in full if you’re hospitalized for at least three consecutive days before entering a Medicare-approved skilled </a:t>
                      </a:r>
                      <a:br>
                        <a:rPr lang="en-US" sz="900" dirty="0">
                          <a:solidFill>
                            <a:schemeClr val="tx1"/>
                          </a:solidFill>
                          <a:latin typeface="Franklin Gothic Book" panose="020B0503020102020204" pitchFamily="34" charset="0"/>
                        </a:rPr>
                      </a:br>
                      <a:r>
                        <a:rPr lang="en-US" sz="900" dirty="0">
                          <a:solidFill>
                            <a:schemeClr val="tx1"/>
                          </a:solidFill>
                          <a:latin typeface="Franklin Gothic Book" panose="020B0503020102020204" pitchFamily="34" charset="0"/>
                        </a:rPr>
                        <a:t>nursing facility.</a:t>
                      </a:r>
                    </a:p>
                    <a:p>
                      <a:pPr>
                        <a:lnSpc>
                          <a:spcPct val="100000"/>
                        </a:lnSpc>
                      </a:pPr>
                      <a:r>
                        <a:rPr lang="en-US" sz="900" dirty="0">
                          <a:solidFill>
                            <a:schemeClr val="tx1"/>
                          </a:solidFill>
                          <a:latin typeface="Franklin Gothic Book" panose="020B0503020102020204" pitchFamily="34" charset="0"/>
                        </a:rPr>
                        <a:t>Days 21 – 100 – May pay for the difference between the total</a:t>
                      </a:r>
                      <a:r>
                        <a:rPr lang="en-US" sz="900" baseline="0" dirty="0">
                          <a:solidFill>
                            <a:schemeClr val="tx1"/>
                          </a:solidFill>
                          <a:latin typeface="Franklin Gothic Book" panose="020B0503020102020204" pitchFamily="34" charset="0"/>
                        </a:rPr>
                        <a:t> daily cost and a significant copayment if you continue to need skilled nursing care. Days 100+ – Does not pay</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Days 21 – 80 – May cover a significant copayment if your nursing home stay meets all other Medicare requirements</a:t>
                      </a:r>
                      <a:endParaRPr lang="en-IN" sz="900" baseline="300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IN" sz="900" dirty="0">
                          <a:solidFill>
                            <a:schemeClr val="tx1"/>
                          </a:solidFill>
                          <a:latin typeface="Franklin Gothic Book" panose="020B0503020102020204" pitchFamily="34" charset="0"/>
                        </a:rPr>
                        <a:t>Medicaid</a:t>
                      </a:r>
                      <a:r>
                        <a:rPr lang="en-IN" sz="900" baseline="0" dirty="0">
                          <a:solidFill>
                            <a:schemeClr val="tx1"/>
                          </a:solidFill>
                          <a:latin typeface="Franklin Gothic Book" panose="020B0503020102020204" pitchFamily="34" charset="0"/>
                        </a:rPr>
                        <a:t> will pay for nursing home care. However, most individuals will not qualify </a:t>
                      </a:r>
                      <a:r>
                        <a:rPr lang="en-IN" sz="900" dirty="0">
                          <a:solidFill>
                            <a:schemeClr val="tx1"/>
                          </a:solidFill>
                          <a:latin typeface="Franklin Gothic Book" panose="020B0503020102020204" pitchFamily="34" charset="0"/>
                        </a:rPr>
                        <a:t>for Medicaid in most states unless he or she has less than $2,000 in countable assets</a:t>
                      </a:r>
                      <a:endParaRPr lang="en-IN" sz="900" baseline="300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If you need only personal or supervisory care in a nursing home and/or have not had a prior hospital stay, or if you choose a nursing home that does not participate</a:t>
                      </a:r>
                      <a:r>
                        <a:rPr lang="en-US" sz="900" baseline="0" dirty="0">
                          <a:solidFill>
                            <a:schemeClr val="tx1"/>
                          </a:solidFill>
                          <a:latin typeface="Franklin Gothic Book" panose="020B0503020102020204" pitchFamily="34" charset="0"/>
                        </a:rPr>
                        <a:t> in Medicaid or is not Medicare certified. Also, if you need care beyond the 100 days Medicare is willing to pay</a:t>
                      </a:r>
                      <a:endParaRPr lang="en-IN" sz="900" baseline="300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84094">
                <a:tc>
                  <a:txBody>
                    <a:bodyPr/>
                    <a:lstStyle/>
                    <a:p>
                      <a:pPr>
                        <a:lnSpc>
                          <a:spcPct val="100000"/>
                        </a:lnSpc>
                      </a:pPr>
                      <a:r>
                        <a:rPr lang="en-US" sz="900" b="0" dirty="0">
                          <a:solidFill>
                            <a:schemeClr val="tx1"/>
                          </a:solidFill>
                          <a:latin typeface="Franklin Gothic Book" panose="020B0503020102020204" pitchFamily="34" charset="0"/>
                        </a:rPr>
                        <a:t>Assisted Living Facility</a:t>
                      </a:r>
                      <a:r>
                        <a:rPr lang="en-US" sz="900" b="0" baseline="0" dirty="0">
                          <a:solidFill>
                            <a:schemeClr val="tx1"/>
                          </a:solidFill>
                          <a:latin typeface="Franklin Gothic Book" panose="020B0503020102020204" pitchFamily="34" charset="0"/>
                        </a:rPr>
                        <a:t> </a:t>
                      </a:r>
                      <a:r>
                        <a:rPr lang="en-US" sz="900" b="0" dirty="0">
                          <a:solidFill>
                            <a:schemeClr val="tx1"/>
                          </a:solidFill>
                          <a:latin typeface="Franklin Gothic Book" panose="020B0503020102020204" pitchFamily="34" charset="0"/>
                        </a:rPr>
                        <a:t>(and similar</a:t>
                      </a:r>
                      <a:r>
                        <a:rPr lang="en-US" sz="900" b="0" baseline="0" dirty="0">
                          <a:solidFill>
                            <a:schemeClr val="tx1"/>
                          </a:solidFill>
                          <a:latin typeface="Franklin Gothic Book" panose="020B0503020102020204" pitchFamily="34" charset="0"/>
                        </a:rPr>
                        <a:t> facility options</a:t>
                      </a:r>
                      <a:r>
                        <a:rPr lang="en-US" sz="900" b="0" dirty="0">
                          <a:solidFill>
                            <a:schemeClr val="tx1"/>
                          </a:solidFill>
                          <a:latin typeface="Franklin Gothic Book" panose="020B0503020102020204" pitchFamily="34" charset="0"/>
                        </a:rPr>
                        <a:t>)</a:t>
                      </a:r>
                      <a:endParaRPr lang="en-IN" sz="900" b="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Does not pay</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Does not pay</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In some states, may pay care-related costs, but</a:t>
                      </a:r>
                      <a:r>
                        <a:rPr lang="en-US" sz="900" baseline="0" dirty="0">
                          <a:solidFill>
                            <a:schemeClr val="tx1"/>
                          </a:solidFill>
                          <a:latin typeface="Franklin Gothic Book" panose="020B0503020102020204" pitchFamily="34" charset="0"/>
                        </a:rPr>
                        <a:t> not room and board</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You pay on your own except as noted under Medicaid, if eligible</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2"/>
                  </a:ext>
                </a:extLst>
              </a:tr>
              <a:tr h="349624">
                <a:tc>
                  <a:txBody>
                    <a:bodyPr/>
                    <a:lstStyle/>
                    <a:p>
                      <a:pPr>
                        <a:lnSpc>
                          <a:spcPct val="100000"/>
                        </a:lnSpc>
                      </a:pPr>
                      <a:r>
                        <a:rPr lang="en-US" sz="900" b="0" dirty="0">
                          <a:solidFill>
                            <a:schemeClr val="tx1"/>
                          </a:solidFill>
                          <a:latin typeface="Franklin Gothic Book" panose="020B0503020102020204" pitchFamily="34" charset="0"/>
                        </a:rPr>
                        <a:t>Continuing Care Retirement Community</a:t>
                      </a:r>
                      <a:endParaRPr lang="en-IN" sz="900" b="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IN" sz="900" dirty="0">
                          <a:solidFill>
                            <a:schemeClr val="tx1"/>
                          </a:solidFill>
                          <a:latin typeface="Franklin Gothic Book" panose="020B0503020102020204" pitchFamily="34" charset="0"/>
                        </a:rPr>
                        <a:t>Does not pay</a:t>
                      </a: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Does not pay</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Does not pay</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You pay on your own</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27212">
                <a:tc>
                  <a:txBody>
                    <a:bodyPr/>
                    <a:lstStyle/>
                    <a:p>
                      <a:pPr>
                        <a:lnSpc>
                          <a:spcPct val="100000"/>
                        </a:lnSpc>
                      </a:pPr>
                      <a:r>
                        <a:rPr lang="en-US" sz="900" b="0" dirty="0">
                          <a:solidFill>
                            <a:schemeClr val="tx1"/>
                          </a:solidFill>
                          <a:latin typeface="Franklin Gothic Book" panose="020B0503020102020204" pitchFamily="34" charset="0"/>
                        </a:rPr>
                        <a:t>Adult Day Services</a:t>
                      </a:r>
                      <a:endParaRPr lang="en-IN" sz="900" b="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Not covered</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Not covered</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IN" sz="900" dirty="0">
                          <a:solidFill>
                            <a:schemeClr val="tx1"/>
                          </a:solidFill>
                          <a:latin typeface="Franklin Gothic Book" panose="020B0503020102020204" pitchFamily="34" charset="0"/>
                        </a:rPr>
                        <a:t>Varies by state, financial and functional eligibility required</a:t>
                      </a: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nSpc>
                          <a:spcPct val="100000"/>
                        </a:lnSpc>
                      </a:pPr>
                      <a:r>
                        <a:rPr lang="en-US" sz="900" dirty="0">
                          <a:solidFill>
                            <a:schemeClr val="tx1"/>
                          </a:solidFill>
                          <a:latin typeface="Franklin Gothic Book" panose="020B0503020102020204" pitchFamily="34" charset="0"/>
                        </a:rPr>
                        <a:t>You pay on your own except as noted under Medicaid,</a:t>
                      </a:r>
                      <a:r>
                        <a:rPr lang="en-US" sz="900" baseline="0" dirty="0">
                          <a:solidFill>
                            <a:schemeClr val="tx1"/>
                          </a:solidFill>
                          <a:latin typeface="Franklin Gothic Book" panose="020B0503020102020204" pitchFamily="34" charset="0"/>
                        </a:rPr>
                        <a:t> if eligible</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4"/>
                  </a:ext>
                </a:extLst>
              </a:tr>
              <a:tr h="1169894">
                <a:tc>
                  <a:txBody>
                    <a:bodyPr/>
                    <a:lstStyle/>
                    <a:p>
                      <a:pPr>
                        <a:lnSpc>
                          <a:spcPct val="100000"/>
                        </a:lnSpc>
                      </a:pPr>
                      <a:r>
                        <a:rPr lang="en-US" sz="900" b="0" dirty="0">
                          <a:solidFill>
                            <a:schemeClr val="tx1"/>
                          </a:solidFill>
                          <a:latin typeface="Franklin Gothic Book" panose="020B0503020102020204" pitchFamily="34" charset="0"/>
                        </a:rPr>
                        <a:t>Home Health Care</a:t>
                      </a:r>
                      <a:endParaRPr lang="en-IN" sz="900" b="0" baseline="300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Limited to reasonable, necessary part-time or intermittent skilled nursing care and home health aide services, and some therapies that are ordered by your doctor and provided by Medicare-certified home health agency. Does not pay for ongoing personal care or custodial care needs (help) with activities of daily living</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Not covered</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IN" sz="900" dirty="0">
                          <a:solidFill>
                            <a:schemeClr val="tx1"/>
                          </a:solidFill>
                          <a:latin typeface="Franklin Gothic Book" panose="020B0503020102020204" pitchFamily="34" charset="0"/>
                        </a:rPr>
                        <a:t>Pays for, but states have option </a:t>
                      </a:r>
                      <a:br>
                        <a:rPr lang="en-IN" sz="900" dirty="0">
                          <a:solidFill>
                            <a:schemeClr val="tx1"/>
                          </a:solidFill>
                          <a:latin typeface="Franklin Gothic Book" panose="020B0503020102020204" pitchFamily="34" charset="0"/>
                        </a:rPr>
                      </a:br>
                      <a:r>
                        <a:rPr lang="en-IN" sz="900" dirty="0">
                          <a:solidFill>
                            <a:schemeClr val="tx1"/>
                          </a:solidFill>
                          <a:latin typeface="Franklin Gothic Book" panose="020B0503020102020204" pitchFamily="34" charset="0"/>
                        </a:rPr>
                        <a:t>to limit some services, such </a:t>
                      </a:r>
                      <a:br>
                        <a:rPr lang="en-IN" sz="900" dirty="0">
                          <a:solidFill>
                            <a:schemeClr val="tx1"/>
                          </a:solidFill>
                          <a:latin typeface="Franklin Gothic Book" panose="020B0503020102020204" pitchFamily="34" charset="0"/>
                        </a:rPr>
                      </a:br>
                      <a:r>
                        <a:rPr lang="en-IN" sz="900" dirty="0">
                          <a:solidFill>
                            <a:schemeClr val="tx1"/>
                          </a:solidFill>
                          <a:latin typeface="Franklin Gothic Book" panose="020B0503020102020204" pitchFamily="34" charset="0"/>
                        </a:rPr>
                        <a:t>as therapy</a:t>
                      </a: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900" dirty="0">
                          <a:solidFill>
                            <a:schemeClr val="tx1"/>
                          </a:solidFill>
                          <a:latin typeface="Franklin Gothic Book" panose="020B0503020102020204" pitchFamily="34" charset="0"/>
                        </a:rPr>
                        <a:t>You pay on your own for personal</a:t>
                      </a:r>
                      <a:r>
                        <a:rPr lang="en-US" sz="900" baseline="0" dirty="0">
                          <a:solidFill>
                            <a:schemeClr val="tx1"/>
                          </a:solidFill>
                          <a:latin typeface="Franklin Gothic Book" panose="020B0503020102020204" pitchFamily="34" charset="0"/>
                        </a:rPr>
                        <a:t> or custodial care, except as noted under Medicaid, if eligible</a:t>
                      </a:r>
                      <a:endParaRPr lang="en-IN" sz="900" dirty="0">
                        <a:solidFill>
                          <a:schemeClr val="tx1"/>
                        </a:solidFill>
                        <a:latin typeface="Franklin Gothic Book" panose="020B0503020102020204" pitchFamily="34" charset="0"/>
                      </a:endParaRPr>
                    </a:p>
                  </a:txBody>
                  <a:tcPr marL="40341" marR="40341" marT="40341" marB="40341">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8219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114448" y="1130499"/>
            <a:ext cx="7486909" cy="696627"/>
          </a:xfrm>
        </p:spPr>
        <p:txBody>
          <a:bodyPr>
            <a:normAutofit/>
          </a:bodyPr>
          <a:lstStyle/>
          <a:p>
            <a:r>
              <a:rPr lang="en-US" sz="2824" dirty="0">
                <a:solidFill>
                  <a:srgbClr val="000066"/>
                </a:solidFill>
                <a:latin typeface="Franklin Gothic Demi Cond" panose="020B0706030402020204" pitchFamily="34" charset="0"/>
              </a:rPr>
              <a:t>Important LTC Questions</a:t>
            </a:r>
          </a:p>
        </p:txBody>
      </p:sp>
      <p:sp>
        <p:nvSpPr>
          <p:cNvPr id="17" name="Rectangle 16"/>
          <p:cNvSpPr/>
          <p:nvPr/>
        </p:nvSpPr>
        <p:spPr>
          <a:xfrm>
            <a:off x="8145704" y="4118950"/>
            <a:ext cx="1900565" cy="68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106" spc="-291" dirty="0">
                <a:solidFill>
                  <a:schemeClr val="bg1"/>
                </a:solidFill>
                <a:latin typeface="DINOT-Bold"/>
                <a:cs typeface="DINOT-Bold"/>
              </a:rPr>
              <a:t>$1</a:t>
            </a:r>
            <a:r>
              <a:rPr lang="en-US" sz="3106" spc="-146" dirty="0">
                <a:solidFill>
                  <a:schemeClr val="bg1"/>
                </a:solidFill>
                <a:latin typeface="DINOT-Bold"/>
                <a:cs typeface="DINOT-Bold"/>
              </a:rPr>
              <a:t>65,000</a:t>
            </a:r>
          </a:p>
        </p:txBody>
      </p:sp>
      <p:sp>
        <p:nvSpPr>
          <p:cNvPr id="23" name="Rectangle 22"/>
          <p:cNvSpPr/>
          <p:nvPr/>
        </p:nvSpPr>
        <p:spPr>
          <a:xfrm>
            <a:off x="6155983" y="3675196"/>
            <a:ext cx="1900565" cy="94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494" spc="-291" dirty="0">
                <a:solidFill>
                  <a:srgbClr val="FFFFFF"/>
                </a:solidFill>
                <a:latin typeface="DINOT-Bold" charset="0"/>
              </a:rPr>
              <a:t>$1</a:t>
            </a:r>
            <a:r>
              <a:rPr lang="en-US" sz="3494" dirty="0">
                <a:solidFill>
                  <a:srgbClr val="FFFFFF"/>
                </a:solidFill>
                <a:latin typeface="DINOT-Bold" charset="0"/>
              </a:rPr>
              <a:t>5,600</a:t>
            </a:r>
          </a:p>
        </p:txBody>
      </p:sp>
      <p:sp>
        <p:nvSpPr>
          <p:cNvPr id="6" name="TextBox 5"/>
          <p:cNvSpPr txBox="1"/>
          <p:nvPr/>
        </p:nvSpPr>
        <p:spPr>
          <a:xfrm>
            <a:off x="1991874" y="2198137"/>
            <a:ext cx="7732059" cy="3529364"/>
          </a:xfrm>
          <a:prstGeom prst="rect">
            <a:avLst/>
          </a:prstGeom>
          <a:noFill/>
        </p:spPr>
        <p:txBody>
          <a:bodyPr wrap="square" lIns="0" tIns="0" rIns="0" bIns="0" rtlCol="0">
            <a:spAutoFit/>
          </a:bodyPr>
          <a:lstStyle/>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Where are the LTC services provided?</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What effect could LTC have on my spouse and family members?</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What affect could this have on my retirement strategy?</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What could LTC cost?</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What are my options if I need to pay for LTC?</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What forms of payment will the facility accept?</a:t>
            </a:r>
          </a:p>
          <a:p>
            <a:pPr marL="302575" indent="-302575">
              <a:lnSpc>
                <a:spcPct val="150000"/>
              </a:lnSpc>
              <a:buClr>
                <a:schemeClr val="accent3"/>
              </a:buClr>
              <a:buFont typeface="Arial" panose="020B0604020202020204" pitchFamily="34" charset="0"/>
              <a:buChar char="•"/>
            </a:pPr>
            <a:r>
              <a:rPr lang="en-GB" sz="1941" dirty="0">
                <a:latin typeface="Franklin Gothic Book" panose="020B0503020102020204" pitchFamily="34" charset="0"/>
              </a:rPr>
              <a:t>Indemnity vs. Reimbursement</a:t>
            </a:r>
          </a:p>
          <a:p>
            <a:pPr marL="302575" indent="-302575">
              <a:lnSpc>
                <a:spcPct val="150000"/>
              </a:lnSpc>
              <a:buClr>
                <a:schemeClr val="accent3"/>
              </a:buClr>
              <a:buFont typeface="Arial" panose="020B0604020202020204" pitchFamily="34" charset="0"/>
              <a:buChar char="•"/>
            </a:pPr>
            <a:endParaRPr lang="en-GB" sz="1941" dirty="0">
              <a:latin typeface="Franklin Gothic Book" panose="020B0503020102020204" pitchFamily="34" charset="0"/>
            </a:endParaRPr>
          </a:p>
        </p:txBody>
      </p:sp>
    </p:spTree>
    <p:extLst>
      <p:ext uri="{BB962C8B-B14F-4D97-AF65-F5344CB8AC3E}">
        <p14:creationId xmlns:p14="http://schemas.microsoft.com/office/powerpoint/2010/main" val="197274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000" y="1002479"/>
            <a:ext cx="7486909" cy="438446"/>
          </a:xfrm>
        </p:spPr>
        <p:txBody>
          <a:bodyPr/>
          <a:lstStyle/>
          <a:p>
            <a:r>
              <a:rPr lang="en-US" sz="2118" b="1" dirty="0">
                <a:solidFill>
                  <a:srgbClr val="000066"/>
                </a:solidFill>
              </a:rPr>
              <a:t>Nebraska Medicaid Eligibility - 2018</a:t>
            </a:r>
            <a:endParaRPr lang="en-US" b="1" dirty="0"/>
          </a:p>
        </p:txBody>
      </p:sp>
      <p:sp>
        <p:nvSpPr>
          <p:cNvPr id="4" name="Rectangle 3"/>
          <p:cNvSpPr/>
          <p:nvPr/>
        </p:nvSpPr>
        <p:spPr>
          <a:xfrm>
            <a:off x="1518081" y="1698377"/>
            <a:ext cx="9001957" cy="4401205"/>
          </a:xfrm>
          <a:prstGeom prst="rect">
            <a:avLst/>
          </a:prstGeom>
        </p:spPr>
        <p:txBody>
          <a:bodyPr wrap="square">
            <a:spAutoFit/>
          </a:bodyPr>
          <a:lstStyle/>
          <a:p>
            <a:r>
              <a:rPr lang="en-US" sz="2000" b="1" dirty="0"/>
              <a:t>Married –</a:t>
            </a:r>
          </a:p>
          <a:p>
            <a:r>
              <a:rPr lang="en-US" sz="2000" b="1" dirty="0"/>
              <a:t>	Maximum Monthly Needs Allowance = $3,022 per month</a:t>
            </a:r>
          </a:p>
          <a:p>
            <a:r>
              <a:rPr lang="en-US" sz="2000" b="1" dirty="0"/>
              <a:t>	Community Spouse Resource Allowance = </a:t>
            </a:r>
          </a:p>
          <a:p>
            <a:r>
              <a:rPr lang="en-US" sz="2000" b="1" dirty="0"/>
              <a:t>		100% of marital assets up to $24,720</a:t>
            </a:r>
          </a:p>
          <a:p>
            <a:r>
              <a:rPr lang="en-US" sz="2000" b="1" dirty="0"/>
              <a:t>		50% of their individual assets up to $123,600</a:t>
            </a:r>
          </a:p>
          <a:p>
            <a:r>
              <a:rPr lang="en-US" sz="2000" b="1" dirty="0"/>
              <a:t>	Home Equity = Up to a maximum of $572,00</a:t>
            </a:r>
          </a:p>
          <a:p>
            <a:r>
              <a:rPr lang="en-US" sz="2000" b="1" dirty="0"/>
              <a:t>		*Subject to repayment during probate.</a:t>
            </a:r>
          </a:p>
          <a:p>
            <a:endParaRPr lang="en-US" sz="2000" b="1" dirty="0"/>
          </a:p>
          <a:p>
            <a:r>
              <a:rPr lang="en-US" sz="2000" b="1" dirty="0"/>
              <a:t>Single – </a:t>
            </a:r>
          </a:p>
          <a:p>
            <a:r>
              <a:rPr lang="en-US" sz="2000" b="1" dirty="0"/>
              <a:t>	Maximum Monthly Needs Allowance $60 per month</a:t>
            </a:r>
          </a:p>
          <a:p>
            <a:r>
              <a:rPr lang="en-US" sz="2000" b="1" dirty="0"/>
              <a:t>	Resource Allowance = $4,000</a:t>
            </a:r>
          </a:p>
          <a:p>
            <a:endParaRPr lang="en-US" sz="2000" b="1" dirty="0"/>
          </a:p>
          <a:p>
            <a:r>
              <a:rPr lang="en-US" sz="2000" b="1" dirty="0"/>
              <a:t>Penalty period “look back” in Nebraska is 5 years; the penalties for giving assets away before entering a facility within the 5 years is significant. </a:t>
            </a:r>
          </a:p>
        </p:txBody>
      </p:sp>
    </p:spTree>
    <p:extLst>
      <p:ext uri="{BB962C8B-B14F-4D97-AF65-F5344CB8AC3E}">
        <p14:creationId xmlns:p14="http://schemas.microsoft.com/office/powerpoint/2010/main" val="51773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85C63-6E8B-4BB4-AADF-AC4EAC7581D1}"/>
              </a:ext>
            </a:extLst>
          </p:cNvPr>
          <p:cNvSpPr>
            <a:spLocks noGrp="1"/>
          </p:cNvSpPr>
          <p:nvPr>
            <p:ph type="title"/>
          </p:nvPr>
        </p:nvSpPr>
        <p:spPr/>
        <p:txBody>
          <a:bodyPr/>
          <a:lstStyle/>
          <a:p>
            <a:r>
              <a:rPr lang="en-US" dirty="0">
                <a:latin typeface="Franklin Gothic Demi Cond" panose="020B0706030402020204" pitchFamily="34" charset="0"/>
              </a:rPr>
              <a:t>Partnership Program</a:t>
            </a:r>
          </a:p>
        </p:txBody>
      </p:sp>
      <p:sp>
        <p:nvSpPr>
          <p:cNvPr id="4" name="Content Placeholder 3">
            <a:extLst>
              <a:ext uri="{FF2B5EF4-FFF2-40B4-BE49-F238E27FC236}">
                <a16:creationId xmlns:a16="http://schemas.microsoft.com/office/drawing/2014/main" id="{25D9F009-08C9-4EDC-A945-AA43D5B5D210}"/>
              </a:ext>
            </a:extLst>
          </p:cNvPr>
          <p:cNvSpPr>
            <a:spLocks noGrp="1"/>
          </p:cNvSpPr>
          <p:nvPr>
            <p:ph idx="1"/>
          </p:nvPr>
        </p:nvSpPr>
        <p:spPr/>
        <p:txBody>
          <a:bodyPr>
            <a:normAutofit/>
          </a:bodyPr>
          <a:lstStyle/>
          <a:p>
            <a:r>
              <a:rPr lang="en-US" dirty="0">
                <a:latin typeface="Franklin Gothic Demi Cond" panose="020B0706030402020204" pitchFamily="34" charset="0"/>
              </a:rPr>
              <a:t>A joint effort between states and private insurers to create an option to help individuals meet their future long-term care needs without depleting all of their countable assets and protecting state funds by self insuring for a period of time.</a:t>
            </a:r>
          </a:p>
          <a:p>
            <a:r>
              <a:rPr lang="en-US" dirty="0">
                <a:latin typeface="Franklin Gothic Demi Cond" panose="020B0706030402020204" pitchFamily="34" charset="0"/>
              </a:rPr>
              <a:t>If an approved Partnership long-term care insurance policy is purchased and the benefits under that insurance coverage are exhausted, the individual may apply for Medicaid (Medi-Cal in CA) coverage while retaining all or a portion of the assets he or she would otherwise have to “spend down”.</a:t>
            </a:r>
          </a:p>
          <a:p>
            <a:endParaRPr lang="en-US" dirty="0"/>
          </a:p>
        </p:txBody>
      </p:sp>
    </p:spTree>
    <p:extLst>
      <p:ext uri="{BB962C8B-B14F-4D97-AF65-F5344CB8AC3E}">
        <p14:creationId xmlns:p14="http://schemas.microsoft.com/office/powerpoint/2010/main" val="54982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308506" y="516311"/>
            <a:ext cx="7486909" cy="696627"/>
          </a:xfrm>
        </p:spPr>
        <p:txBody>
          <a:bodyPr>
            <a:normAutofit/>
          </a:bodyPr>
          <a:lstStyle/>
          <a:p>
            <a:r>
              <a:rPr lang="en-US" sz="2824" dirty="0">
                <a:solidFill>
                  <a:srgbClr val="000066"/>
                </a:solidFill>
                <a:latin typeface="Franklin Gothic Demi Cond" panose="020B0706030402020204" pitchFamily="34" charset="0"/>
              </a:rPr>
              <a:t>A Comparative Glance at Preparing for LTC</a:t>
            </a:r>
          </a:p>
        </p:txBody>
      </p:sp>
      <p:sp>
        <p:nvSpPr>
          <p:cNvPr id="13" name="TextBox 12"/>
          <p:cNvSpPr txBox="1"/>
          <p:nvPr/>
        </p:nvSpPr>
        <p:spPr>
          <a:xfrm>
            <a:off x="2335442" y="1552640"/>
            <a:ext cx="1923089" cy="589329"/>
          </a:xfrm>
          <a:prstGeom prst="rect">
            <a:avLst/>
          </a:prstGeom>
          <a:noFill/>
        </p:spPr>
        <p:txBody>
          <a:bodyPr wrap="square" rtlCol="0">
            <a:spAutoFit/>
          </a:bodyPr>
          <a:lstStyle/>
          <a:p>
            <a:pPr>
              <a:lnSpc>
                <a:spcPct val="114000"/>
              </a:lnSpc>
            </a:pPr>
            <a:r>
              <a:rPr lang="en-US" sz="971" dirty="0">
                <a:latin typeface="Franklin Gothic Book" panose="020B0503020102020204" pitchFamily="34" charset="0"/>
              </a:rPr>
              <a:t>Help protect your clients’ assets from costs incurred due to LTC and/or healthcare needs.</a:t>
            </a:r>
          </a:p>
        </p:txBody>
      </p:sp>
      <p:grpSp>
        <p:nvGrpSpPr>
          <p:cNvPr id="14" name="Group 13"/>
          <p:cNvGrpSpPr/>
          <p:nvPr/>
        </p:nvGrpSpPr>
        <p:grpSpPr>
          <a:xfrm>
            <a:off x="2330823" y="1008530"/>
            <a:ext cx="1915338" cy="400780"/>
            <a:chOff x="1176067" y="2675365"/>
            <a:chExt cx="2219303" cy="454217"/>
          </a:xfrm>
        </p:grpSpPr>
        <p:sp>
          <p:nvSpPr>
            <p:cNvPr id="15" name="Rounded Rectangle 14"/>
            <p:cNvSpPr/>
            <p:nvPr/>
          </p:nvSpPr>
          <p:spPr>
            <a:xfrm>
              <a:off x="1176067" y="2675365"/>
              <a:ext cx="2219303" cy="454217"/>
            </a:xfrm>
            <a:prstGeom prst="roundRect">
              <a:avLst>
                <a:gd name="adj" fmla="val 5667"/>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16" name="TextBox 15"/>
            <p:cNvSpPr txBox="1"/>
            <p:nvPr/>
          </p:nvSpPr>
          <p:spPr>
            <a:xfrm>
              <a:off x="1252265" y="2736279"/>
              <a:ext cx="1987486" cy="289369"/>
            </a:xfrm>
            <a:prstGeom prst="rect">
              <a:avLst/>
            </a:prstGeom>
            <a:noFill/>
          </p:spPr>
          <p:txBody>
            <a:bodyPr wrap="square" rtlCol="0" anchor="ctr">
              <a:spAutoFit/>
            </a:bodyPr>
            <a:lstStyle/>
            <a:p>
              <a:pPr algn="ctr"/>
              <a:r>
                <a:rPr lang="en-US" sz="1059" b="1" dirty="0">
                  <a:solidFill>
                    <a:schemeClr val="bg1"/>
                  </a:solidFill>
                  <a:latin typeface="Franklin Gothic Book" panose="020B0503020102020204" pitchFamily="34" charset="0"/>
                </a:rPr>
                <a:t>LTC Insurance</a:t>
              </a:r>
            </a:p>
          </p:txBody>
        </p:sp>
      </p:grpSp>
      <p:sp>
        <p:nvSpPr>
          <p:cNvPr id="18" name="TextBox 17"/>
          <p:cNvSpPr txBox="1"/>
          <p:nvPr/>
        </p:nvSpPr>
        <p:spPr>
          <a:xfrm>
            <a:off x="4290280" y="1521878"/>
            <a:ext cx="1920195" cy="929935"/>
          </a:xfrm>
          <a:prstGeom prst="rect">
            <a:avLst/>
          </a:prstGeom>
          <a:noFill/>
        </p:spPr>
        <p:txBody>
          <a:bodyPr wrap="square" rtlCol="0">
            <a:spAutoFit/>
          </a:bodyPr>
          <a:lstStyle/>
          <a:p>
            <a:pPr>
              <a:lnSpc>
                <a:spcPct val="114000"/>
              </a:lnSpc>
            </a:pPr>
            <a:r>
              <a:rPr lang="en-US" sz="971" dirty="0">
                <a:latin typeface="Franklin Gothic Book" panose="020B0503020102020204" pitchFamily="34" charset="0"/>
              </a:rPr>
              <a:t>Help protect your clients’ assets from costs incurred due to LTC care and/or home healthcare needs while retaining </a:t>
            </a:r>
            <a:br>
              <a:rPr lang="en-US" sz="971" dirty="0">
                <a:latin typeface="Franklin Gothic Book" panose="020B0503020102020204" pitchFamily="34" charset="0"/>
              </a:rPr>
            </a:br>
            <a:r>
              <a:rPr lang="en-US" sz="971" dirty="0">
                <a:latin typeface="Franklin Gothic Book" panose="020B0503020102020204" pitchFamily="34" charset="0"/>
              </a:rPr>
              <a:t>maximum flexibility.</a:t>
            </a:r>
          </a:p>
        </p:txBody>
      </p:sp>
      <p:grpSp>
        <p:nvGrpSpPr>
          <p:cNvPr id="19" name="Group 18"/>
          <p:cNvGrpSpPr/>
          <p:nvPr/>
        </p:nvGrpSpPr>
        <p:grpSpPr>
          <a:xfrm>
            <a:off x="4290280" y="991344"/>
            <a:ext cx="1915338" cy="400780"/>
            <a:chOff x="3309667" y="2675365"/>
            <a:chExt cx="2219303" cy="454217"/>
          </a:xfrm>
          <a:solidFill>
            <a:schemeClr val="accent3"/>
          </a:solidFill>
        </p:grpSpPr>
        <p:sp>
          <p:nvSpPr>
            <p:cNvPr id="20" name="Rounded Rectangle 19"/>
            <p:cNvSpPr/>
            <p:nvPr/>
          </p:nvSpPr>
          <p:spPr>
            <a:xfrm>
              <a:off x="3309667" y="2675365"/>
              <a:ext cx="2219303" cy="454217"/>
            </a:xfrm>
            <a:prstGeom prst="roundRect">
              <a:avLst>
                <a:gd name="adj" fmla="val 5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21" name="TextBox 20"/>
            <p:cNvSpPr txBox="1"/>
            <p:nvPr/>
          </p:nvSpPr>
          <p:spPr>
            <a:xfrm>
              <a:off x="3409274" y="2748931"/>
              <a:ext cx="1987486" cy="289369"/>
            </a:xfrm>
            <a:prstGeom prst="rect">
              <a:avLst/>
            </a:prstGeom>
            <a:grpFill/>
          </p:spPr>
          <p:txBody>
            <a:bodyPr wrap="square" rtlCol="0" anchor="ctr">
              <a:spAutoFit/>
            </a:bodyPr>
            <a:lstStyle/>
            <a:p>
              <a:pPr algn="ctr"/>
              <a:r>
                <a:rPr lang="en-US" sz="1059" b="1" dirty="0">
                  <a:solidFill>
                    <a:schemeClr val="bg1"/>
                  </a:solidFill>
                  <a:latin typeface="Franklin Gothic Book" panose="020B0503020102020204" pitchFamily="34" charset="0"/>
                </a:rPr>
                <a:t>Life / LTC Hybrid</a:t>
              </a:r>
            </a:p>
          </p:txBody>
        </p:sp>
      </p:grpSp>
      <p:sp>
        <p:nvSpPr>
          <p:cNvPr id="23" name="TextBox 22"/>
          <p:cNvSpPr txBox="1"/>
          <p:nvPr/>
        </p:nvSpPr>
        <p:spPr>
          <a:xfrm>
            <a:off x="6254356" y="1519428"/>
            <a:ext cx="2067064" cy="419025"/>
          </a:xfrm>
          <a:prstGeom prst="rect">
            <a:avLst/>
          </a:prstGeom>
          <a:noFill/>
        </p:spPr>
        <p:txBody>
          <a:bodyPr wrap="square" rtlCol="0">
            <a:spAutoFit/>
          </a:bodyPr>
          <a:lstStyle/>
          <a:p>
            <a:pPr>
              <a:lnSpc>
                <a:spcPct val="114000"/>
              </a:lnSpc>
            </a:pPr>
            <a:r>
              <a:rPr lang="en-US" sz="971" dirty="0">
                <a:latin typeface="Franklin Gothic Book" panose="020B0503020102020204" pitchFamily="34" charset="0"/>
              </a:rPr>
              <a:t>Maximizes the death benefit while retaining moderate flexibility.</a:t>
            </a:r>
          </a:p>
        </p:txBody>
      </p:sp>
      <p:grpSp>
        <p:nvGrpSpPr>
          <p:cNvPr id="24" name="Group 23"/>
          <p:cNvGrpSpPr/>
          <p:nvPr/>
        </p:nvGrpSpPr>
        <p:grpSpPr>
          <a:xfrm>
            <a:off x="6254355" y="990517"/>
            <a:ext cx="1915338" cy="400780"/>
            <a:chOff x="5367067" y="2692591"/>
            <a:chExt cx="2219303" cy="454217"/>
          </a:xfrm>
          <a:solidFill>
            <a:schemeClr val="accent5"/>
          </a:solidFill>
        </p:grpSpPr>
        <p:sp>
          <p:nvSpPr>
            <p:cNvPr id="25" name="Rounded Rectangle 24"/>
            <p:cNvSpPr/>
            <p:nvPr/>
          </p:nvSpPr>
          <p:spPr>
            <a:xfrm>
              <a:off x="5367067" y="2692591"/>
              <a:ext cx="2219303" cy="454217"/>
            </a:xfrm>
            <a:prstGeom prst="roundRect">
              <a:avLst>
                <a:gd name="adj" fmla="val 5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26" name="TextBox 25"/>
            <p:cNvSpPr txBox="1"/>
            <p:nvPr/>
          </p:nvSpPr>
          <p:spPr>
            <a:xfrm>
              <a:off x="5443265" y="2753505"/>
              <a:ext cx="1987486" cy="289369"/>
            </a:xfrm>
            <a:prstGeom prst="rect">
              <a:avLst/>
            </a:prstGeom>
            <a:grpFill/>
          </p:spPr>
          <p:txBody>
            <a:bodyPr wrap="square" rtlCol="0" anchor="ctr">
              <a:spAutoFit/>
            </a:bodyPr>
            <a:lstStyle/>
            <a:p>
              <a:pPr algn="ctr"/>
              <a:r>
                <a:rPr lang="en-US" sz="1059" b="1" dirty="0">
                  <a:solidFill>
                    <a:schemeClr val="bg1"/>
                  </a:solidFill>
                  <a:latin typeface="Franklin Gothic Book" panose="020B0503020102020204" pitchFamily="34" charset="0"/>
                </a:rPr>
                <a:t>Life Insurance with Riders</a:t>
              </a:r>
            </a:p>
          </p:txBody>
        </p:sp>
      </p:grpSp>
      <p:sp>
        <p:nvSpPr>
          <p:cNvPr id="28" name="TextBox 27"/>
          <p:cNvSpPr txBox="1"/>
          <p:nvPr/>
        </p:nvSpPr>
        <p:spPr>
          <a:xfrm>
            <a:off x="8218431" y="1521015"/>
            <a:ext cx="1920196" cy="419025"/>
          </a:xfrm>
          <a:prstGeom prst="rect">
            <a:avLst/>
          </a:prstGeom>
          <a:noFill/>
        </p:spPr>
        <p:txBody>
          <a:bodyPr wrap="square" rtlCol="0">
            <a:spAutoFit/>
          </a:bodyPr>
          <a:lstStyle/>
          <a:p>
            <a:pPr>
              <a:lnSpc>
                <a:spcPct val="114000"/>
              </a:lnSpc>
            </a:pPr>
            <a:r>
              <a:rPr lang="en-US" sz="971" dirty="0">
                <a:latin typeface="Franklin Gothic Book" panose="020B0503020102020204" pitchFamily="34" charset="0"/>
              </a:rPr>
              <a:t>LTC options late in life for those with potential health concerns.</a:t>
            </a:r>
          </a:p>
        </p:txBody>
      </p:sp>
      <p:grpSp>
        <p:nvGrpSpPr>
          <p:cNvPr id="29" name="Group 28"/>
          <p:cNvGrpSpPr/>
          <p:nvPr/>
        </p:nvGrpSpPr>
        <p:grpSpPr>
          <a:xfrm>
            <a:off x="8218431" y="992104"/>
            <a:ext cx="1915338" cy="400780"/>
            <a:chOff x="7454784" y="2692591"/>
            <a:chExt cx="2219303" cy="454217"/>
          </a:xfrm>
          <a:solidFill>
            <a:schemeClr val="accent1"/>
          </a:solidFill>
        </p:grpSpPr>
        <p:sp>
          <p:nvSpPr>
            <p:cNvPr id="30" name="Rounded Rectangle 29"/>
            <p:cNvSpPr/>
            <p:nvPr/>
          </p:nvSpPr>
          <p:spPr>
            <a:xfrm>
              <a:off x="7454784" y="2692591"/>
              <a:ext cx="2219303" cy="454217"/>
            </a:xfrm>
            <a:prstGeom prst="roundRect">
              <a:avLst>
                <a:gd name="adj" fmla="val 5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31" name="TextBox 30"/>
            <p:cNvSpPr txBox="1"/>
            <p:nvPr/>
          </p:nvSpPr>
          <p:spPr>
            <a:xfrm>
              <a:off x="7574117" y="2762182"/>
              <a:ext cx="1987486" cy="289369"/>
            </a:xfrm>
            <a:prstGeom prst="rect">
              <a:avLst/>
            </a:prstGeom>
            <a:grpFill/>
          </p:spPr>
          <p:txBody>
            <a:bodyPr wrap="square" rtlCol="0" anchor="ctr">
              <a:spAutoFit/>
            </a:bodyPr>
            <a:lstStyle/>
            <a:p>
              <a:pPr algn="ctr"/>
              <a:r>
                <a:rPr lang="en-US" sz="1059" b="1" dirty="0">
                  <a:solidFill>
                    <a:schemeClr val="bg1"/>
                  </a:solidFill>
                  <a:latin typeface="Franklin Gothic Book" panose="020B0503020102020204" pitchFamily="34" charset="0"/>
                </a:rPr>
                <a:t>Fixed or Indexed Annuities</a:t>
              </a:r>
            </a:p>
          </p:txBody>
        </p:sp>
      </p:grpSp>
      <p:grpSp>
        <p:nvGrpSpPr>
          <p:cNvPr id="32" name="Group 31"/>
          <p:cNvGrpSpPr/>
          <p:nvPr/>
        </p:nvGrpSpPr>
        <p:grpSpPr>
          <a:xfrm>
            <a:off x="2025134" y="1512737"/>
            <a:ext cx="290924" cy="942089"/>
            <a:chOff x="398518" y="3405088"/>
            <a:chExt cx="329714" cy="1771715"/>
          </a:xfrm>
        </p:grpSpPr>
        <p:sp>
          <p:nvSpPr>
            <p:cNvPr id="33" name="Rounded Rectangle 32"/>
            <p:cNvSpPr/>
            <p:nvPr/>
          </p:nvSpPr>
          <p:spPr>
            <a:xfrm rot="16200000">
              <a:off x="-322483" y="4126089"/>
              <a:ext cx="1771715" cy="329714"/>
            </a:xfrm>
            <a:prstGeom prst="roundRect">
              <a:avLst>
                <a:gd name="adj" fmla="val 5667"/>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34" name="TextBox 33"/>
            <p:cNvSpPr txBox="1"/>
            <p:nvPr/>
          </p:nvSpPr>
          <p:spPr>
            <a:xfrm rot="16200000">
              <a:off x="-332107" y="4146260"/>
              <a:ext cx="1771713" cy="289370"/>
            </a:xfrm>
            <a:prstGeom prst="rect">
              <a:avLst/>
            </a:prstGeom>
            <a:noFill/>
          </p:spPr>
          <p:txBody>
            <a:bodyPr wrap="square" rtlCol="0" anchor="ctr">
              <a:spAutoFit/>
            </a:bodyPr>
            <a:lstStyle/>
            <a:p>
              <a:pPr algn="ctr"/>
              <a:r>
                <a:rPr lang="en-US" sz="1059" b="1" dirty="0">
                  <a:solidFill>
                    <a:schemeClr val="bg1"/>
                  </a:solidFill>
                  <a:latin typeface="Franklin Gothic Book" panose="020B0503020102020204" pitchFamily="34" charset="0"/>
                </a:rPr>
                <a:t>What is it?</a:t>
              </a:r>
            </a:p>
          </p:txBody>
        </p:sp>
      </p:grpSp>
      <p:grpSp>
        <p:nvGrpSpPr>
          <p:cNvPr id="35" name="Group 34"/>
          <p:cNvGrpSpPr/>
          <p:nvPr/>
        </p:nvGrpSpPr>
        <p:grpSpPr>
          <a:xfrm>
            <a:off x="2025134" y="2728352"/>
            <a:ext cx="290924" cy="1616581"/>
            <a:chOff x="398517" y="5334000"/>
            <a:chExt cx="329714" cy="1771716"/>
          </a:xfrm>
        </p:grpSpPr>
        <p:sp>
          <p:nvSpPr>
            <p:cNvPr id="36" name="Rounded Rectangle 35"/>
            <p:cNvSpPr/>
            <p:nvPr/>
          </p:nvSpPr>
          <p:spPr>
            <a:xfrm rot="16200000">
              <a:off x="-322484" y="6055001"/>
              <a:ext cx="1771715" cy="329714"/>
            </a:xfrm>
            <a:prstGeom prst="roundRect">
              <a:avLst>
                <a:gd name="adj" fmla="val 5667"/>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37" name="TextBox 36"/>
            <p:cNvSpPr txBox="1"/>
            <p:nvPr/>
          </p:nvSpPr>
          <p:spPr>
            <a:xfrm rot="16200000">
              <a:off x="-332108" y="6075174"/>
              <a:ext cx="1771714" cy="289370"/>
            </a:xfrm>
            <a:prstGeom prst="rect">
              <a:avLst/>
            </a:prstGeom>
            <a:noFill/>
          </p:spPr>
          <p:txBody>
            <a:bodyPr wrap="square" rtlCol="0" anchor="ctr">
              <a:spAutoFit/>
            </a:bodyPr>
            <a:lstStyle/>
            <a:p>
              <a:pPr algn="ctr"/>
              <a:r>
                <a:rPr lang="en-US" sz="1059" b="1" dirty="0">
                  <a:solidFill>
                    <a:schemeClr val="bg1"/>
                  </a:solidFill>
                  <a:latin typeface="Franklin Gothic Book" panose="020B0503020102020204" pitchFamily="34" charset="0"/>
                </a:rPr>
                <a:t>Benefits</a:t>
              </a:r>
            </a:p>
          </p:txBody>
        </p:sp>
      </p:grpSp>
      <p:cxnSp>
        <p:nvCxnSpPr>
          <p:cNvPr id="41" name="Straight Connector 40"/>
          <p:cNvCxnSpPr/>
          <p:nvPr/>
        </p:nvCxnSpPr>
        <p:spPr bwMode="auto">
          <a:xfrm>
            <a:off x="2502626" y="2591589"/>
            <a:ext cx="7503459" cy="0"/>
          </a:xfrm>
          <a:prstGeom prst="line">
            <a:avLst/>
          </a:prstGeom>
          <a:solidFill>
            <a:schemeClr val="accent1"/>
          </a:solidFill>
          <a:ln w="9525" cap="flat" cmpd="sng" algn="ctr">
            <a:solidFill>
              <a:schemeClr val="tx1">
                <a:lumMod val="40000"/>
                <a:lumOff val="60000"/>
              </a:schemeClr>
            </a:solidFill>
            <a:prstDash val="sysDash"/>
            <a:round/>
            <a:headEnd type="none" w="med" len="med"/>
            <a:tailEnd type="none" w="med" len="med"/>
          </a:ln>
          <a:effectLst/>
        </p:spPr>
      </p:cxnSp>
      <p:grpSp>
        <p:nvGrpSpPr>
          <p:cNvPr id="54" name="Group 53"/>
          <p:cNvGrpSpPr/>
          <p:nvPr/>
        </p:nvGrpSpPr>
        <p:grpSpPr>
          <a:xfrm>
            <a:off x="2025134" y="4618459"/>
            <a:ext cx="290924" cy="1371601"/>
            <a:chOff x="398517" y="5334000"/>
            <a:chExt cx="329714" cy="1771716"/>
          </a:xfrm>
        </p:grpSpPr>
        <p:sp>
          <p:nvSpPr>
            <p:cNvPr id="55" name="Rounded Rectangle 54"/>
            <p:cNvSpPr/>
            <p:nvPr/>
          </p:nvSpPr>
          <p:spPr>
            <a:xfrm rot="16200000">
              <a:off x="-322484" y="6055001"/>
              <a:ext cx="1771715" cy="329714"/>
            </a:xfrm>
            <a:prstGeom prst="roundRect">
              <a:avLst>
                <a:gd name="adj" fmla="val 5667"/>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en-US" sz="1588">
                <a:latin typeface="Franklin Gothic Book" panose="020B0503020102020204" pitchFamily="34" charset="0"/>
              </a:endParaRPr>
            </a:p>
          </p:txBody>
        </p:sp>
        <p:sp>
          <p:nvSpPr>
            <p:cNvPr id="56" name="TextBox 55"/>
            <p:cNvSpPr txBox="1"/>
            <p:nvPr/>
          </p:nvSpPr>
          <p:spPr>
            <a:xfrm rot="16200000">
              <a:off x="-332108" y="6075174"/>
              <a:ext cx="1771714" cy="289370"/>
            </a:xfrm>
            <a:prstGeom prst="rect">
              <a:avLst/>
            </a:prstGeom>
            <a:noFill/>
          </p:spPr>
          <p:txBody>
            <a:bodyPr wrap="square" rtlCol="0" anchor="ctr">
              <a:spAutoFit/>
            </a:bodyPr>
            <a:lstStyle/>
            <a:p>
              <a:pPr algn="ctr"/>
              <a:r>
                <a:rPr lang="en-US" sz="1059" b="1" dirty="0">
                  <a:solidFill>
                    <a:schemeClr val="bg1"/>
                  </a:solidFill>
                  <a:latin typeface="Franklin Gothic Book" panose="020B0503020102020204" pitchFamily="34" charset="0"/>
                </a:rPr>
                <a:t>Considerations</a:t>
              </a:r>
            </a:p>
          </p:txBody>
        </p:sp>
      </p:grpSp>
      <p:sp>
        <p:nvSpPr>
          <p:cNvPr id="58" name="TextBox 57"/>
          <p:cNvSpPr txBox="1"/>
          <p:nvPr/>
        </p:nvSpPr>
        <p:spPr>
          <a:xfrm>
            <a:off x="2396587" y="2724204"/>
            <a:ext cx="1923089" cy="1100238"/>
          </a:xfrm>
          <a:prstGeom prst="rect">
            <a:avLst/>
          </a:prstGeom>
          <a:noFill/>
        </p:spPr>
        <p:txBody>
          <a:bodyPr wrap="square" rtlCol="0">
            <a:spAutoFit/>
          </a:bodyPr>
          <a:lstStyle/>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Inflation Protection</a:t>
            </a:r>
          </a:p>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Care coordination benefit (“concierge healthcare”)</a:t>
            </a:r>
          </a:p>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Tax deductible for business owners</a:t>
            </a:r>
          </a:p>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Benefit usually not taxable</a:t>
            </a:r>
          </a:p>
        </p:txBody>
      </p:sp>
      <p:sp>
        <p:nvSpPr>
          <p:cNvPr id="59" name="TextBox 58"/>
          <p:cNvSpPr txBox="1"/>
          <p:nvPr/>
        </p:nvSpPr>
        <p:spPr>
          <a:xfrm>
            <a:off x="4284189" y="2693443"/>
            <a:ext cx="2013517" cy="1781450"/>
          </a:xfrm>
          <a:prstGeom prst="rect">
            <a:avLst/>
          </a:prstGeom>
          <a:noFill/>
        </p:spPr>
        <p:txBody>
          <a:bodyPr wrap="square" rtlCol="0">
            <a:spAutoFit/>
          </a:bodyPr>
          <a:lstStyle/>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Standardized benefit trigger</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Increases flexibility and provides benefits for an LTC event</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Flexible payment options</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Return of premium options (may be taxable)</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Guaranteed premiums</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Includes both life and </a:t>
            </a:r>
            <a:br>
              <a:rPr lang="en-US" sz="971" dirty="0">
                <a:latin typeface="Franklin Gothic Book" panose="020B0503020102020204" pitchFamily="34" charset="0"/>
              </a:rPr>
            </a:br>
            <a:r>
              <a:rPr lang="en-US" sz="971" dirty="0">
                <a:latin typeface="Franklin Gothic Book" panose="020B0503020102020204" pitchFamily="34" charset="0"/>
              </a:rPr>
              <a:t>LTC benefits</a:t>
            </a:r>
          </a:p>
        </p:txBody>
      </p:sp>
      <p:sp>
        <p:nvSpPr>
          <p:cNvPr id="60" name="TextBox 59"/>
          <p:cNvSpPr txBox="1"/>
          <p:nvPr/>
        </p:nvSpPr>
        <p:spPr>
          <a:xfrm>
            <a:off x="6305063" y="2690992"/>
            <a:ext cx="1920195" cy="1270541"/>
          </a:xfrm>
          <a:prstGeom prst="rect">
            <a:avLst/>
          </a:prstGeom>
          <a:noFill/>
        </p:spPr>
        <p:txBody>
          <a:bodyPr wrap="square" rtlCol="0">
            <a:spAutoFit/>
          </a:bodyPr>
          <a:lstStyle/>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Potentially larger </a:t>
            </a:r>
            <a:br>
              <a:rPr lang="en-US" sz="971" dirty="0">
                <a:latin typeface="Franklin Gothic Book" panose="020B0503020102020204" pitchFamily="34" charset="0"/>
              </a:rPr>
            </a:br>
            <a:r>
              <a:rPr lang="en-US" sz="971" dirty="0">
                <a:latin typeface="Franklin Gothic Book" panose="020B0503020102020204" pitchFamily="34" charset="0"/>
              </a:rPr>
              <a:t>death benefits</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Comparatively low premium cost for rider</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Better suited to pay for benefits on a monthly basis, </a:t>
            </a:r>
            <a:br>
              <a:rPr lang="en-US" sz="971" dirty="0">
                <a:latin typeface="Franklin Gothic Book" panose="020B0503020102020204" pitchFamily="34" charset="0"/>
              </a:rPr>
            </a:br>
            <a:r>
              <a:rPr lang="en-US" sz="971" dirty="0">
                <a:latin typeface="Franklin Gothic Book" panose="020B0503020102020204" pitchFamily="34" charset="0"/>
              </a:rPr>
              <a:t>if needed</a:t>
            </a:r>
          </a:p>
        </p:txBody>
      </p:sp>
      <p:sp>
        <p:nvSpPr>
          <p:cNvPr id="61" name="TextBox 60"/>
          <p:cNvSpPr txBox="1"/>
          <p:nvPr/>
        </p:nvSpPr>
        <p:spPr>
          <a:xfrm>
            <a:off x="8336373" y="2692579"/>
            <a:ext cx="1726509" cy="1100238"/>
          </a:xfrm>
          <a:prstGeom prst="rect">
            <a:avLst/>
          </a:prstGeom>
          <a:noFill/>
        </p:spPr>
        <p:txBody>
          <a:bodyPr wrap="square" rtlCol="0">
            <a:spAutoFit/>
          </a:bodyPr>
          <a:lstStyle/>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Limited or no </a:t>
            </a:r>
            <a:br>
              <a:rPr lang="en-US" sz="971" dirty="0">
                <a:latin typeface="Franklin Gothic Book" panose="020B0503020102020204" pitchFamily="34" charset="0"/>
              </a:rPr>
            </a:br>
            <a:r>
              <a:rPr lang="en-US" sz="971" dirty="0">
                <a:latin typeface="Franklin Gothic Book" panose="020B0503020102020204" pitchFamily="34" charset="0"/>
              </a:rPr>
              <a:t>medical underwriting</a:t>
            </a:r>
          </a:p>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1035 exchange of existing annuity could turn tax-deferred growth into tax-free LTC payments</a:t>
            </a:r>
          </a:p>
        </p:txBody>
      </p:sp>
      <p:cxnSp>
        <p:nvCxnSpPr>
          <p:cNvPr id="63" name="Straight Connector 62"/>
          <p:cNvCxnSpPr/>
          <p:nvPr/>
        </p:nvCxnSpPr>
        <p:spPr bwMode="auto">
          <a:xfrm>
            <a:off x="2502626" y="4481695"/>
            <a:ext cx="7503459" cy="0"/>
          </a:xfrm>
          <a:prstGeom prst="line">
            <a:avLst/>
          </a:prstGeom>
          <a:solidFill>
            <a:schemeClr val="accent1"/>
          </a:solidFill>
          <a:ln w="9525" cap="flat" cmpd="sng" algn="ctr">
            <a:solidFill>
              <a:schemeClr val="tx1">
                <a:lumMod val="40000"/>
                <a:lumOff val="60000"/>
              </a:schemeClr>
            </a:solidFill>
            <a:prstDash val="sysDash"/>
            <a:round/>
            <a:headEnd type="none" w="med" len="med"/>
            <a:tailEnd type="none" w="med" len="med"/>
          </a:ln>
          <a:effectLst/>
        </p:spPr>
      </p:cxnSp>
      <p:sp>
        <p:nvSpPr>
          <p:cNvPr id="64" name="TextBox 63"/>
          <p:cNvSpPr txBox="1"/>
          <p:nvPr/>
        </p:nvSpPr>
        <p:spPr>
          <a:xfrm>
            <a:off x="2396587" y="4618458"/>
            <a:ext cx="1923089" cy="929935"/>
          </a:xfrm>
          <a:prstGeom prst="rect">
            <a:avLst/>
          </a:prstGeom>
          <a:noFill/>
        </p:spPr>
        <p:txBody>
          <a:bodyPr wrap="square" rtlCol="0">
            <a:spAutoFit/>
          </a:bodyPr>
          <a:lstStyle/>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Premiums may not </a:t>
            </a:r>
            <a:br>
              <a:rPr lang="en-US" sz="971" dirty="0">
                <a:latin typeface="Franklin Gothic Book" panose="020B0503020102020204" pitchFamily="34" charset="0"/>
              </a:rPr>
            </a:br>
            <a:r>
              <a:rPr lang="en-US" sz="971" dirty="0">
                <a:latin typeface="Franklin Gothic Book" panose="020B0503020102020204" pitchFamily="34" charset="0"/>
              </a:rPr>
              <a:t>be guaranteed</a:t>
            </a:r>
          </a:p>
          <a:p>
            <a:pPr marL="151287" indent="-151287">
              <a:lnSpc>
                <a:spcPct val="114000"/>
              </a:lnSpc>
              <a:buClr>
                <a:srgbClr val="000066"/>
              </a:buClr>
              <a:buFont typeface="Arial" panose="020B0604020202020204" pitchFamily="34" charset="0"/>
              <a:buChar char="•"/>
            </a:pPr>
            <a:r>
              <a:rPr lang="en-US" sz="971" dirty="0">
                <a:latin typeface="Franklin Gothic Book" panose="020B0503020102020204" pitchFamily="34" charset="0"/>
              </a:rPr>
              <a:t>“Use it or lose it” premium </a:t>
            </a:r>
            <a:br>
              <a:rPr lang="en-US" sz="971" dirty="0">
                <a:latin typeface="Franklin Gothic Book" panose="020B0503020102020204" pitchFamily="34" charset="0"/>
              </a:rPr>
            </a:br>
            <a:r>
              <a:rPr lang="en-US" sz="971" dirty="0">
                <a:latin typeface="Franklin Gothic Book" panose="020B0503020102020204" pitchFamily="34" charset="0"/>
              </a:rPr>
              <a:t>(no cash value or return </a:t>
            </a:r>
            <a:br>
              <a:rPr lang="en-US" sz="971" dirty="0">
                <a:latin typeface="Franklin Gothic Book" panose="020B0503020102020204" pitchFamily="34" charset="0"/>
              </a:rPr>
            </a:br>
            <a:r>
              <a:rPr lang="en-US" sz="971" dirty="0">
                <a:latin typeface="Franklin Gothic Book" panose="020B0503020102020204" pitchFamily="34" charset="0"/>
              </a:rPr>
              <a:t>on premium)</a:t>
            </a:r>
          </a:p>
        </p:txBody>
      </p:sp>
      <p:sp>
        <p:nvSpPr>
          <p:cNvPr id="65" name="TextBox 64"/>
          <p:cNvSpPr txBox="1"/>
          <p:nvPr/>
        </p:nvSpPr>
        <p:spPr>
          <a:xfrm>
            <a:off x="4284189" y="4587696"/>
            <a:ext cx="2013517" cy="1100238"/>
          </a:xfrm>
          <a:prstGeom prst="rect">
            <a:avLst/>
          </a:prstGeom>
          <a:noFill/>
        </p:spPr>
        <p:txBody>
          <a:bodyPr wrap="square" rtlCol="0">
            <a:spAutoFit/>
          </a:bodyPr>
          <a:lstStyle/>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Opportunity cost (if single premium option is selected)</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Not the same tax advantages for business owners</a:t>
            </a:r>
          </a:p>
          <a:p>
            <a:pPr marL="151287" indent="-151287">
              <a:lnSpc>
                <a:spcPct val="114000"/>
              </a:lnSpc>
              <a:buClr>
                <a:schemeClr val="accent3"/>
              </a:buClr>
              <a:buFont typeface="Arial" panose="020B0604020202020204" pitchFamily="34" charset="0"/>
              <a:buChar char="•"/>
            </a:pPr>
            <a:r>
              <a:rPr lang="en-US" sz="971" dirty="0">
                <a:latin typeface="Franklin Gothic Book" panose="020B0503020102020204" pitchFamily="34" charset="0"/>
              </a:rPr>
              <a:t>Generally costs more than traditional LTC</a:t>
            </a:r>
          </a:p>
        </p:txBody>
      </p:sp>
      <p:sp>
        <p:nvSpPr>
          <p:cNvPr id="66" name="TextBox 65"/>
          <p:cNvSpPr txBox="1"/>
          <p:nvPr/>
        </p:nvSpPr>
        <p:spPr>
          <a:xfrm>
            <a:off x="6305062" y="4585246"/>
            <a:ext cx="2084809" cy="1440844"/>
          </a:xfrm>
          <a:prstGeom prst="rect">
            <a:avLst/>
          </a:prstGeom>
          <a:noFill/>
        </p:spPr>
        <p:txBody>
          <a:bodyPr wrap="square" rtlCol="0">
            <a:spAutoFit/>
          </a:bodyPr>
          <a:lstStyle/>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If LTC is needed, reduction of death benefit</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Typically no return of premium</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Benefit triggers not standardized</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Benefits typically determined at claim time</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No inflation protection</a:t>
            </a:r>
          </a:p>
          <a:p>
            <a:pPr marL="151287" indent="-151287">
              <a:lnSpc>
                <a:spcPct val="114000"/>
              </a:lnSpc>
              <a:buClr>
                <a:schemeClr val="accent5"/>
              </a:buClr>
              <a:buFont typeface="Arial" panose="020B0604020202020204" pitchFamily="34" charset="0"/>
              <a:buChar char="•"/>
            </a:pPr>
            <a:r>
              <a:rPr lang="en-US" sz="971" dirty="0">
                <a:latin typeface="Franklin Gothic Book" panose="020B0503020102020204" pitchFamily="34" charset="0"/>
              </a:rPr>
              <a:t>Benefit may be taxable</a:t>
            </a:r>
          </a:p>
        </p:txBody>
      </p:sp>
      <p:sp>
        <p:nvSpPr>
          <p:cNvPr id="67" name="TextBox 66"/>
          <p:cNvSpPr txBox="1"/>
          <p:nvPr/>
        </p:nvSpPr>
        <p:spPr>
          <a:xfrm>
            <a:off x="8336373" y="4586833"/>
            <a:ext cx="1726509" cy="1270541"/>
          </a:xfrm>
          <a:prstGeom prst="rect">
            <a:avLst/>
          </a:prstGeom>
          <a:noFill/>
        </p:spPr>
        <p:txBody>
          <a:bodyPr wrap="square" rtlCol="0">
            <a:spAutoFit/>
          </a:bodyPr>
          <a:lstStyle/>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Limited or no </a:t>
            </a:r>
            <a:br>
              <a:rPr lang="en-US" sz="971" dirty="0">
                <a:latin typeface="Franklin Gothic Book" panose="020B0503020102020204" pitchFamily="34" charset="0"/>
              </a:rPr>
            </a:br>
            <a:r>
              <a:rPr lang="en-US" sz="971" dirty="0">
                <a:latin typeface="Franklin Gothic Book" panose="020B0503020102020204" pitchFamily="34" charset="0"/>
              </a:rPr>
              <a:t>inflation protection</a:t>
            </a:r>
          </a:p>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Typically no </a:t>
            </a:r>
            <a:br>
              <a:rPr lang="en-US" sz="971" dirty="0">
                <a:latin typeface="Franklin Gothic Book" panose="020B0503020102020204" pitchFamily="34" charset="0"/>
              </a:rPr>
            </a:br>
            <a:r>
              <a:rPr lang="en-US" sz="971" dirty="0">
                <a:latin typeface="Franklin Gothic Book" panose="020B0503020102020204" pitchFamily="34" charset="0"/>
              </a:rPr>
              <a:t>care coordination</a:t>
            </a:r>
          </a:p>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No tax advantages for business owners</a:t>
            </a:r>
          </a:p>
          <a:p>
            <a:pPr marL="151287" indent="-151287">
              <a:lnSpc>
                <a:spcPct val="114000"/>
              </a:lnSpc>
              <a:buClr>
                <a:schemeClr val="accent1"/>
              </a:buClr>
              <a:buFont typeface="Arial" panose="020B0604020202020204" pitchFamily="34" charset="0"/>
              <a:buChar char="•"/>
            </a:pPr>
            <a:r>
              <a:rPr lang="en-US" sz="971" dirty="0">
                <a:latin typeface="Franklin Gothic Book" panose="020B0503020102020204" pitchFamily="34" charset="0"/>
              </a:rPr>
              <a:t>Benefit may be taxable</a:t>
            </a:r>
          </a:p>
        </p:txBody>
      </p:sp>
    </p:spTree>
    <p:extLst>
      <p:ext uri="{BB962C8B-B14F-4D97-AF65-F5344CB8AC3E}">
        <p14:creationId xmlns:p14="http://schemas.microsoft.com/office/powerpoint/2010/main" val="1261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3999" y="885828"/>
            <a:ext cx="9144000" cy="609600"/>
          </a:xfrm>
        </p:spPr>
        <p:txBody>
          <a:bodyPr>
            <a:normAutofit fontScale="90000"/>
          </a:bodyPr>
          <a:lstStyle/>
          <a:p>
            <a:r>
              <a:rPr lang="en-US" sz="3200" b="1" dirty="0">
                <a:solidFill>
                  <a:srgbClr val="F58025"/>
                </a:solidFill>
                <a:cs typeface="Verdana"/>
              </a:rPr>
              <a:t>Long-Term Care Planning Options</a:t>
            </a:r>
            <a:br>
              <a:rPr lang="en-US" sz="3200" b="1" dirty="0">
                <a:solidFill>
                  <a:srgbClr val="F58025"/>
                </a:solidFill>
                <a:cs typeface="Verdana"/>
              </a:rPr>
            </a:br>
            <a:r>
              <a:rPr lang="en-US" sz="3200" b="1" dirty="0">
                <a:solidFill>
                  <a:srgbClr val="F58025"/>
                </a:solidFill>
                <a:cs typeface="Verdana"/>
              </a:rPr>
              <a:t> </a:t>
            </a:r>
          </a:p>
        </p:txBody>
      </p:sp>
      <p:sp>
        <p:nvSpPr>
          <p:cNvPr id="4" name="TextBox 3"/>
          <p:cNvSpPr txBox="1"/>
          <p:nvPr/>
        </p:nvSpPr>
        <p:spPr>
          <a:xfrm>
            <a:off x="1800735" y="4830686"/>
            <a:ext cx="8671388" cy="1077218"/>
          </a:xfrm>
          <a:prstGeom prst="rect">
            <a:avLst/>
          </a:prstGeom>
          <a:noFill/>
        </p:spPr>
        <p:txBody>
          <a:bodyPr wrap="square" rtlCol="0">
            <a:spAutoFit/>
          </a:bodyPr>
          <a:lstStyle/>
          <a:p>
            <a:r>
              <a:rPr lang="en-US" sz="800" dirty="0">
                <a:latin typeface="Verdana" charset="0"/>
                <a:ea typeface="Verdana" charset="0"/>
                <a:cs typeface="Verdana" charset="0"/>
              </a:rPr>
              <a:t>The numbers shown are based on rates for a married Female in the state of NC, standard rating, age 62</a:t>
            </a:r>
          </a:p>
          <a:p>
            <a:pPr marL="228600" indent="-228600">
              <a:buFont typeface="+mj-lt"/>
              <a:buAutoNum type="arabicPeriod"/>
            </a:pPr>
            <a:r>
              <a:rPr lang="en-US" sz="800" dirty="0">
                <a:latin typeface="Verdana" charset="0"/>
                <a:ea typeface="Verdana" charset="0"/>
                <a:cs typeface="Verdana" charset="0"/>
              </a:rPr>
              <a:t>Self-Fund using pre-tax qualified funds with a 28.6% sample tax bracket</a:t>
            </a:r>
          </a:p>
          <a:p>
            <a:pPr marL="228600" indent="-228600">
              <a:buFont typeface="+mj-lt"/>
              <a:buAutoNum type="arabicPeriod"/>
            </a:pPr>
            <a:r>
              <a:rPr lang="en-US" sz="800" dirty="0">
                <a:latin typeface="Verdana" charset="0"/>
                <a:ea typeface="Verdana" charset="0"/>
                <a:cs typeface="Verdana" charset="0"/>
              </a:rPr>
              <a:t>Mutual of Omaha Secure Solution stand-alone life pay Long-Term Care Insurance product ($7k/</a:t>
            </a:r>
            <a:r>
              <a:rPr lang="en-US" sz="800" dirty="0" err="1">
                <a:latin typeface="Verdana" charset="0"/>
                <a:ea typeface="Verdana" charset="0"/>
                <a:cs typeface="Verdana" charset="0"/>
              </a:rPr>
              <a:t>mo</a:t>
            </a:r>
            <a:r>
              <a:rPr lang="en-US" sz="800" dirty="0">
                <a:latin typeface="Verdana" charset="0"/>
                <a:ea typeface="Verdana" charset="0"/>
                <a:cs typeface="Verdana" charset="0"/>
              </a:rPr>
              <a:t>, 3yr period, 90 day wait, 3% compound inflation)</a:t>
            </a:r>
          </a:p>
          <a:p>
            <a:pPr marL="228600" indent="-228600">
              <a:buFont typeface="+mj-lt"/>
              <a:buAutoNum type="arabicPeriod"/>
            </a:pPr>
            <a:r>
              <a:rPr lang="en-US" sz="800" dirty="0">
                <a:latin typeface="Verdana" charset="0"/>
                <a:ea typeface="Verdana" charset="0"/>
                <a:cs typeface="Verdana" charset="0"/>
              </a:rPr>
              <a:t>Nationwide </a:t>
            </a:r>
            <a:r>
              <a:rPr lang="en-US" sz="800" dirty="0" err="1">
                <a:latin typeface="Verdana" charset="0"/>
                <a:ea typeface="Verdana" charset="0"/>
                <a:cs typeface="Verdana" charset="0"/>
              </a:rPr>
              <a:t>YourLife</a:t>
            </a:r>
            <a:r>
              <a:rPr lang="en-US" sz="800" dirty="0">
                <a:latin typeface="Verdana" charset="0"/>
                <a:ea typeface="Verdana" charset="0"/>
                <a:cs typeface="Verdana" charset="0"/>
              </a:rPr>
              <a:t> No-Lapse Guaranteed Universal Life with LTC Rider annual lifetime-pay for an individual and Nationwide Survivorship Universal Life II (SUL II) with LTC rider for a couple, both age 62.</a:t>
            </a:r>
          </a:p>
          <a:p>
            <a:pPr marL="228600" indent="-228600">
              <a:buFont typeface="+mj-lt"/>
              <a:buAutoNum type="arabicPeriod"/>
            </a:pPr>
            <a:r>
              <a:rPr lang="en-US" sz="800" dirty="0">
                <a:latin typeface="Verdana" charset="0"/>
                <a:ea typeface="Verdana" charset="0"/>
                <a:cs typeface="Verdana" charset="0"/>
              </a:rPr>
              <a:t>Nationwide </a:t>
            </a:r>
            <a:r>
              <a:rPr lang="en-US" sz="800" dirty="0" err="1">
                <a:latin typeface="Verdana" charset="0"/>
                <a:ea typeface="Verdana" charset="0"/>
                <a:cs typeface="Verdana" charset="0"/>
              </a:rPr>
              <a:t>CareMatters</a:t>
            </a:r>
            <a:r>
              <a:rPr lang="en-US" sz="800" dirty="0">
                <a:latin typeface="Verdana" charset="0"/>
                <a:ea typeface="Verdana" charset="0"/>
                <a:cs typeface="Verdana" charset="0"/>
              </a:rPr>
              <a:t> Linked Life/Long-Term Care insurance product, single-pay option, 6yr period with 3% simple inflation</a:t>
            </a:r>
          </a:p>
          <a:p>
            <a:r>
              <a:rPr lang="en-US" sz="800" dirty="0">
                <a:latin typeface="Verdana" charset="0"/>
                <a:ea typeface="Verdana" charset="0"/>
                <a:cs typeface="Verdana" charset="0"/>
              </a:rPr>
              <a:t> </a:t>
            </a:r>
          </a:p>
          <a:p>
            <a:r>
              <a:rPr lang="en-US" sz="800" dirty="0">
                <a:latin typeface="Verdana" charset="0"/>
                <a:ea typeface="Verdana" charset="0"/>
                <a:cs typeface="Verdana" charset="0"/>
              </a:rPr>
              <a:t>There is no guarantee that similar results can be achieved. All guarantees subject to the claims paying ability of the issuing insurance </a:t>
            </a:r>
            <a:r>
              <a:rPr lang="en-US" sz="800" dirty="0" err="1">
                <a:latin typeface="Verdana" charset="0"/>
                <a:ea typeface="Verdana" charset="0"/>
                <a:cs typeface="Verdana" charset="0"/>
              </a:rPr>
              <a:t>company.Revised</a:t>
            </a:r>
            <a:r>
              <a:rPr lang="en-US" sz="800" dirty="0">
                <a:latin typeface="Verdana" charset="0"/>
                <a:ea typeface="Verdana" charset="0"/>
                <a:cs typeface="Verdana" charset="0"/>
              </a:rPr>
              <a:t> 02/08/2018</a:t>
            </a:r>
          </a:p>
        </p:txBody>
      </p:sp>
      <p:pic>
        <p:nvPicPr>
          <p:cNvPr id="5" name="Picture 4"/>
          <p:cNvPicPr>
            <a:picLocks noChangeAspect="1"/>
          </p:cNvPicPr>
          <p:nvPr/>
        </p:nvPicPr>
        <p:blipFill>
          <a:blip r:embed="rId3"/>
          <a:stretch>
            <a:fillRect/>
          </a:stretch>
        </p:blipFill>
        <p:spPr>
          <a:xfrm>
            <a:off x="1524001" y="1260805"/>
            <a:ext cx="9053953" cy="3429527"/>
          </a:xfrm>
          <a:prstGeom prst="rect">
            <a:avLst/>
          </a:prstGeom>
        </p:spPr>
      </p:pic>
    </p:spTree>
    <p:extLst>
      <p:ext uri="{BB962C8B-B14F-4D97-AF65-F5344CB8AC3E}">
        <p14:creationId xmlns:p14="http://schemas.microsoft.com/office/powerpoint/2010/main" val="2891590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141083" y="691212"/>
            <a:ext cx="7486909" cy="696627"/>
          </a:xfrm>
        </p:spPr>
        <p:txBody>
          <a:bodyPr>
            <a:normAutofit/>
          </a:bodyPr>
          <a:lstStyle/>
          <a:p>
            <a:r>
              <a:rPr lang="en-US" sz="2824" dirty="0">
                <a:solidFill>
                  <a:srgbClr val="000066"/>
                </a:solidFill>
                <a:latin typeface="Franklin Gothic Demi Cond" panose="020B0706030402020204" pitchFamily="34" charset="0"/>
              </a:rPr>
              <a:t>What Is Long-Term Care (LTC)?</a:t>
            </a:r>
          </a:p>
        </p:txBody>
      </p:sp>
      <p:sp>
        <p:nvSpPr>
          <p:cNvPr id="17" name="Rectangle 16"/>
          <p:cNvSpPr/>
          <p:nvPr/>
        </p:nvSpPr>
        <p:spPr>
          <a:xfrm>
            <a:off x="8145704" y="4118950"/>
            <a:ext cx="1900565" cy="68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106" spc="-291" dirty="0">
                <a:solidFill>
                  <a:schemeClr val="bg1"/>
                </a:solidFill>
                <a:latin typeface="DINOT-Bold"/>
                <a:cs typeface="DINOT-Bold"/>
              </a:rPr>
              <a:t>$1</a:t>
            </a:r>
            <a:r>
              <a:rPr lang="en-US" sz="3106" spc="-146" dirty="0">
                <a:solidFill>
                  <a:schemeClr val="bg1"/>
                </a:solidFill>
                <a:latin typeface="DINOT-Bold"/>
                <a:cs typeface="DINOT-Bold"/>
              </a:rPr>
              <a:t>65,000</a:t>
            </a:r>
          </a:p>
        </p:txBody>
      </p:sp>
      <p:sp>
        <p:nvSpPr>
          <p:cNvPr id="22" name="Rectangle 21"/>
          <p:cNvSpPr/>
          <p:nvPr/>
        </p:nvSpPr>
        <p:spPr>
          <a:xfrm>
            <a:off x="4166260" y="3259179"/>
            <a:ext cx="1900565" cy="98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83" spc="-146" dirty="0">
                <a:solidFill>
                  <a:schemeClr val="bg1"/>
                </a:solidFill>
                <a:latin typeface="DINOT-Bold"/>
                <a:cs typeface="DINOT-Bold"/>
              </a:rPr>
              <a:t>$91,000</a:t>
            </a:r>
          </a:p>
        </p:txBody>
      </p:sp>
      <p:sp>
        <p:nvSpPr>
          <p:cNvPr id="23" name="Rectangle 22"/>
          <p:cNvSpPr/>
          <p:nvPr/>
        </p:nvSpPr>
        <p:spPr>
          <a:xfrm>
            <a:off x="6155983" y="3675196"/>
            <a:ext cx="1900565" cy="94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494" spc="-291" dirty="0">
                <a:solidFill>
                  <a:srgbClr val="FFFFFF"/>
                </a:solidFill>
                <a:latin typeface="DINOT-Bold" charset="0"/>
              </a:rPr>
              <a:t>$1</a:t>
            </a:r>
            <a:r>
              <a:rPr lang="en-US" sz="3494" dirty="0">
                <a:solidFill>
                  <a:srgbClr val="FFFFFF"/>
                </a:solidFill>
                <a:latin typeface="DINOT-Bold" charset="0"/>
              </a:rPr>
              <a:t>5,600</a:t>
            </a:r>
          </a:p>
        </p:txBody>
      </p:sp>
      <p:sp>
        <p:nvSpPr>
          <p:cNvPr id="7" name="TextBox 6"/>
          <p:cNvSpPr txBox="1"/>
          <p:nvPr/>
        </p:nvSpPr>
        <p:spPr>
          <a:xfrm>
            <a:off x="2028264" y="1387839"/>
            <a:ext cx="8135471" cy="4574714"/>
          </a:xfrm>
          <a:prstGeom prst="rect">
            <a:avLst/>
          </a:prstGeom>
          <a:noFill/>
        </p:spPr>
        <p:txBody>
          <a:bodyPr wrap="square" lIns="0" tIns="0" rIns="0" bIns="0" rtlCol="0">
            <a:spAutoFit/>
          </a:bodyPr>
          <a:lstStyle/>
          <a:p>
            <a:r>
              <a:rPr lang="en-GB" sz="1941" dirty="0">
                <a:latin typeface="Franklin Gothic Demi Cond" panose="020B0706030402020204" pitchFamily="34" charset="0"/>
              </a:rPr>
              <a:t>Personal care or supervision needed by persons of all ages for an extended period of time. LTC is associated with the effects of aging, but may be needed at any time, due to an accident or illness.</a:t>
            </a:r>
          </a:p>
          <a:p>
            <a:endParaRPr lang="en-GB" sz="1941" dirty="0">
              <a:latin typeface="Franklin Gothic Demi Cond" panose="020B0706030402020204" pitchFamily="34" charset="0"/>
            </a:endParaRPr>
          </a:p>
          <a:p>
            <a:r>
              <a:rPr lang="en-GB" sz="1941" dirty="0">
                <a:latin typeface="Franklin Gothic Demi Cond" panose="020B0706030402020204" pitchFamily="34" charset="0"/>
              </a:rPr>
              <a:t>Some conditions that may require LTC:</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Head Injury</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Stroke</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Cancer</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Parkinson’s Disease</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Heart Disease</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Multiple Sclerosis</a:t>
            </a:r>
          </a:p>
          <a:p>
            <a:pPr marL="302575" indent="-302575">
              <a:lnSpc>
                <a:spcPct val="150000"/>
              </a:lnSpc>
              <a:buClr>
                <a:schemeClr val="accent3"/>
              </a:buClr>
              <a:buFont typeface="Arial" panose="020B0604020202020204" pitchFamily="34" charset="0"/>
              <a:buChar char="•"/>
            </a:pPr>
            <a:r>
              <a:rPr lang="en-GB" sz="1941" dirty="0">
                <a:latin typeface="Franklin Gothic Demi Cond" panose="020B0706030402020204" pitchFamily="34" charset="0"/>
              </a:rPr>
              <a:t>Alzheimer’s Disease / Dementia</a:t>
            </a:r>
          </a:p>
        </p:txBody>
      </p:sp>
    </p:spTree>
    <p:extLst>
      <p:ext uri="{BB962C8B-B14F-4D97-AF65-F5344CB8AC3E}">
        <p14:creationId xmlns:p14="http://schemas.microsoft.com/office/powerpoint/2010/main" val="3715281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6140" y="803091"/>
            <a:ext cx="9144000" cy="685800"/>
          </a:xfrm>
        </p:spPr>
        <p:txBody>
          <a:bodyPr>
            <a:noAutofit/>
          </a:bodyPr>
          <a:lstStyle/>
          <a:p>
            <a:r>
              <a:rPr lang="en-US" sz="2800" b="1" dirty="0">
                <a:solidFill>
                  <a:srgbClr val="F58025"/>
                </a:solidFill>
                <a:cs typeface="Verdana"/>
              </a:rPr>
              <a:t/>
            </a:r>
            <a:br>
              <a:rPr lang="en-US" sz="2800" b="1" dirty="0">
                <a:solidFill>
                  <a:srgbClr val="F58025"/>
                </a:solidFill>
                <a:cs typeface="Verdana"/>
              </a:rPr>
            </a:br>
            <a:r>
              <a:rPr lang="en-US" sz="2800" b="1" dirty="0">
                <a:solidFill>
                  <a:srgbClr val="F58025"/>
                </a:solidFill>
                <a:cs typeface="Verdana"/>
              </a:rPr>
              <a:t>Option 1:  Self Insure</a:t>
            </a:r>
            <a:br>
              <a:rPr lang="en-US" sz="2800" b="1" dirty="0">
                <a:solidFill>
                  <a:srgbClr val="F58025"/>
                </a:solidFill>
                <a:cs typeface="Verdana"/>
              </a:rPr>
            </a:br>
            <a:endParaRPr lang="en-US" sz="2800" b="1" dirty="0">
              <a:solidFill>
                <a:srgbClr val="F58025"/>
              </a:solidFill>
              <a:cs typeface="Verdana"/>
            </a:endParaRPr>
          </a:p>
        </p:txBody>
      </p:sp>
      <p:sp>
        <p:nvSpPr>
          <p:cNvPr id="3" name="Content Placeholder 2"/>
          <p:cNvSpPr>
            <a:spLocks noGrp="1"/>
          </p:cNvSpPr>
          <p:nvPr>
            <p:ph idx="4294967295"/>
          </p:nvPr>
        </p:nvSpPr>
        <p:spPr>
          <a:xfrm>
            <a:off x="1130539" y="1355725"/>
            <a:ext cx="9930922" cy="5113337"/>
          </a:xfrm>
        </p:spPr>
        <p:txBody>
          <a:bodyPr>
            <a:noAutofit/>
          </a:bodyPr>
          <a:lstStyle/>
          <a:p>
            <a:pPr marL="0" indent="0">
              <a:buNone/>
            </a:pPr>
            <a:r>
              <a:rPr lang="en-US" sz="1400" b="1" dirty="0">
                <a:solidFill>
                  <a:srgbClr val="7E8083"/>
                </a:solidFill>
                <a:latin typeface="Arial Black" panose="020B0A04020102020204" pitchFamily="34" charset="0"/>
              </a:rPr>
              <a:t>$350,000 </a:t>
            </a:r>
            <a:r>
              <a:rPr lang="en-US" sz="1400" dirty="0">
                <a:solidFill>
                  <a:srgbClr val="7E8083"/>
                </a:solidFill>
                <a:latin typeface="Arial Black" panose="020B0A04020102020204" pitchFamily="34" charset="0"/>
              </a:rPr>
              <a:t>self-insure using pre-tax qualified money with a 28.6% sample tax bracket.</a:t>
            </a:r>
          </a:p>
          <a:p>
            <a:pPr marL="0" indent="0">
              <a:buClr>
                <a:schemeClr val="tx1"/>
              </a:buClr>
              <a:buNone/>
            </a:pPr>
            <a:r>
              <a:rPr lang="en-US" sz="1400" b="1" dirty="0">
                <a:solidFill>
                  <a:srgbClr val="7E8083"/>
                </a:solidFill>
                <a:latin typeface="Arial Black" panose="020B0A04020102020204" pitchFamily="34" charset="0"/>
              </a:rPr>
              <a:t>Self Insure LTCi Features</a:t>
            </a:r>
          </a:p>
          <a:p>
            <a:pPr>
              <a:buClr>
                <a:schemeClr val="tx1"/>
              </a:buClr>
              <a:defRPr/>
            </a:pPr>
            <a:r>
              <a:rPr lang="en-US" sz="1400" dirty="0">
                <a:solidFill>
                  <a:srgbClr val="7E8083"/>
                </a:solidFill>
                <a:latin typeface="Arial Black" panose="020B0A04020102020204" pitchFamily="34" charset="0"/>
              </a:rPr>
              <a:t>Freedom of controlling where care is delivered and who delivers the care</a:t>
            </a:r>
          </a:p>
          <a:p>
            <a:pPr marL="0" indent="0">
              <a:buClr>
                <a:schemeClr val="tx1"/>
              </a:buClr>
              <a:buNone/>
              <a:defRPr/>
            </a:pPr>
            <a:r>
              <a:rPr lang="en-US" sz="1400" b="1" dirty="0">
                <a:solidFill>
                  <a:srgbClr val="7E8083"/>
                </a:solidFill>
                <a:latin typeface="Arial Black" panose="020B0A04020102020204" pitchFamily="34" charset="0"/>
              </a:rPr>
              <a:t>	Client Profile</a:t>
            </a:r>
          </a:p>
          <a:p>
            <a:pPr marL="0" indent="0">
              <a:buClr>
                <a:schemeClr val="tx1"/>
              </a:buClr>
              <a:buNone/>
              <a:defRPr/>
            </a:pPr>
            <a:r>
              <a:rPr lang="en-US" sz="1400" b="1" dirty="0">
                <a:solidFill>
                  <a:srgbClr val="7E8083"/>
                </a:solidFill>
                <a:latin typeface="Arial Black" panose="020B0A04020102020204" pitchFamily="34" charset="0"/>
              </a:rPr>
              <a:t>	Client with significant liquid assets</a:t>
            </a:r>
            <a:endParaRPr lang="en-US" sz="1400" dirty="0">
              <a:solidFill>
                <a:srgbClr val="7E8083"/>
              </a:solidFill>
              <a:latin typeface="Arial Black" panose="020B0A04020102020204" pitchFamily="34" charset="0"/>
            </a:endParaRPr>
          </a:p>
          <a:p>
            <a:pPr marL="0" indent="0">
              <a:buClr>
                <a:schemeClr val="tx1"/>
              </a:buClr>
              <a:buNone/>
              <a:defRPr/>
            </a:pPr>
            <a:r>
              <a:rPr lang="en-US" sz="1400" b="1" dirty="0">
                <a:solidFill>
                  <a:srgbClr val="7E8083"/>
                </a:solidFill>
                <a:latin typeface="Arial Black" panose="020B0A04020102020204" pitchFamily="34" charset="0"/>
              </a:rPr>
              <a:t>Drawback(s)</a:t>
            </a:r>
          </a:p>
          <a:p>
            <a:pPr>
              <a:buClr>
                <a:schemeClr val="tx1"/>
              </a:buClr>
              <a:buSzPct val="120000"/>
            </a:pPr>
            <a:r>
              <a:rPr lang="en-US" sz="1400" dirty="0">
                <a:solidFill>
                  <a:srgbClr val="7E8083"/>
                </a:solidFill>
                <a:latin typeface="Arial Black" panose="020B0A04020102020204" pitchFamily="34" charset="0"/>
              </a:rPr>
              <a:t>Taxation on withdrawal of qualified retirement funds.</a:t>
            </a:r>
          </a:p>
          <a:p>
            <a:pPr>
              <a:buClr>
                <a:schemeClr val="tx1"/>
              </a:buClr>
              <a:buSzPct val="120000"/>
            </a:pPr>
            <a:r>
              <a:rPr lang="en-US" sz="1400" dirty="0">
                <a:solidFill>
                  <a:srgbClr val="7E8083"/>
                </a:solidFill>
                <a:latin typeface="Arial Black" panose="020B0A04020102020204" pitchFamily="34" charset="0"/>
              </a:rPr>
              <a:t>A client would need to withdraw approximately $350,000 of taxable qualified funds to pay for a $250,000 LTC event.  </a:t>
            </a:r>
          </a:p>
          <a:p>
            <a:pPr>
              <a:buClr>
                <a:schemeClr val="tx1"/>
              </a:buClr>
              <a:buSzPct val="120000"/>
            </a:pPr>
            <a:r>
              <a:rPr lang="en-US" sz="1400" dirty="0">
                <a:solidFill>
                  <a:srgbClr val="7E8083"/>
                </a:solidFill>
                <a:latin typeface="Arial Black" panose="020B0A04020102020204" pitchFamily="34" charset="0"/>
              </a:rPr>
              <a:t>Cost of selling an asset at an “inopportune” time (down market for real estate, stocks, bonds)</a:t>
            </a:r>
          </a:p>
          <a:p>
            <a:pPr>
              <a:buClr>
                <a:schemeClr val="tx1"/>
              </a:buClr>
              <a:buSzPct val="120000"/>
            </a:pPr>
            <a:r>
              <a:rPr lang="en-US" sz="1400" dirty="0">
                <a:solidFill>
                  <a:srgbClr val="7E8083"/>
                </a:solidFill>
                <a:latin typeface="Arial Black" panose="020B0A04020102020204" pitchFamily="34" charset="0"/>
              </a:rPr>
              <a:t>Self Insuring a LTC event could mean less dollars for the spouse and family and the loss of investment income those dollars would have earned. </a:t>
            </a:r>
          </a:p>
          <a:p>
            <a:pPr marL="400050" lvl="1" indent="0">
              <a:buNone/>
              <a:defRPr/>
            </a:pPr>
            <a:endParaRPr lang="en-US" sz="1600" dirty="0">
              <a:solidFill>
                <a:srgbClr val="7E8083"/>
              </a:solidFill>
            </a:endParaRPr>
          </a:p>
          <a:p>
            <a:pPr marL="400050" lvl="1" indent="0">
              <a:buNone/>
              <a:defRPr/>
            </a:pPr>
            <a:endParaRPr lang="en-US" dirty="0">
              <a:solidFill>
                <a:srgbClr val="7E8083"/>
              </a:solidFill>
            </a:endParaRPr>
          </a:p>
          <a:p>
            <a:pPr marL="400050" lvl="1" indent="0">
              <a:buNone/>
              <a:defRPr/>
            </a:pPr>
            <a:endParaRPr lang="en-US" dirty="0">
              <a:solidFill>
                <a:srgbClr val="7E8083"/>
              </a:solidFill>
            </a:endParaRPr>
          </a:p>
          <a:p>
            <a:pPr marL="400050" lvl="1" indent="0">
              <a:buNone/>
              <a:defRPr/>
            </a:pPr>
            <a:endParaRPr lang="en-US" dirty="0">
              <a:solidFill>
                <a:srgbClr val="7E8083"/>
              </a:solidFill>
            </a:endParaRPr>
          </a:p>
          <a:p>
            <a:pPr marL="400050" lvl="1" indent="0">
              <a:buNone/>
              <a:defRPr/>
            </a:pPr>
            <a:endParaRPr lang="en-US" dirty="0">
              <a:solidFill>
                <a:srgbClr val="7E8083"/>
              </a:solidFill>
            </a:endParaRPr>
          </a:p>
          <a:p>
            <a:pPr marL="400050" lvl="1" indent="0">
              <a:buNone/>
              <a:defRPr/>
            </a:pPr>
            <a:endParaRPr lang="en-US" dirty="0">
              <a:solidFill>
                <a:srgbClr val="7E8083"/>
              </a:solidFill>
            </a:endParaRPr>
          </a:p>
          <a:p>
            <a:pPr marL="400050" lvl="1" indent="0">
              <a:buNone/>
              <a:defRPr/>
            </a:pPr>
            <a:endParaRPr lang="en-US" dirty="0">
              <a:solidFill>
                <a:srgbClr val="7E8083"/>
              </a:solidFill>
            </a:endParaRPr>
          </a:p>
        </p:txBody>
      </p:sp>
    </p:spTree>
    <p:extLst>
      <p:ext uri="{BB962C8B-B14F-4D97-AF65-F5344CB8AC3E}">
        <p14:creationId xmlns:p14="http://schemas.microsoft.com/office/powerpoint/2010/main" val="131209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6240" y="651754"/>
            <a:ext cx="9144000" cy="685800"/>
          </a:xfrm>
        </p:spPr>
        <p:txBody>
          <a:bodyPr>
            <a:noAutofit/>
          </a:bodyPr>
          <a:lstStyle/>
          <a:p>
            <a:r>
              <a:rPr lang="en-US" sz="2800" b="1" dirty="0">
                <a:solidFill>
                  <a:schemeClr val="accent4"/>
                </a:solidFill>
                <a:cs typeface="Verdana"/>
              </a:rPr>
              <a:t/>
            </a:r>
            <a:br>
              <a:rPr lang="en-US" sz="2800" b="1" dirty="0">
                <a:solidFill>
                  <a:schemeClr val="accent4"/>
                </a:solidFill>
                <a:cs typeface="Verdana"/>
              </a:rPr>
            </a:br>
            <a:r>
              <a:rPr lang="en-US" sz="2800" b="1" dirty="0">
                <a:solidFill>
                  <a:schemeClr val="accent4"/>
                </a:solidFill>
                <a:cs typeface="Verdana"/>
              </a:rPr>
              <a:t>Option 2:  Stand-Alone LTC Insurance  </a:t>
            </a:r>
            <a:br>
              <a:rPr lang="en-US" sz="2800" b="1" dirty="0">
                <a:solidFill>
                  <a:schemeClr val="accent4"/>
                </a:solidFill>
                <a:cs typeface="Verdana"/>
              </a:rPr>
            </a:br>
            <a:endParaRPr lang="en-US" sz="2800" b="1" dirty="0">
              <a:solidFill>
                <a:schemeClr val="accent4"/>
              </a:solidFill>
              <a:cs typeface="Verdana"/>
            </a:endParaRPr>
          </a:p>
        </p:txBody>
      </p:sp>
      <p:sp>
        <p:nvSpPr>
          <p:cNvPr id="3" name="Content Placeholder 2"/>
          <p:cNvSpPr>
            <a:spLocks noGrp="1"/>
          </p:cNvSpPr>
          <p:nvPr>
            <p:ph idx="4294967295"/>
          </p:nvPr>
        </p:nvSpPr>
        <p:spPr>
          <a:xfrm>
            <a:off x="1955800" y="1216025"/>
            <a:ext cx="10236200" cy="5106988"/>
          </a:xfrm>
        </p:spPr>
        <p:txBody>
          <a:bodyPr>
            <a:noAutofit/>
          </a:bodyPr>
          <a:lstStyle/>
          <a:p>
            <a:pPr marL="0" indent="0" eaLnBrk="0" fontAlgn="base" hangingPunct="0">
              <a:buNone/>
            </a:pPr>
            <a:r>
              <a:rPr lang="en-US" sz="1200" b="1" dirty="0">
                <a:solidFill>
                  <a:srgbClr val="7E8083"/>
                </a:solidFill>
                <a:latin typeface="Arial Black" panose="020B0A04020102020204" pitchFamily="34" charset="0"/>
              </a:rPr>
              <a:t>$3,452 (annual) Stand‑alone, Mutual of Omaha life-pay,  Long Term Care Insurance Policy </a:t>
            </a:r>
          </a:p>
          <a:p>
            <a:pPr marL="0" indent="0">
              <a:buNone/>
            </a:pPr>
            <a:r>
              <a:rPr lang="en-US" sz="1200" b="1" dirty="0">
                <a:solidFill>
                  <a:srgbClr val="7E8083"/>
                </a:solidFill>
                <a:latin typeface="Arial Black" panose="020B0A04020102020204" pitchFamily="34" charset="0"/>
              </a:rPr>
              <a:t>Stand-Alone </a:t>
            </a:r>
            <a:r>
              <a:rPr lang="en-US" sz="1200" b="1" dirty="0" err="1">
                <a:solidFill>
                  <a:srgbClr val="7E8083"/>
                </a:solidFill>
                <a:latin typeface="Arial Black" panose="020B0A04020102020204" pitchFamily="34" charset="0"/>
              </a:rPr>
              <a:t>LTCi</a:t>
            </a:r>
            <a:r>
              <a:rPr lang="en-US" sz="1200" b="1" dirty="0">
                <a:solidFill>
                  <a:srgbClr val="7E8083"/>
                </a:solidFill>
                <a:latin typeface="Arial Black" panose="020B0A04020102020204" pitchFamily="34" charset="0"/>
              </a:rPr>
              <a:t> Features</a:t>
            </a:r>
          </a:p>
          <a:p>
            <a:pPr lvl="1">
              <a:buFont typeface="Arial"/>
              <a:buChar char="•"/>
              <a:defRPr/>
            </a:pPr>
            <a:r>
              <a:rPr lang="en-US" sz="1200" b="1" dirty="0">
                <a:solidFill>
                  <a:srgbClr val="7E8083"/>
                </a:solidFill>
                <a:latin typeface="Arial Black" panose="020B0A04020102020204" pitchFamily="34" charset="0"/>
              </a:rPr>
              <a:t>Affordable premiums; can “back into” premium budget with plan design</a:t>
            </a:r>
          </a:p>
          <a:p>
            <a:pPr lvl="1">
              <a:buFont typeface="Arial"/>
              <a:buChar char="•"/>
              <a:defRPr/>
            </a:pPr>
            <a:r>
              <a:rPr lang="en-US" sz="1200" b="1" dirty="0">
                <a:solidFill>
                  <a:srgbClr val="7E8083"/>
                </a:solidFill>
                <a:latin typeface="Arial Black" panose="020B0A04020102020204" pitchFamily="34" charset="0"/>
              </a:rPr>
              <a:t>Most comprehensive LTC coverage, offers the most options </a:t>
            </a:r>
          </a:p>
          <a:p>
            <a:pPr lvl="1">
              <a:buFont typeface="Arial"/>
              <a:buChar char="•"/>
              <a:defRPr/>
            </a:pPr>
            <a:r>
              <a:rPr lang="en-US" sz="1200" b="1" dirty="0">
                <a:solidFill>
                  <a:srgbClr val="7E8083"/>
                </a:solidFill>
                <a:latin typeface="Arial Black" panose="020B0A04020102020204" pitchFamily="34" charset="0"/>
              </a:rPr>
              <a:t>Partnership Medicaid Asset Disregard protection </a:t>
            </a:r>
          </a:p>
          <a:p>
            <a:pPr lvl="1">
              <a:buFont typeface="Arial"/>
              <a:buChar char="•"/>
              <a:defRPr/>
            </a:pPr>
            <a:r>
              <a:rPr lang="en-US" sz="1200" b="1" dirty="0">
                <a:solidFill>
                  <a:srgbClr val="7E8083"/>
                </a:solidFill>
                <a:latin typeface="Arial Black" panose="020B0A04020102020204" pitchFamily="34" charset="0"/>
              </a:rPr>
              <a:t>Shared Care plans for couples </a:t>
            </a:r>
          </a:p>
          <a:p>
            <a:pPr lvl="1">
              <a:buFont typeface="Arial"/>
              <a:buChar char="•"/>
              <a:defRPr/>
            </a:pPr>
            <a:r>
              <a:rPr lang="en-US" sz="1200" b="1" dirty="0">
                <a:solidFill>
                  <a:srgbClr val="7E8083"/>
                </a:solidFill>
                <a:latin typeface="Arial Black" panose="020B0A04020102020204" pitchFamily="34" charset="0"/>
              </a:rPr>
              <a:t>Return of Premium Riders available</a:t>
            </a:r>
          </a:p>
          <a:p>
            <a:pPr lvl="1">
              <a:buFont typeface="Arial"/>
              <a:buChar char="•"/>
              <a:defRPr/>
            </a:pPr>
            <a:r>
              <a:rPr lang="en-US" sz="1200" b="1" dirty="0">
                <a:solidFill>
                  <a:srgbClr val="7E8083"/>
                </a:solidFill>
                <a:latin typeface="Arial Black" panose="020B0A04020102020204" pitchFamily="34" charset="0"/>
              </a:rPr>
              <a:t>Benefit Indexing Riders available</a:t>
            </a:r>
          </a:p>
          <a:p>
            <a:pPr marL="0" indent="0">
              <a:buNone/>
              <a:defRPr/>
            </a:pPr>
            <a:r>
              <a:rPr lang="en-US" sz="1200" b="1" dirty="0">
                <a:solidFill>
                  <a:srgbClr val="7E8083"/>
                </a:solidFill>
                <a:latin typeface="Arial Black" panose="020B0A04020102020204" pitchFamily="34" charset="0"/>
              </a:rPr>
              <a:t>Client Profile</a:t>
            </a:r>
          </a:p>
          <a:p>
            <a:pPr lvl="1">
              <a:buFont typeface="Arial"/>
              <a:buChar char="•"/>
              <a:defRPr/>
            </a:pPr>
            <a:r>
              <a:rPr lang="en-US" sz="1200" b="1" dirty="0">
                <a:solidFill>
                  <a:srgbClr val="7E8083"/>
                </a:solidFill>
                <a:latin typeface="Arial Black" panose="020B0A04020102020204" pitchFamily="34" charset="0"/>
              </a:rPr>
              <a:t>Ages 45 – 70 </a:t>
            </a:r>
          </a:p>
          <a:p>
            <a:pPr lvl="1">
              <a:buFont typeface="Arial"/>
              <a:buChar char="•"/>
              <a:defRPr/>
            </a:pPr>
            <a:r>
              <a:rPr lang="en-US" sz="1200" b="1" dirty="0">
                <a:solidFill>
                  <a:srgbClr val="7E8083"/>
                </a:solidFill>
                <a:latin typeface="Arial Black" panose="020B0A04020102020204" pitchFamily="34" charset="0"/>
              </a:rPr>
              <a:t>Business owner or has a HSA - LTCi provides premium deductibility</a:t>
            </a:r>
          </a:p>
          <a:p>
            <a:pPr lvl="1">
              <a:buFont typeface="Arial"/>
              <a:buChar char="•"/>
              <a:defRPr/>
            </a:pPr>
            <a:r>
              <a:rPr lang="en-US" sz="1200" b="1" dirty="0">
                <a:solidFill>
                  <a:srgbClr val="7E8083"/>
                </a:solidFill>
                <a:latin typeface="Arial Black" panose="020B0A04020102020204" pitchFamily="34" charset="0"/>
              </a:rPr>
              <a:t>Has experience with a family long-term care situation</a:t>
            </a:r>
          </a:p>
          <a:p>
            <a:pPr lvl="1">
              <a:buFont typeface="Arial"/>
              <a:buChar char="•"/>
            </a:pPr>
            <a:r>
              <a:rPr lang="en-US" sz="1200" b="1" dirty="0">
                <a:solidFill>
                  <a:srgbClr val="7E8083"/>
                </a:solidFill>
                <a:latin typeface="Arial Black" panose="020B0A04020102020204" pitchFamily="34" charset="0"/>
              </a:rPr>
              <a:t>Understands the impact of an LTC claim event financially, physically and emotionally</a:t>
            </a:r>
          </a:p>
          <a:p>
            <a:pPr lvl="1">
              <a:buFont typeface="Arial"/>
              <a:buChar char="•"/>
            </a:pPr>
            <a:r>
              <a:rPr lang="en-US" sz="1200" b="1" dirty="0">
                <a:solidFill>
                  <a:srgbClr val="7E8083"/>
                </a:solidFill>
                <a:latin typeface="Arial Black" panose="020B0A04020102020204" pitchFamily="34" charset="0"/>
              </a:rPr>
              <a:t>Wants to buy large benefit amount of LTC benefits </a:t>
            </a:r>
          </a:p>
          <a:p>
            <a:pPr lvl="1">
              <a:buFont typeface="Arial"/>
              <a:buChar char="•"/>
            </a:pPr>
            <a:r>
              <a:rPr lang="en-US" sz="1200" b="1" dirty="0">
                <a:solidFill>
                  <a:srgbClr val="7E8083"/>
                </a:solidFill>
                <a:latin typeface="Arial Black" panose="020B0A04020102020204" pitchFamily="34" charset="0"/>
              </a:rPr>
              <a:t>Likes “pure protection”, not interested in a Death Benefit or Retirement Income Stream </a:t>
            </a:r>
          </a:p>
          <a:p>
            <a:pPr lvl="1">
              <a:buFont typeface="Arial"/>
              <a:buChar char="•"/>
            </a:pPr>
            <a:r>
              <a:rPr lang="en-US" sz="1200" b="1" dirty="0">
                <a:solidFill>
                  <a:srgbClr val="7E8083"/>
                </a:solidFill>
                <a:latin typeface="Arial Black" panose="020B0A04020102020204" pitchFamily="34" charset="0"/>
              </a:rPr>
              <a:t>Concerned about future inflation protection </a:t>
            </a:r>
            <a:endParaRPr lang="en-US" sz="1000" dirty="0">
              <a:solidFill>
                <a:srgbClr val="7E8083"/>
              </a:solidFill>
            </a:endParaRPr>
          </a:p>
          <a:p>
            <a:pPr marL="0" lvl="1" indent="0">
              <a:buNone/>
            </a:pPr>
            <a:r>
              <a:rPr lang="en-US" sz="800" dirty="0">
                <a:solidFill>
                  <a:srgbClr val="7E8083"/>
                </a:solidFill>
                <a:ea typeface="ＭＳ Ｐゴシック"/>
              </a:rPr>
              <a:t>Underwriting: Full – may include para-med, blood/urine analysis, medical records. May qualify for preferred health discount and/or couple spouse/partner discount.</a:t>
            </a:r>
            <a:endParaRPr lang="en-US" sz="800" dirty="0">
              <a:solidFill>
                <a:srgbClr val="7E8083"/>
              </a:solidFill>
            </a:endParaRPr>
          </a:p>
          <a:p>
            <a:pPr marL="400050" lvl="1" indent="0">
              <a:buNone/>
              <a:defRPr/>
            </a:pPr>
            <a:endParaRPr lang="en-US" sz="1000" dirty="0">
              <a:solidFill>
                <a:srgbClr val="7E8083"/>
              </a:solidFill>
            </a:endParaRPr>
          </a:p>
          <a:p>
            <a:pPr marL="400050" lvl="1" indent="0">
              <a:buNone/>
              <a:defRPr/>
            </a:pPr>
            <a:endParaRPr lang="en-US" sz="1200" dirty="0">
              <a:solidFill>
                <a:srgbClr val="7E8083"/>
              </a:solidFill>
            </a:endParaRPr>
          </a:p>
          <a:p>
            <a:pPr marL="400050" lvl="1" indent="0">
              <a:buNone/>
              <a:defRPr/>
            </a:pPr>
            <a:endParaRPr lang="en-US" sz="1200" dirty="0">
              <a:solidFill>
                <a:srgbClr val="7E8083"/>
              </a:solidFill>
            </a:endParaRPr>
          </a:p>
        </p:txBody>
      </p:sp>
    </p:spTree>
    <p:extLst>
      <p:ext uri="{BB962C8B-B14F-4D97-AF65-F5344CB8AC3E}">
        <p14:creationId xmlns:p14="http://schemas.microsoft.com/office/powerpoint/2010/main" val="3322972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849313"/>
            <a:ext cx="9144000" cy="304800"/>
          </a:xfrm>
        </p:spPr>
        <p:txBody>
          <a:bodyPr>
            <a:noAutofit/>
          </a:bodyPr>
          <a:lstStyle/>
          <a:p>
            <a:r>
              <a:rPr lang="en-US" sz="2800" b="1" dirty="0">
                <a:solidFill>
                  <a:schemeClr val="accent4"/>
                </a:solidFill>
                <a:cs typeface="Verdana"/>
              </a:rPr>
              <a:t>Option 3: Life w/LTC Rider (individual) </a:t>
            </a:r>
          </a:p>
        </p:txBody>
      </p:sp>
      <p:sp>
        <p:nvSpPr>
          <p:cNvPr id="3" name="Content Placeholder 2"/>
          <p:cNvSpPr>
            <a:spLocks noGrp="1"/>
          </p:cNvSpPr>
          <p:nvPr>
            <p:ph idx="4294967295"/>
          </p:nvPr>
        </p:nvSpPr>
        <p:spPr>
          <a:xfrm>
            <a:off x="701336" y="1154113"/>
            <a:ext cx="10813002" cy="5353050"/>
          </a:xfrm>
        </p:spPr>
        <p:txBody>
          <a:bodyPr>
            <a:noAutofit/>
          </a:bodyPr>
          <a:lstStyle/>
          <a:p>
            <a:pPr marL="0" indent="0" eaLnBrk="0" fontAlgn="base" hangingPunct="0">
              <a:buNone/>
            </a:pPr>
            <a:r>
              <a:rPr lang="en-US" sz="1200" b="1" dirty="0">
                <a:solidFill>
                  <a:srgbClr val="7E8083"/>
                </a:solidFill>
                <a:latin typeface="Arial Black" panose="020B0A04020102020204" pitchFamily="34" charset="0"/>
              </a:rPr>
              <a:t>$5,603 (annual) life-pay, Nationwide NL GUL/LTC Rider Policy</a:t>
            </a:r>
          </a:p>
          <a:p>
            <a:pPr marL="0" lvl="1" indent="0">
              <a:buNone/>
            </a:pPr>
            <a:r>
              <a:rPr lang="en-US" sz="1200" b="1" dirty="0">
                <a:solidFill>
                  <a:srgbClr val="7E8083"/>
                </a:solidFill>
                <a:latin typeface="Arial Black" panose="020B0A04020102020204" pitchFamily="34" charset="0"/>
              </a:rPr>
              <a:t>Life with LTC Rider Features</a:t>
            </a:r>
          </a:p>
          <a:p>
            <a:pPr marL="742950" lvl="2" indent="-342900"/>
            <a:r>
              <a:rPr lang="en-US" sz="1200" dirty="0">
                <a:solidFill>
                  <a:srgbClr val="7E8083"/>
                </a:solidFill>
                <a:latin typeface="Arial Black" panose="020B0A04020102020204" pitchFamily="34" charset="0"/>
              </a:rPr>
              <a:t>Flexible pay periods</a:t>
            </a:r>
          </a:p>
          <a:p>
            <a:pPr marL="742950" lvl="2" indent="-342900"/>
            <a:r>
              <a:rPr lang="en-US" sz="1200" dirty="0">
                <a:solidFill>
                  <a:srgbClr val="7E8083"/>
                </a:solidFill>
                <a:latin typeface="Arial Black" panose="020B0A04020102020204" pitchFamily="34" charset="0"/>
              </a:rPr>
              <a:t>Guaranteed premiums</a:t>
            </a:r>
          </a:p>
          <a:p>
            <a:pPr marL="742950" lvl="2" indent="-342900"/>
            <a:r>
              <a:rPr lang="en-US" sz="1200" dirty="0">
                <a:solidFill>
                  <a:srgbClr val="7E8083"/>
                </a:solidFill>
                <a:latin typeface="Arial Black" panose="020B0A04020102020204" pitchFamily="34" charset="0"/>
              </a:rPr>
              <a:t>No ROP but premium investment results in either Death Benefit or LTC Benefit payout </a:t>
            </a:r>
          </a:p>
          <a:p>
            <a:pPr marL="742950" lvl="2" indent="-342900"/>
            <a:r>
              <a:rPr lang="en-US" sz="1200" dirty="0">
                <a:solidFill>
                  <a:srgbClr val="7E8083"/>
                </a:solidFill>
                <a:latin typeface="Arial Black" panose="020B0A04020102020204" pitchFamily="34" charset="0"/>
              </a:rPr>
              <a:t>Provides largest maximum benefit payout if LTC benefit accelerates the death benefit - $250,000 of non-taxable benefits </a:t>
            </a:r>
          </a:p>
          <a:p>
            <a:pPr marL="742950" lvl="2" indent="-342900"/>
            <a:r>
              <a:rPr lang="en-US" sz="1200" dirty="0">
                <a:solidFill>
                  <a:srgbClr val="7E8083"/>
                </a:solidFill>
                <a:latin typeface="Arial Black" panose="020B0A04020102020204" pitchFamily="34" charset="0"/>
              </a:rPr>
              <a:t>Tax Qualified LTC Definition – 7702B – covers temporary and permanent LTC claims</a:t>
            </a:r>
            <a:endParaRPr lang="en-US" sz="1200" b="1" dirty="0">
              <a:solidFill>
                <a:srgbClr val="7E8083"/>
              </a:solidFill>
              <a:latin typeface="Arial Black" panose="020B0A04020102020204" pitchFamily="34" charset="0"/>
            </a:endParaRPr>
          </a:p>
          <a:p>
            <a:pPr marL="0" lvl="1" indent="0">
              <a:buNone/>
            </a:pPr>
            <a:r>
              <a:rPr lang="en-US" sz="1200" b="1" dirty="0">
                <a:solidFill>
                  <a:srgbClr val="7E8083"/>
                </a:solidFill>
                <a:latin typeface="Arial Black" panose="020B0A04020102020204" pitchFamily="34" charset="0"/>
              </a:rPr>
              <a:t>Client Profile</a:t>
            </a:r>
          </a:p>
          <a:p>
            <a:pPr marL="742950" lvl="2" indent="-342900"/>
            <a:r>
              <a:rPr lang="en-US" sz="1200" dirty="0">
                <a:solidFill>
                  <a:srgbClr val="7E8083"/>
                </a:solidFill>
                <a:latin typeface="Arial Black" panose="020B0A04020102020204" pitchFamily="34" charset="0"/>
                <a:ea typeface="ＭＳ Ｐゴシック"/>
              </a:rPr>
              <a:t>45 – 65 years old </a:t>
            </a:r>
          </a:p>
          <a:p>
            <a:pPr marL="742950" lvl="2" indent="-342900"/>
            <a:r>
              <a:rPr lang="en-US" sz="1200" dirty="0">
                <a:solidFill>
                  <a:srgbClr val="7E8083"/>
                </a:solidFill>
                <a:latin typeface="Arial Black" panose="020B0A04020102020204" pitchFamily="34" charset="0"/>
                <a:ea typeface="ＭＳ Ｐゴシック"/>
              </a:rPr>
              <a:t>Wants a death benefit</a:t>
            </a:r>
          </a:p>
          <a:p>
            <a:pPr marL="742950" lvl="2" indent="-342900"/>
            <a:r>
              <a:rPr lang="en-US" sz="1200" dirty="0">
                <a:solidFill>
                  <a:srgbClr val="7E8083"/>
                </a:solidFill>
                <a:latin typeface="Arial Black" panose="020B0A04020102020204" pitchFamily="34" charset="0"/>
                <a:ea typeface="ＭＳ Ｐゴシック"/>
              </a:rPr>
              <a:t>Looking to enhance legacy and protect legacy against cost of a LTC event</a:t>
            </a:r>
          </a:p>
          <a:p>
            <a:pPr marL="742950" lvl="2" indent="-342900"/>
            <a:r>
              <a:rPr lang="en-US" sz="1200" dirty="0">
                <a:solidFill>
                  <a:srgbClr val="7E8083"/>
                </a:solidFill>
                <a:latin typeface="Arial Black" panose="020B0A04020102020204" pitchFamily="34" charset="0"/>
                <a:ea typeface="ＭＳ Ｐゴシック"/>
              </a:rPr>
              <a:t>Has definite LTC concerns</a:t>
            </a:r>
          </a:p>
          <a:p>
            <a:pPr marL="742950" lvl="2" indent="-342900"/>
            <a:r>
              <a:rPr lang="en-US" sz="1200" dirty="0">
                <a:solidFill>
                  <a:srgbClr val="7E8083"/>
                </a:solidFill>
                <a:latin typeface="Arial Black" panose="020B0A04020102020204" pitchFamily="34" charset="0"/>
                <a:ea typeface="ＭＳ Ｐゴシック"/>
              </a:rPr>
              <a:t>Looking for lifetime premium options, not 5, 10 or single pay</a:t>
            </a:r>
          </a:p>
          <a:p>
            <a:pPr marL="742950" lvl="2" indent="-342900"/>
            <a:r>
              <a:rPr lang="en-US" sz="1200" dirty="0">
                <a:solidFill>
                  <a:srgbClr val="7E8083"/>
                </a:solidFill>
                <a:latin typeface="Arial Black" panose="020B0A04020102020204" pitchFamily="34" charset="0"/>
                <a:ea typeface="ＭＳ Ｐゴシック"/>
              </a:rPr>
              <a:t>Likes a policy that has purpose beyond life or LTC only needs</a:t>
            </a:r>
          </a:p>
          <a:p>
            <a:pPr marL="742950" lvl="2" indent="-342900"/>
            <a:r>
              <a:rPr lang="en-US" sz="1200" dirty="0">
                <a:solidFill>
                  <a:srgbClr val="7E8083"/>
                </a:solidFill>
                <a:latin typeface="Arial Black" panose="020B0A04020102020204" pitchFamily="34" charset="0"/>
                <a:ea typeface="ＭＳ Ｐゴシック"/>
              </a:rPr>
              <a:t>Can afford an annual pay or 10 pay premium versus a single pay</a:t>
            </a:r>
            <a:endParaRPr lang="en-US" sz="1200" dirty="0">
              <a:solidFill>
                <a:srgbClr val="7E8083"/>
              </a:solidFill>
              <a:ea typeface="ＭＳ Ｐゴシック"/>
            </a:endParaRPr>
          </a:p>
          <a:p>
            <a:pPr marL="0" lvl="1" indent="0">
              <a:buNone/>
            </a:pPr>
            <a:r>
              <a:rPr lang="en-US" sz="800" dirty="0">
                <a:solidFill>
                  <a:srgbClr val="7E8083"/>
                </a:solidFill>
                <a:ea typeface="ＭＳ Ｐゴシック"/>
              </a:rPr>
              <a:t>Underwriting: Full – May include para-med, blood/urine analysis, medical records. Normal age and amount; may qualify for preferred health discounts</a:t>
            </a:r>
            <a:endParaRPr lang="en-US" sz="800" dirty="0">
              <a:solidFill>
                <a:srgbClr val="7E8083"/>
              </a:solidFill>
            </a:endParaRPr>
          </a:p>
        </p:txBody>
      </p:sp>
    </p:spTree>
    <p:extLst>
      <p:ext uri="{BB962C8B-B14F-4D97-AF65-F5344CB8AC3E}">
        <p14:creationId xmlns:p14="http://schemas.microsoft.com/office/powerpoint/2010/main" val="717243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1200" y="783892"/>
            <a:ext cx="8369599" cy="954107"/>
          </a:xfrm>
          <a:prstGeom prst="rect">
            <a:avLst/>
          </a:prstGeom>
        </p:spPr>
        <p:txBody>
          <a:bodyPr wrap="none">
            <a:spAutoFit/>
          </a:bodyPr>
          <a:lstStyle/>
          <a:p>
            <a:r>
              <a:rPr lang="en-US" sz="2800" b="1" dirty="0">
                <a:solidFill>
                  <a:schemeClr val="accent4"/>
                </a:solidFill>
                <a:latin typeface="Verdana" panose="020B0604030504040204" pitchFamily="34" charset="0"/>
                <a:ea typeface="Verdana" panose="020B0604030504040204" pitchFamily="34" charset="0"/>
                <a:cs typeface="Verdana" panose="020B0604030504040204" pitchFamily="34" charset="0"/>
              </a:rPr>
              <a:t>Option 3: Survivorship Life w/LTC Rider </a:t>
            </a:r>
            <a:endParaRPr lang="en-US" sz="2800" dirty="0">
              <a:latin typeface="Verdana" panose="020B0604030504040204" pitchFamily="34" charset="0"/>
              <a:ea typeface="Verdana" panose="020B0604030504040204" pitchFamily="34" charset="0"/>
              <a:cs typeface="Verdana" panose="020B0604030504040204" pitchFamily="34" charset="0"/>
            </a:endParaRPr>
          </a:p>
          <a:p>
            <a:pPr algn="ctr"/>
            <a:r>
              <a:rPr lang="en-US" sz="2800" b="1" dirty="0">
                <a:solidFill>
                  <a:schemeClr val="accent4"/>
                </a:solidFill>
                <a:latin typeface="Verdana" panose="020B0604030504040204" pitchFamily="34" charset="0"/>
                <a:ea typeface="Verdana" panose="020B0604030504040204" pitchFamily="34" charset="0"/>
                <a:cs typeface="Verdana" panose="020B0604030504040204" pitchFamily="34" charset="0"/>
              </a:rPr>
              <a:t>(for couples) </a:t>
            </a:r>
          </a:p>
        </p:txBody>
      </p:sp>
      <p:sp>
        <p:nvSpPr>
          <p:cNvPr id="4" name="Rectangle 3"/>
          <p:cNvSpPr/>
          <p:nvPr/>
        </p:nvSpPr>
        <p:spPr>
          <a:xfrm>
            <a:off x="1260629" y="1737999"/>
            <a:ext cx="10218198" cy="4062651"/>
          </a:xfrm>
          <a:prstGeom prst="rect">
            <a:avLst/>
          </a:prstGeom>
        </p:spPr>
        <p:txBody>
          <a:bodyPr wrap="square">
            <a:spAutoFit/>
          </a:bodyPr>
          <a:lstStyle/>
          <a:p>
            <a:pPr eaLnBrk="0" fontAlgn="base" hangingPunct="0"/>
            <a:r>
              <a:rPr lang="en-US" sz="1400" b="1" dirty="0">
                <a:solidFill>
                  <a:srgbClr val="7E8083"/>
                </a:solidFill>
                <a:latin typeface="Verdana" charset="0"/>
                <a:ea typeface="Verdana" charset="0"/>
                <a:cs typeface="Verdana" charset="0"/>
              </a:rPr>
              <a:t>$9,908 (annual) life-pay, Nationwide Survivorship II UL/LTC Rider Policy</a:t>
            </a:r>
          </a:p>
          <a:p>
            <a:pPr marL="0" lvl="1"/>
            <a:r>
              <a:rPr lang="en-US" sz="1400" b="1" dirty="0">
                <a:solidFill>
                  <a:srgbClr val="7E8083"/>
                </a:solidFill>
                <a:latin typeface="Verdana" charset="0"/>
                <a:ea typeface="Verdana" charset="0"/>
                <a:cs typeface="Verdana" charset="0"/>
              </a:rPr>
              <a:t>Life with LTC Rider Features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Flexible pay periods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Guaranteed premiums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No ROP but premium investment results in either Death Benefit or LTC Benefit payout </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Death Benefit is payable upon the death of the second spouse if LTC benefits do not exhaust the policy’s death benefit.   </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Tax Qualified LTC Definition – 7702B – covers temporary and permanent LTC claims</a:t>
            </a:r>
          </a:p>
          <a:p>
            <a:pPr marL="0" lvl="1"/>
            <a:endParaRPr lang="en-US" sz="1400" b="1" dirty="0">
              <a:solidFill>
                <a:srgbClr val="7E8083"/>
              </a:solidFill>
              <a:latin typeface="Verdana" charset="0"/>
              <a:ea typeface="Verdana" charset="0"/>
              <a:cs typeface="Verdana" charset="0"/>
            </a:endParaRPr>
          </a:p>
          <a:p>
            <a:pPr marL="0" lvl="1"/>
            <a:r>
              <a:rPr lang="en-US" sz="1400" b="1" dirty="0">
                <a:solidFill>
                  <a:srgbClr val="7E8083"/>
                </a:solidFill>
                <a:latin typeface="Verdana" charset="0"/>
                <a:ea typeface="Verdana" charset="0"/>
                <a:cs typeface="Verdana" charset="0"/>
              </a:rPr>
              <a:t>Client Profile</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Married Couple 55 – 70 years old </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Wants a death benefit for family/legacy reasons </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Looking to enhance legacy and protect legacy assets against cost of a LTC event</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Has definite LTC concerns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Looking for lifetime premium options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Likes a policy that has purpose beyond life or LTC only needs</a:t>
            </a:r>
          </a:p>
          <a:p>
            <a:pPr marL="742950" lvl="2" indent="-342900">
              <a:buFont typeface="Arial" panose="020B0604020202020204" pitchFamily="34" charset="0"/>
              <a:buChar char="•"/>
            </a:pPr>
            <a:r>
              <a:rPr lang="en-US" sz="1400" dirty="0">
                <a:solidFill>
                  <a:srgbClr val="7E8083"/>
                </a:solidFill>
                <a:latin typeface="Verdana" charset="0"/>
                <a:ea typeface="Verdana" charset="0"/>
                <a:cs typeface="Verdana" charset="0"/>
              </a:rPr>
              <a:t>Can afford an annual pay or 10 pay premium versus a single pay</a:t>
            </a:r>
          </a:p>
          <a:p>
            <a:pPr marL="0" lvl="1"/>
            <a:endParaRPr lang="en-US" sz="1200" dirty="0">
              <a:solidFill>
                <a:srgbClr val="7E8083"/>
              </a:solidFill>
              <a:latin typeface="Verdana" charset="0"/>
              <a:ea typeface="Verdana" charset="0"/>
              <a:cs typeface="Verdana" charset="0"/>
            </a:endParaRPr>
          </a:p>
          <a:p>
            <a:pPr marL="0" lvl="1"/>
            <a:r>
              <a:rPr lang="en-US" sz="800" dirty="0">
                <a:solidFill>
                  <a:srgbClr val="7E8083"/>
                </a:solidFill>
                <a:latin typeface="Verdana" charset="0"/>
                <a:ea typeface="Verdana" charset="0"/>
                <a:cs typeface="Verdana" charset="0"/>
              </a:rPr>
              <a:t>Underwriting: Full – May include para-med, blood/urine analysis, medical records. Normal age and amount; may qualify for preferred health discounts</a:t>
            </a:r>
          </a:p>
        </p:txBody>
      </p:sp>
    </p:spTree>
    <p:extLst>
      <p:ext uri="{BB962C8B-B14F-4D97-AF65-F5344CB8AC3E}">
        <p14:creationId xmlns:p14="http://schemas.microsoft.com/office/powerpoint/2010/main" val="904690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4916" y="744322"/>
            <a:ext cx="9144000" cy="741362"/>
          </a:xfrm>
        </p:spPr>
        <p:txBody>
          <a:bodyPr>
            <a:normAutofit/>
          </a:bodyPr>
          <a:lstStyle/>
          <a:p>
            <a:r>
              <a:rPr lang="en-US" sz="2800" b="1" dirty="0">
                <a:solidFill>
                  <a:srgbClr val="F58025"/>
                </a:solidFill>
                <a:cs typeface="Verdana"/>
              </a:rPr>
              <a:t>Option 4: Linked Life w/LTC Benefit Policy   </a:t>
            </a:r>
            <a:endParaRPr lang="en-US" sz="2800" dirty="0">
              <a:solidFill>
                <a:srgbClr val="F58025"/>
              </a:solidFill>
              <a:cs typeface="Verdana"/>
            </a:endParaRPr>
          </a:p>
        </p:txBody>
      </p:sp>
      <p:sp>
        <p:nvSpPr>
          <p:cNvPr id="3" name="Content Placeholder 2"/>
          <p:cNvSpPr>
            <a:spLocks noGrp="1"/>
          </p:cNvSpPr>
          <p:nvPr>
            <p:ph idx="4294967295"/>
          </p:nvPr>
        </p:nvSpPr>
        <p:spPr>
          <a:xfrm>
            <a:off x="665826" y="1327150"/>
            <a:ext cx="10919533" cy="5399087"/>
          </a:xfrm>
        </p:spPr>
        <p:txBody>
          <a:bodyPr>
            <a:noAutofit/>
          </a:bodyPr>
          <a:lstStyle/>
          <a:p>
            <a:pPr marL="0" lvl="1" indent="0">
              <a:buNone/>
            </a:pPr>
            <a:r>
              <a:rPr lang="en-US" sz="1200" b="1" dirty="0">
                <a:solidFill>
                  <a:srgbClr val="7E8083"/>
                </a:solidFill>
                <a:latin typeface="Arial Black" panose="020B0A04020102020204" pitchFamily="34" charset="0"/>
              </a:rPr>
              <a:t>$94,788 Single Premium Nationwide </a:t>
            </a:r>
            <a:r>
              <a:rPr lang="en-US" sz="1200" b="1" dirty="0" err="1">
                <a:solidFill>
                  <a:srgbClr val="7E8083"/>
                </a:solidFill>
                <a:latin typeface="Arial Black" panose="020B0A04020102020204" pitchFamily="34" charset="0"/>
              </a:rPr>
              <a:t>CareMatters</a:t>
            </a:r>
            <a:r>
              <a:rPr lang="en-US" sz="1200" b="1" dirty="0">
                <a:solidFill>
                  <a:srgbClr val="7E8083"/>
                </a:solidFill>
                <a:latin typeface="Arial Black" panose="020B0A04020102020204" pitchFamily="34" charset="0"/>
              </a:rPr>
              <a:t> Linked Life/LTC Product with a single-pay premium option </a:t>
            </a:r>
          </a:p>
          <a:p>
            <a:pPr marL="0" lvl="1" indent="0">
              <a:buNone/>
            </a:pPr>
            <a:r>
              <a:rPr lang="en-US" sz="1200" b="1" dirty="0">
                <a:solidFill>
                  <a:srgbClr val="7E8083"/>
                </a:solidFill>
                <a:latin typeface="Arial Black" panose="020B0A04020102020204" pitchFamily="34" charset="0"/>
              </a:rPr>
              <a:t>Linked Life with LTC Rider Features</a:t>
            </a:r>
          </a:p>
          <a:p>
            <a:pPr marL="742950" lvl="2" indent="-342900"/>
            <a:r>
              <a:rPr lang="en-US" sz="1200" dirty="0">
                <a:solidFill>
                  <a:srgbClr val="7E8083"/>
                </a:solidFill>
                <a:latin typeface="Arial Black" panose="020B0A04020102020204" pitchFamily="34" charset="0"/>
              </a:rPr>
              <a:t>Single Premium Deposit – “One and Done” – no on-going premium payments </a:t>
            </a:r>
          </a:p>
          <a:p>
            <a:pPr marL="742950" lvl="2" indent="-342900"/>
            <a:r>
              <a:rPr lang="en-US" sz="1200" dirty="0">
                <a:solidFill>
                  <a:srgbClr val="7E8083"/>
                </a:solidFill>
                <a:latin typeface="Arial Black" panose="020B0A04020102020204" pitchFamily="34" charset="0"/>
              </a:rPr>
              <a:t>Guaranteed premiums</a:t>
            </a:r>
          </a:p>
          <a:p>
            <a:pPr marL="742950" lvl="2" indent="-342900"/>
            <a:r>
              <a:rPr lang="en-US" sz="1200" dirty="0">
                <a:solidFill>
                  <a:srgbClr val="7E8083"/>
                </a:solidFill>
                <a:latin typeface="Arial Black" panose="020B0A04020102020204" pitchFamily="34" charset="0"/>
              </a:rPr>
              <a:t>Graded Return of Premium for first 5 years, 100% ROP thereafter  </a:t>
            </a:r>
          </a:p>
          <a:p>
            <a:pPr marL="742950" lvl="2" indent="-342900"/>
            <a:r>
              <a:rPr lang="en-US" sz="1200" dirty="0">
                <a:solidFill>
                  <a:srgbClr val="7E8083"/>
                </a:solidFill>
                <a:latin typeface="Arial Black" panose="020B0A04020102020204" pitchFamily="34" charset="0"/>
              </a:rPr>
              <a:t>Provides a Residual Death Benefit if the LTC Benefit accelerates the Death Benefit </a:t>
            </a:r>
          </a:p>
          <a:p>
            <a:pPr marL="742950" lvl="2" indent="-342900"/>
            <a:r>
              <a:rPr lang="en-US" sz="1200" dirty="0">
                <a:solidFill>
                  <a:srgbClr val="7E8083"/>
                </a:solidFill>
                <a:latin typeface="Arial Black" panose="020B0A04020102020204" pitchFamily="34" charset="0"/>
              </a:rPr>
              <a:t>Tax Qualified LTC Definition – 7702B – covers temporary and permanent LTC claims</a:t>
            </a:r>
          </a:p>
          <a:p>
            <a:pPr marL="742950" lvl="2" indent="-342900"/>
            <a:r>
              <a:rPr lang="en-US" sz="1200" dirty="0">
                <a:solidFill>
                  <a:srgbClr val="7E8083"/>
                </a:solidFill>
                <a:latin typeface="Arial Black" panose="020B0A04020102020204" pitchFamily="34" charset="0"/>
              </a:rPr>
              <a:t>Seen as an asset transfer </a:t>
            </a:r>
          </a:p>
          <a:p>
            <a:pPr marL="0" lvl="1" indent="0">
              <a:buNone/>
            </a:pPr>
            <a:r>
              <a:rPr lang="en-US" sz="1200" b="1" dirty="0">
                <a:solidFill>
                  <a:srgbClr val="7E8083"/>
                </a:solidFill>
                <a:latin typeface="Arial Black" panose="020B0A04020102020204" pitchFamily="34" charset="0"/>
              </a:rPr>
              <a:t>Client Profile</a:t>
            </a:r>
          </a:p>
          <a:p>
            <a:pPr marL="742950" lvl="2" indent="-342900"/>
            <a:r>
              <a:rPr lang="en-US" sz="1200" dirty="0">
                <a:solidFill>
                  <a:srgbClr val="7E8083"/>
                </a:solidFill>
                <a:latin typeface="Arial Black" panose="020B0A04020102020204" pitchFamily="34" charset="0"/>
                <a:ea typeface="ＭＳ Ｐゴシック"/>
              </a:rPr>
              <a:t>60 – 75 years old </a:t>
            </a:r>
          </a:p>
          <a:p>
            <a:pPr marL="742950" lvl="2" indent="-342900"/>
            <a:r>
              <a:rPr lang="en-US" sz="1200" dirty="0">
                <a:solidFill>
                  <a:srgbClr val="7E8083"/>
                </a:solidFill>
                <a:latin typeface="Arial Black" panose="020B0A04020102020204" pitchFamily="34" charset="0"/>
                <a:ea typeface="ＭＳ Ｐゴシック"/>
              </a:rPr>
              <a:t>Wants LTC protection, a death benefit and return of premium option </a:t>
            </a:r>
          </a:p>
          <a:p>
            <a:pPr marL="742950" lvl="2" indent="-342900"/>
            <a:r>
              <a:rPr lang="en-US" sz="1200" dirty="0">
                <a:solidFill>
                  <a:srgbClr val="7E8083"/>
                </a:solidFill>
                <a:latin typeface="Arial Black" panose="020B0A04020102020204" pitchFamily="34" charset="0"/>
                <a:ea typeface="ＭＳ Ｐゴシック"/>
              </a:rPr>
              <a:t>Looking to enhance legacy and protect legacy against cost of a LTC event</a:t>
            </a:r>
          </a:p>
          <a:p>
            <a:pPr marL="742950" lvl="2" indent="-342900"/>
            <a:r>
              <a:rPr lang="en-US" sz="1200" dirty="0">
                <a:solidFill>
                  <a:srgbClr val="7E8083"/>
                </a:solidFill>
                <a:latin typeface="Arial Black" panose="020B0A04020102020204" pitchFamily="34" charset="0"/>
                <a:ea typeface="ＭＳ Ｐゴシック"/>
              </a:rPr>
              <a:t>Can afford a single premium deposit</a:t>
            </a:r>
          </a:p>
          <a:p>
            <a:pPr marL="742950" lvl="2" indent="-342900"/>
            <a:r>
              <a:rPr lang="en-US" sz="1200" dirty="0">
                <a:solidFill>
                  <a:srgbClr val="7E8083"/>
                </a:solidFill>
                <a:latin typeface="Arial Black" panose="020B0A04020102020204" pitchFamily="34" charset="0"/>
                <a:ea typeface="ＭＳ Ｐゴシック"/>
              </a:rPr>
              <a:t>May have a non-qualified life insurance policy that is out of the surrender charge period to 1035 exchange (if suitable) and  as permitted by 1035 exchange rules </a:t>
            </a:r>
          </a:p>
          <a:p>
            <a:pPr marL="742950" lvl="2" indent="-342900"/>
            <a:r>
              <a:rPr lang="en-US" sz="1200" dirty="0">
                <a:solidFill>
                  <a:srgbClr val="7E8083"/>
                </a:solidFill>
                <a:latin typeface="Arial Black" panose="020B0A04020102020204" pitchFamily="34" charset="0"/>
                <a:ea typeface="ＭＳ Ｐゴシック"/>
              </a:rPr>
              <a:t>Can afford to self-insure but wants to leverage assets to meet the need </a:t>
            </a:r>
            <a:endParaRPr lang="en-US" sz="1400" dirty="0">
              <a:solidFill>
                <a:srgbClr val="7E8083"/>
              </a:solidFill>
              <a:ea typeface="ＭＳ Ｐゴシック"/>
            </a:endParaRPr>
          </a:p>
          <a:p>
            <a:pPr marL="0" lvl="1" indent="0">
              <a:buNone/>
            </a:pPr>
            <a:r>
              <a:rPr lang="en-US" sz="800" dirty="0">
                <a:solidFill>
                  <a:srgbClr val="7E8083"/>
                </a:solidFill>
                <a:ea typeface="ＭＳ Ｐゴシック"/>
              </a:rPr>
              <a:t>Underwriting: Simplified Underwriting – Phone Interview, National Drug Data Base Screen, MVR and MIB National Data Base Screen </a:t>
            </a:r>
            <a:endParaRPr lang="en-US" sz="800" dirty="0">
              <a:solidFill>
                <a:srgbClr val="7E8083"/>
              </a:solidFill>
            </a:endParaRPr>
          </a:p>
        </p:txBody>
      </p:sp>
    </p:spTree>
    <p:extLst>
      <p:ext uri="{BB962C8B-B14F-4D97-AF65-F5344CB8AC3E}">
        <p14:creationId xmlns:p14="http://schemas.microsoft.com/office/powerpoint/2010/main" val="3941285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102" y="1029112"/>
            <a:ext cx="7486909" cy="371210"/>
          </a:xfrm>
        </p:spPr>
        <p:txBody>
          <a:bodyPr>
            <a:normAutofit fontScale="90000"/>
          </a:bodyPr>
          <a:lstStyle/>
          <a:p>
            <a:r>
              <a:rPr lang="en-US" dirty="0"/>
              <a:t>Tax Deductible Premiums</a:t>
            </a:r>
          </a:p>
        </p:txBody>
      </p:sp>
      <p:sp>
        <p:nvSpPr>
          <p:cNvPr id="3" name="Slide Number Placeholder 2"/>
          <p:cNvSpPr>
            <a:spLocks noGrp="1"/>
          </p:cNvSpPr>
          <p:nvPr>
            <p:ph type="sldNum" sz="quarter" idx="10"/>
          </p:nvPr>
        </p:nvSpPr>
        <p:spPr/>
        <p:txBody>
          <a:bodyPr/>
          <a:lstStyle/>
          <a:p>
            <a:pPr>
              <a:defRPr/>
            </a:pPr>
            <a:fld id="{F7C26540-40CB-784A-B782-7560F0DFBDC8}" type="slidenum">
              <a:rPr lang="en-US" smtClean="0"/>
              <a:pPr>
                <a:defRPr/>
              </a:pPr>
              <a:t>25</a:t>
            </a:fld>
            <a:endParaRPr lang="en-US" dirty="0"/>
          </a:p>
        </p:txBody>
      </p:sp>
      <p:sp>
        <p:nvSpPr>
          <p:cNvPr id="4" name="Rectangle 3"/>
          <p:cNvSpPr/>
          <p:nvPr/>
        </p:nvSpPr>
        <p:spPr>
          <a:xfrm>
            <a:off x="568172" y="1513513"/>
            <a:ext cx="10875144" cy="4524315"/>
          </a:xfrm>
          <a:prstGeom prst="rect">
            <a:avLst/>
          </a:prstGeom>
        </p:spPr>
        <p:txBody>
          <a:bodyPr wrap="square">
            <a:spAutoFit/>
          </a:bodyPr>
          <a:lstStyle/>
          <a:p>
            <a:r>
              <a:rPr lang="en-US" dirty="0"/>
              <a:t>Attained age before the close of the taxable year	</a:t>
            </a:r>
          </a:p>
          <a:p>
            <a:r>
              <a:rPr lang="en-US" dirty="0"/>
              <a:t>							Maximum deduction for 2018				Maximum deduction for 2019</a:t>
            </a:r>
          </a:p>
          <a:p>
            <a:r>
              <a:rPr lang="en-US" dirty="0"/>
              <a:t>40 or less								$420										$420</a:t>
            </a:r>
          </a:p>
          <a:p>
            <a:r>
              <a:rPr lang="en-US" dirty="0"/>
              <a:t>More than 40 but not more than 50			$780										$790</a:t>
            </a:r>
          </a:p>
          <a:p>
            <a:r>
              <a:rPr lang="en-US" dirty="0"/>
              <a:t>More than 50 but not more than 60			$1,560									$1,580</a:t>
            </a:r>
          </a:p>
          <a:p>
            <a:r>
              <a:rPr lang="en-US" dirty="0"/>
              <a:t>More than 60 but not more than 70			$4,160									$4,220</a:t>
            </a:r>
          </a:p>
          <a:p>
            <a:r>
              <a:rPr lang="en-US" dirty="0"/>
              <a:t>More than 70							$5,200									$5,270</a:t>
            </a:r>
          </a:p>
          <a:p>
            <a:endParaRPr lang="en-US" dirty="0"/>
          </a:p>
          <a:p>
            <a:r>
              <a:rPr lang="en-US" dirty="0"/>
              <a:t>Source: IRS Revenue Procedure 2016 – 55 </a:t>
            </a:r>
            <a:r>
              <a:rPr lang="en-US" i="1" dirty="0"/>
              <a:t>(2018 limits) and 2018-58(2019 limits).</a:t>
            </a:r>
          </a:p>
          <a:p>
            <a:endParaRPr lang="en-US" dirty="0"/>
          </a:p>
          <a:p>
            <a:r>
              <a:rPr lang="en-US" dirty="0"/>
              <a:t>The IRS also updated their benefit amounts allowed for per diem or indemnity policies, which pay a predetermined amount each day. These benefits are not included in income except amounts that exceed the beneficiary’s total qualified long term care expenses or $370 per day. whichever is greater.</a:t>
            </a:r>
            <a:endParaRPr lang="en-US" i="1" dirty="0"/>
          </a:p>
          <a:p>
            <a:endParaRPr lang="en-US" i="1" dirty="0"/>
          </a:p>
          <a:p>
            <a:r>
              <a:rPr lang="en-US" i="1" dirty="0"/>
              <a:t>Premiums for qualified long term care insurance policies are tax deductible to the extent that they, along with other unreimbursed medical expenses (including Medicare premiums), exceed 10 percent of the insured’s adjusted gross income in 2018. (IRC Sec. 213)</a:t>
            </a:r>
          </a:p>
        </p:txBody>
      </p:sp>
    </p:spTree>
    <p:extLst>
      <p:ext uri="{BB962C8B-B14F-4D97-AF65-F5344CB8AC3E}">
        <p14:creationId xmlns:p14="http://schemas.microsoft.com/office/powerpoint/2010/main" val="224384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1234620"/>
            <a:ext cx="8610600" cy="4708981"/>
          </a:xfrm>
          <a:prstGeom prst="rect">
            <a:avLst/>
          </a:prstGeom>
          <a:noFill/>
        </p:spPr>
        <p:txBody>
          <a:bodyPr wrap="square" rtlCol="0">
            <a:spAutoFit/>
          </a:bodyPr>
          <a:lstStyle/>
          <a:p>
            <a:pPr marL="457200" indent="-457200" defTabSz="914400">
              <a:defRPr/>
            </a:pPr>
            <a:r>
              <a:rPr lang="en-US" sz="2400" b="1" kern="0" dirty="0">
                <a:solidFill>
                  <a:srgbClr val="4D4F53"/>
                </a:solidFill>
                <a:latin typeface="Arial" panose="020B0604020202020204" pitchFamily="34" charset="0"/>
                <a:cs typeface="Arial" panose="020B0604020202020204" pitchFamily="34" charset="0"/>
              </a:rPr>
              <a:t>1.  Succession planning</a:t>
            </a:r>
            <a:endParaRPr lang="en-US" sz="2400" kern="0" dirty="0">
              <a:solidFill>
                <a:srgbClr val="4D4F53"/>
              </a:solidFill>
              <a:latin typeface="Arial" panose="020B0604020202020204" pitchFamily="34" charset="0"/>
              <a:cs typeface="Arial" panose="020B0604020202020204" pitchFamily="34" charset="0"/>
            </a:endParaRPr>
          </a:p>
          <a:p>
            <a:pPr marL="800100" lvl="1" indent="-342900" defTabSz="914400">
              <a:buClr>
                <a:prstClr val="black"/>
              </a:buClr>
              <a:buFont typeface="Wingdings" pitchFamily="2" charset="2"/>
              <a:buChar char="Ø"/>
              <a:defRPr/>
            </a:pPr>
            <a:r>
              <a:rPr lang="en-US" sz="2000" kern="0" dirty="0">
                <a:solidFill>
                  <a:srgbClr val="4D4F53"/>
                </a:solidFill>
                <a:latin typeface="Arial" panose="020B0604020202020204" pitchFamily="34" charset="0"/>
                <a:cs typeface="Arial" panose="020B0604020202020204" pitchFamily="34" charset="0"/>
              </a:rPr>
              <a:t>Transferring the business to the next generation</a:t>
            </a:r>
          </a:p>
          <a:p>
            <a:pPr marL="800100" lvl="1" indent="-342900" defTabSz="914400">
              <a:buClr>
                <a:prstClr val="black"/>
              </a:buClr>
              <a:buFont typeface="Wingdings" pitchFamily="2" charset="2"/>
              <a:buChar char="Ø"/>
              <a:defRPr/>
            </a:pPr>
            <a:endParaRPr lang="en-US" sz="2000" kern="0" dirty="0">
              <a:solidFill>
                <a:srgbClr val="4D4F53"/>
              </a:solidFill>
              <a:latin typeface="Arial" panose="020B0604020202020204" pitchFamily="34" charset="0"/>
              <a:cs typeface="Arial" panose="020B0604020202020204" pitchFamily="34" charset="0"/>
            </a:endParaRPr>
          </a:p>
          <a:p>
            <a:pPr marL="457200" indent="-457200" defTabSz="914400">
              <a:buClr>
                <a:srgbClr val="2A8B16"/>
              </a:buClr>
              <a:defRPr/>
            </a:pPr>
            <a:r>
              <a:rPr lang="en-US" sz="2400" b="1" kern="0" dirty="0">
                <a:solidFill>
                  <a:srgbClr val="4D4F53"/>
                </a:solidFill>
                <a:latin typeface="Arial" panose="020B0604020202020204" pitchFamily="34" charset="0"/>
                <a:cs typeface="Arial" panose="020B0604020202020204" pitchFamily="34" charset="0"/>
              </a:rPr>
              <a:t>2.  Business planning</a:t>
            </a:r>
          </a:p>
          <a:p>
            <a:pPr marL="800100" lvl="1" indent="-342900" defTabSz="914400">
              <a:buClr>
                <a:prstClr val="black"/>
              </a:buClr>
              <a:buFont typeface="Wingdings" pitchFamily="2" charset="2"/>
              <a:buChar char="Ø"/>
              <a:defRPr/>
            </a:pPr>
            <a:r>
              <a:rPr lang="en-US" sz="2000" kern="0" dirty="0">
                <a:solidFill>
                  <a:srgbClr val="4D4F53"/>
                </a:solidFill>
                <a:latin typeface="Arial" panose="020B0604020202020204" pitchFamily="34" charset="0"/>
                <a:cs typeface="Arial" panose="020B0604020202020204" pitchFamily="34" charset="0"/>
              </a:rPr>
              <a:t>Profitability over time</a:t>
            </a:r>
          </a:p>
          <a:p>
            <a:pPr marL="800100" lvl="1" indent="-342900" defTabSz="914400">
              <a:buClr>
                <a:prstClr val="black"/>
              </a:buClr>
              <a:buFont typeface="Wingdings" pitchFamily="2" charset="2"/>
              <a:buChar char="Ø"/>
              <a:defRPr/>
            </a:pPr>
            <a:endParaRPr lang="en-US" sz="2000" kern="0" dirty="0">
              <a:solidFill>
                <a:srgbClr val="4D4F53"/>
              </a:solidFill>
              <a:latin typeface="Arial" panose="020B0604020202020204" pitchFamily="34" charset="0"/>
              <a:cs typeface="Arial" panose="020B0604020202020204" pitchFamily="34" charset="0"/>
            </a:endParaRPr>
          </a:p>
          <a:p>
            <a:pPr marL="342900" indent="-342900" defTabSz="914400">
              <a:buClr>
                <a:srgbClr val="2A8B16"/>
              </a:buClr>
              <a:defRPr/>
            </a:pPr>
            <a:r>
              <a:rPr lang="en-US" sz="2400" b="1" kern="0" dirty="0">
                <a:solidFill>
                  <a:srgbClr val="4D4F53"/>
                </a:solidFill>
                <a:latin typeface="Arial" panose="020B0604020202020204" pitchFamily="34" charset="0"/>
                <a:cs typeface="Arial" panose="020B0604020202020204" pitchFamily="34" charset="0"/>
              </a:rPr>
              <a:t>3.  Risk management</a:t>
            </a:r>
            <a:endParaRPr lang="en-US" sz="2400" kern="0" dirty="0">
              <a:solidFill>
                <a:srgbClr val="4D4F53"/>
              </a:solidFill>
              <a:latin typeface="Arial" panose="020B0604020202020204" pitchFamily="34" charset="0"/>
              <a:cs typeface="Arial" panose="020B0604020202020204" pitchFamily="34" charset="0"/>
            </a:endParaRPr>
          </a:p>
          <a:p>
            <a:pPr marL="800100" lvl="1" indent="-342900" defTabSz="914400">
              <a:buClr>
                <a:prstClr val="black"/>
              </a:buClr>
              <a:buFont typeface="Wingdings" pitchFamily="2" charset="2"/>
              <a:buChar char="Ø"/>
              <a:defRPr/>
            </a:pPr>
            <a:r>
              <a:rPr lang="en-US" sz="2000" kern="0" dirty="0">
                <a:solidFill>
                  <a:srgbClr val="4D4F53"/>
                </a:solidFill>
                <a:latin typeface="Arial" panose="020B0604020202020204" pitchFamily="34" charset="0"/>
                <a:cs typeface="Arial" panose="020B0604020202020204" pitchFamily="34" charset="0"/>
              </a:rPr>
              <a:t>Ensuring money and structuring responsibility</a:t>
            </a:r>
          </a:p>
          <a:p>
            <a:pPr marL="800100" lvl="1" indent="-342900" defTabSz="914400">
              <a:buClr>
                <a:prstClr val="black"/>
              </a:buClr>
              <a:buFont typeface="Wingdings" pitchFamily="2" charset="2"/>
              <a:buChar char="Ø"/>
              <a:defRPr/>
            </a:pPr>
            <a:endParaRPr lang="en-US" sz="2000" kern="0" dirty="0">
              <a:solidFill>
                <a:srgbClr val="4D4F53"/>
              </a:solidFill>
              <a:latin typeface="Arial" panose="020B0604020202020204" pitchFamily="34" charset="0"/>
              <a:cs typeface="Arial" panose="020B0604020202020204" pitchFamily="34" charset="0"/>
            </a:endParaRPr>
          </a:p>
          <a:p>
            <a:pPr marL="342900" indent="-342900" defTabSz="914400">
              <a:buClr>
                <a:srgbClr val="2A8B16"/>
              </a:buClr>
              <a:defRPr/>
            </a:pPr>
            <a:r>
              <a:rPr lang="en-US" sz="2400" b="1" kern="0" dirty="0">
                <a:solidFill>
                  <a:srgbClr val="4D4F53"/>
                </a:solidFill>
                <a:latin typeface="Arial" panose="020B0604020202020204" pitchFamily="34" charset="0"/>
                <a:cs typeface="Arial" panose="020B0604020202020204" pitchFamily="34" charset="0"/>
              </a:rPr>
              <a:t>4.  Financial independence planning</a:t>
            </a:r>
            <a:endParaRPr lang="en-US" sz="2400" kern="0" dirty="0">
              <a:solidFill>
                <a:srgbClr val="4D4F53"/>
              </a:solidFill>
              <a:latin typeface="Arial" panose="020B0604020202020204" pitchFamily="34" charset="0"/>
              <a:cs typeface="Arial" panose="020B0604020202020204" pitchFamily="34" charset="0"/>
            </a:endParaRPr>
          </a:p>
          <a:p>
            <a:pPr marL="800100" lvl="1" indent="-342900" defTabSz="914400">
              <a:buClr>
                <a:prstClr val="black"/>
              </a:buClr>
              <a:buFont typeface="Wingdings" pitchFamily="2" charset="2"/>
              <a:buChar char="Ø"/>
              <a:defRPr/>
            </a:pPr>
            <a:r>
              <a:rPr lang="en-US" sz="2000" kern="0" dirty="0">
                <a:solidFill>
                  <a:srgbClr val="4D4F53"/>
                </a:solidFill>
                <a:latin typeface="Arial" panose="020B0604020202020204" pitchFamily="34" charset="0"/>
                <a:cs typeface="Arial" panose="020B0604020202020204" pitchFamily="34" charset="0"/>
              </a:rPr>
              <a:t>Meeting education or retirement goal and ensuring diversification</a:t>
            </a:r>
          </a:p>
          <a:p>
            <a:pPr marL="800100" lvl="1" indent="-342900" defTabSz="914400">
              <a:buClr>
                <a:prstClr val="black"/>
              </a:buClr>
              <a:buFont typeface="Wingdings" pitchFamily="2" charset="2"/>
              <a:buChar char="Ø"/>
              <a:defRPr/>
            </a:pPr>
            <a:endParaRPr lang="en-US" sz="2000" kern="0" dirty="0">
              <a:solidFill>
                <a:srgbClr val="4D4F53"/>
              </a:solidFill>
              <a:latin typeface="Arial" panose="020B0604020202020204" pitchFamily="34" charset="0"/>
              <a:cs typeface="Arial" panose="020B0604020202020204" pitchFamily="34" charset="0"/>
            </a:endParaRPr>
          </a:p>
          <a:p>
            <a:pPr marL="342900" indent="-342900" defTabSz="914400">
              <a:buClr>
                <a:srgbClr val="2A8B16"/>
              </a:buClr>
              <a:defRPr/>
            </a:pPr>
            <a:r>
              <a:rPr lang="en-US" sz="2400" b="1" kern="0" dirty="0">
                <a:solidFill>
                  <a:srgbClr val="4D4F53"/>
                </a:solidFill>
                <a:latin typeface="Arial" panose="020B0604020202020204" pitchFamily="34" charset="0"/>
                <a:cs typeface="Arial" panose="020B0604020202020204" pitchFamily="34" charset="0"/>
              </a:rPr>
              <a:t>5.  Estate planning</a:t>
            </a:r>
            <a:endParaRPr lang="en-US" sz="2400" kern="0" dirty="0">
              <a:solidFill>
                <a:srgbClr val="4D4F53"/>
              </a:solidFill>
              <a:latin typeface="Arial" panose="020B0604020202020204" pitchFamily="34" charset="0"/>
              <a:cs typeface="Arial" panose="020B0604020202020204" pitchFamily="34" charset="0"/>
            </a:endParaRPr>
          </a:p>
          <a:p>
            <a:pPr marL="800100" lvl="1" indent="-342900" defTabSz="914400">
              <a:buClr>
                <a:prstClr val="black"/>
              </a:buClr>
              <a:buFont typeface="Wingdings" pitchFamily="2" charset="2"/>
              <a:buChar char="Ø"/>
              <a:defRPr/>
            </a:pPr>
            <a:r>
              <a:rPr lang="en-US" sz="2000" kern="0" dirty="0">
                <a:solidFill>
                  <a:srgbClr val="4D4F53"/>
                </a:solidFill>
                <a:latin typeface="Arial" panose="020B0604020202020204" pitchFamily="34" charset="0"/>
                <a:cs typeface="Arial" panose="020B0604020202020204" pitchFamily="34" charset="0"/>
              </a:rPr>
              <a:t>Distribution of assets and tax payment</a:t>
            </a:r>
          </a:p>
        </p:txBody>
      </p:sp>
      <p:sp>
        <p:nvSpPr>
          <p:cNvPr id="7" name="TextBox 6"/>
          <p:cNvSpPr txBox="1"/>
          <p:nvPr/>
        </p:nvSpPr>
        <p:spPr>
          <a:xfrm>
            <a:off x="2006623" y="152400"/>
            <a:ext cx="8537915" cy="707886"/>
          </a:xfrm>
          <a:prstGeom prst="rect">
            <a:avLst/>
          </a:prstGeom>
          <a:noFill/>
        </p:spPr>
        <p:txBody>
          <a:bodyPr wrap="square" rtlCol="0">
            <a:spAutoFit/>
          </a:bodyPr>
          <a:lstStyle/>
          <a:p>
            <a:pPr defTabSz="914400"/>
            <a:r>
              <a:rPr lang="en-US" sz="4000" kern="0" dirty="0">
                <a:solidFill>
                  <a:srgbClr val="4D4F53"/>
                </a:solidFill>
                <a:latin typeface="Arial" panose="020B0604020202020204" pitchFamily="34" charset="0"/>
                <a:cs typeface="Arial" panose="020B0604020202020204" pitchFamily="34" charset="0"/>
              </a:rPr>
              <a:t>Five elements of transition planning</a:t>
            </a:r>
          </a:p>
        </p:txBody>
      </p:sp>
      <p:sp>
        <p:nvSpPr>
          <p:cNvPr id="8" name="Slide Number Placeholder 4">
            <a:extLst>
              <a:ext uri="{FF2B5EF4-FFF2-40B4-BE49-F238E27FC236}">
                <a16:creationId xmlns:a16="http://schemas.microsoft.com/office/drawing/2014/main" id="{77CEFF8E-2AB7-4136-915D-192EF0BE6604}"/>
              </a:ext>
            </a:extLst>
          </p:cNvPr>
          <p:cNvSpPr txBox="1">
            <a:spLocks/>
          </p:cNvSpPr>
          <p:nvPr/>
        </p:nvSpPr>
        <p:spPr>
          <a:xfrm>
            <a:off x="1600200" y="6492876"/>
            <a:ext cx="609600" cy="365125"/>
          </a:xfrm>
          <a:prstGeom prst="rect">
            <a:avLst/>
          </a:prstGeom>
        </p:spPr>
        <p:txBody>
          <a:bodyPr/>
          <a:lstStyle/>
          <a:p>
            <a:pPr defTabSz="914400" fontAlgn="base">
              <a:spcBef>
                <a:spcPct val="0"/>
              </a:spcBef>
              <a:spcAft>
                <a:spcPct val="0"/>
              </a:spcAft>
              <a:defRPr/>
            </a:pPr>
            <a:fld id="{1472FD0E-8539-4FCB-9329-76E4430CC691}" type="slidenum">
              <a:rPr lang="en-US" sz="1200">
                <a:solidFill>
                  <a:prstClr val="white"/>
                </a:solidFill>
                <a:latin typeface="Arial" charset="0"/>
                <a:ea typeface="ＭＳ Ｐゴシック" pitchFamily="34" charset="-128"/>
              </a:rPr>
              <a:pPr defTabSz="914400" fontAlgn="base">
                <a:spcBef>
                  <a:spcPct val="0"/>
                </a:spcBef>
                <a:spcAft>
                  <a:spcPct val="0"/>
                </a:spcAft>
                <a:defRPr/>
              </a:pPr>
              <a:t>26</a:t>
            </a:fld>
            <a:endParaRPr lang="en-US" sz="1200" dirty="0">
              <a:solidFill>
                <a:prstClr val="white"/>
              </a:solidFill>
              <a:latin typeface="Arial" charset="0"/>
              <a:ea typeface="ＭＳ Ｐゴシック" pitchFamily="34" charset="-128"/>
            </a:endParaRPr>
          </a:p>
        </p:txBody>
      </p:sp>
    </p:spTree>
    <p:extLst>
      <p:ext uri="{BB962C8B-B14F-4D97-AF65-F5344CB8AC3E}">
        <p14:creationId xmlns:p14="http://schemas.microsoft.com/office/powerpoint/2010/main" val="228223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111" y="1291573"/>
            <a:ext cx="8565776" cy="572916"/>
          </a:xfrm>
        </p:spPr>
        <p:txBody>
          <a:bodyPr/>
          <a:lstStyle/>
          <a:p>
            <a:r>
              <a:rPr lang="en-US" sz="2824" b="1" dirty="0">
                <a:solidFill>
                  <a:schemeClr val="tx1"/>
                </a:solidFill>
                <a:latin typeface="Franklin Gothic Demi Cond" panose="020B0706030402020204" pitchFamily="34" charset="0"/>
              </a:rPr>
              <a:t>What is A long term care TRIGGERING EVENT?</a:t>
            </a:r>
          </a:p>
        </p:txBody>
      </p:sp>
      <p:sp>
        <p:nvSpPr>
          <p:cNvPr id="3" name="Slide Number Placeholder 2"/>
          <p:cNvSpPr>
            <a:spLocks noGrp="1"/>
          </p:cNvSpPr>
          <p:nvPr>
            <p:ph type="sldNum" sz="quarter" idx="10"/>
          </p:nvPr>
        </p:nvSpPr>
        <p:spPr/>
        <p:txBody>
          <a:bodyPr/>
          <a:lstStyle/>
          <a:p>
            <a:pPr>
              <a:defRPr/>
            </a:pPr>
            <a:fld id="{F7C26540-40CB-784A-B782-7560F0DFBDC8}" type="slidenum">
              <a:rPr lang="en-US" smtClean="0"/>
              <a:pPr>
                <a:defRPr/>
              </a:pPr>
              <a:t>3</a:t>
            </a:fld>
            <a:endParaRPr lang="en-US" dirty="0"/>
          </a:p>
        </p:txBody>
      </p:sp>
      <p:sp>
        <p:nvSpPr>
          <p:cNvPr id="6" name="TextBox 5"/>
          <p:cNvSpPr txBox="1"/>
          <p:nvPr/>
        </p:nvSpPr>
        <p:spPr>
          <a:xfrm>
            <a:off x="1020933" y="1974060"/>
            <a:ext cx="9875666" cy="3440942"/>
          </a:xfrm>
          <a:prstGeom prst="rect">
            <a:avLst/>
          </a:prstGeom>
          <a:noFill/>
        </p:spPr>
        <p:txBody>
          <a:bodyPr wrap="square" lIns="0" tIns="0" rIns="0" bIns="0" rtlCol="0">
            <a:spAutoFit/>
          </a:bodyPr>
          <a:lstStyle/>
          <a:p>
            <a:r>
              <a:rPr lang="en-GB" sz="2400" dirty="0">
                <a:latin typeface="Franklin Gothic Demi Cond" panose="020B0706030402020204" pitchFamily="34" charset="0"/>
              </a:rPr>
              <a:t>Long Term Care is the type of assistance you would need if you:</a:t>
            </a:r>
          </a:p>
          <a:p>
            <a:endParaRPr lang="en-GB" sz="2400" dirty="0">
              <a:latin typeface="Franklin Gothic Demi Cond" panose="020B0706030402020204" pitchFamily="34" charset="0"/>
            </a:endParaRPr>
          </a:p>
          <a:p>
            <a:pPr marL="302575" indent="-302575">
              <a:lnSpc>
                <a:spcPct val="150000"/>
              </a:lnSpc>
              <a:buClr>
                <a:schemeClr val="accent3"/>
              </a:buClr>
              <a:buFont typeface="Arial" panose="020B0604020202020204" pitchFamily="34" charset="0"/>
              <a:buChar char="•"/>
            </a:pPr>
            <a:r>
              <a:rPr lang="en-GB" sz="2400" dirty="0">
                <a:latin typeface="Franklin Gothic Demi Cond" panose="020B0706030402020204" pitchFamily="34" charset="0"/>
              </a:rPr>
              <a:t>Are chronically ill and unable to handle some of the basic activities of daily living (ADLs) on your own – (Eating, Bathing, Dressing, Toileting, Continence, Transferring (from bed to chair))</a:t>
            </a:r>
          </a:p>
          <a:p>
            <a:pPr marL="302575" indent="-302575">
              <a:lnSpc>
                <a:spcPct val="150000"/>
              </a:lnSpc>
              <a:buClr>
                <a:schemeClr val="accent3"/>
              </a:buClr>
              <a:buFont typeface="Arial" panose="020B0604020202020204" pitchFamily="34" charset="0"/>
              <a:buChar char="•"/>
            </a:pPr>
            <a:r>
              <a:rPr lang="en-GB" sz="2400" dirty="0">
                <a:latin typeface="Franklin Gothic Demi Cond" panose="020B0706030402020204" pitchFamily="34" charset="0"/>
              </a:rPr>
              <a:t>Require substantial supervision due to a significant cognitive impairment (such as Alzheimer’s, brain injury or stroke)</a:t>
            </a:r>
          </a:p>
        </p:txBody>
      </p:sp>
    </p:spTree>
    <p:extLst>
      <p:ext uri="{BB962C8B-B14F-4D97-AF65-F5344CB8AC3E}">
        <p14:creationId xmlns:p14="http://schemas.microsoft.com/office/powerpoint/2010/main" val="49887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ACC77-CFCA-4204-8EF8-D866A7F16515}"/>
              </a:ext>
            </a:extLst>
          </p:cNvPr>
          <p:cNvSpPr>
            <a:spLocks noGrp="1"/>
          </p:cNvSpPr>
          <p:nvPr>
            <p:ph type="title"/>
          </p:nvPr>
        </p:nvSpPr>
        <p:spPr/>
        <p:txBody>
          <a:bodyPr/>
          <a:lstStyle/>
          <a:p>
            <a:r>
              <a:rPr lang="en-US" dirty="0">
                <a:latin typeface="Franklin Gothic Demi Cond" panose="020B0706030402020204" pitchFamily="34" charset="0"/>
              </a:rPr>
              <a:t>Elimination Period</a:t>
            </a:r>
          </a:p>
        </p:txBody>
      </p:sp>
      <p:sp>
        <p:nvSpPr>
          <p:cNvPr id="4" name="Content Placeholder 3">
            <a:extLst>
              <a:ext uri="{FF2B5EF4-FFF2-40B4-BE49-F238E27FC236}">
                <a16:creationId xmlns:a16="http://schemas.microsoft.com/office/drawing/2014/main" id="{2B826AC0-A5A3-4527-B9B1-057935F9DA26}"/>
              </a:ext>
            </a:extLst>
          </p:cNvPr>
          <p:cNvSpPr>
            <a:spLocks noGrp="1"/>
          </p:cNvSpPr>
          <p:nvPr>
            <p:ph idx="1"/>
          </p:nvPr>
        </p:nvSpPr>
        <p:spPr/>
        <p:txBody>
          <a:bodyPr/>
          <a:lstStyle/>
          <a:p>
            <a:r>
              <a:rPr lang="en-US" dirty="0">
                <a:latin typeface="Franklin Gothic Demi Cond" panose="020B0706030402020204" pitchFamily="34" charset="0"/>
              </a:rPr>
              <a:t>The length of time before benefits are paid when the client first needs coverage (also may be referred to as the waiting period)</a:t>
            </a:r>
          </a:p>
          <a:p>
            <a:r>
              <a:rPr lang="en-US" dirty="0">
                <a:latin typeface="Franklin Gothic Demi Cond" panose="020B0706030402020204" pitchFamily="34" charset="0"/>
              </a:rPr>
              <a:t>During the EP, the client may pay for benefits out-of-pocket</a:t>
            </a:r>
          </a:p>
          <a:p>
            <a:r>
              <a:rPr lang="en-US" dirty="0">
                <a:latin typeface="Franklin Gothic Demi Cond" panose="020B0706030402020204" pitchFamily="34" charset="0"/>
              </a:rPr>
              <a:t>The EP must be satisfied only once in the life of the policy, and in most plans, the days do not need to be consecutive</a:t>
            </a:r>
          </a:p>
          <a:p>
            <a:r>
              <a:rPr lang="en-US" dirty="0">
                <a:latin typeface="Franklin Gothic Demi Cond" panose="020B0706030402020204" pitchFamily="34" charset="0"/>
              </a:rPr>
              <a:t>The EP can be Days of Service or Calendar Days</a:t>
            </a:r>
          </a:p>
          <a:p>
            <a:r>
              <a:rPr lang="en-US" dirty="0">
                <a:latin typeface="Franklin Gothic Demi Cond" panose="020B0706030402020204" pitchFamily="34" charset="0"/>
              </a:rPr>
              <a:t>Some options are 0, 20, 45, 90 or 100 days</a:t>
            </a:r>
          </a:p>
        </p:txBody>
      </p:sp>
    </p:spTree>
    <p:extLst>
      <p:ext uri="{BB962C8B-B14F-4D97-AF65-F5344CB8AC3E}">
        <p14:creationId xmlns:p14="http://schemas.microsoft.com/office/powerpoint/2010/main" val="2487640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AEF9-0490-481C-82E4-EB89C47E843C}"/>
              </a:ext>
            </a:extLst>
          </p:cNvPr>
          <p:cNvSpPr>
            <a:spLocks noGrp="1"/>
          </p:cNvSpPr>
          <p:nvPr>
            <p:ph type="title"/>
          </p:nvPr>
        </p:nvSpPr>
        <p:spPr/>
        <p:txBody>
          <a:bodyPr/>
          <a:lstStyle/>
          <a:p>
            <a:r>
              <a:rPr lang="en-US" dirty="0">
                <a:latin typeface="Franklin Gothic Demi Cond" panose="020B0706030402020204" pitchFamily="34" charset="0"/>
              </a:rPr>
              <a:t>Benefit Period</a:t>
            </a:r>
          </a:p>
        </p:txBody>
      </p:sp>
      <p:sp>
        <p:nvSpPr>
          <p:cNvPr id="3" name="Content Placeholder 2">
            <a:extLst>
              <a:ext uri="{FF2B5EF4-FFF2-40B4-BE49-F238E27FC236}">
                <a16:creationId xmlns:a16="http://schemas.microsoft.com/office/drawing/2014/main" id="{9712CC2E-F454-4820-85AC-BCB919DA469A}"/>
              </a:ext>
            </a:extLst>
          </p:cNvPr>
          <p:cNvSpPr>
            <a:spLocks noGrp="1"/>
          </p:cNvSpPr>
          <p:nvPr>
            <p:ph idx="1"/>
          </p:nvPr>
        </p:nvSpPr>
        <p:spPr/>
        <p:txBody>
          <a:bodyPr>
            <a:normAutofit lnSpcReduction="10000"/>
          </a:bodyPr>
          <a:lstStyle/>
          <a:p>
            <a:r>
              <a:rPr lang="en-US" dirty="0">
                <a:latin typeface="Franklin Gothic Demi Cond" panose="020B0706030402020204" pitchFamily="34" charset="0"/>
              </a:rPr>
              <a:t>The BP chosen is used to help calculate the total amount of benefit dollars (pool of money) available under the policy</a:t>
            </a:r>
          </a:p>
          <a:p>
            <a:r>
              <a:rPr lang="en-US" dirty="0">
                <a:latin typeface="Franklin Gothic Demi Cond" panose="020B0706030402020204" pitchFamily="34" charset="0"/>
              </a:rPr>
              <a:t>This “Total Lifetime Benefit (TLB)”  (pool of money) is equal to the Nursing Home/Facility DBA multiplied by the number of years benefits can be paid</a:t>
            </a:r>
          </a:p>
          <a:p>
            <a:r>
              <a:rPr lang="en-US" dirty="0">
                <a:latin typeface="Franklin Gothic Demi Cond" panose="020B0706030402020204" pitchFamily="34" charset="0"/>
              </a:rPr>
              <a:t>Example:  If the insured purchased $100 Daily Benefit Amount with a 5 year Benefit Period, the Total Lifetime Benefit (TLB) or pool of money would equal $182,500.</a:t>
            </a:r>
          </a:p>
          <a:p>
            <a:r>
              <a:rPr lang="en-US" dirty="0">
                <a:latin typeface="Franklin Gothic Demi Cond" panose="020B0706030402020204" pitchFamily="34" charset="0"/>
              </a:rPr>
              <a:t>100 x 5 x 365 = 182,500</a:t>
            </a:r>
          </a:p>
          <a:p>
            <a:endParaRPr lang="en-US" dirty="0"/>
          </a:p>
        </p:txBody>
      </p:sp>
    </p:spTree>
    <p:extLst>
      <p:ext uri="{BB962C8B-B14F-4D97-AF65-F5344CB8AC3E}">
        <p14:creationId xmlns:p14="http://schemas.microsoft.com/office/powerpoint/2010/main" val="241424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27">
            <a:extLst>
              <a:ext uri="{FF2B5EF4-FFF2-40B4-BE49-F238E27FC236}">
                <a16:creationId xmlns:a16="http://schemas.microsoft.com/office/drawing/2014/main" id="{CCA82D83-0AF1-495E-ABDD-A1EEB1797571}"/>
              </a:ext>
            </a:extLst>
          </p:cNvPr>
          <p:cNvSpPr>
            <a:spLocks noGrp="1" noChangeArrowheads="1"/>
          </p:cNvSpPr>
          <p:nvPr>
            <p:ph type="body" idx="4294967295"/>
          </p:nvPr>
        </p:nvSpPr>
        <p:spPr>
          <a:xfrm>
            <a:off x="1842117" y="1461857"/>
            <a:ext cx="8507766" cy="4557204"/>
          </a:xfrm>
        </p:spPr>
        <p:txBody>
          <a:bodyPr/>
          <a:lstStyle/>
          <a:p>
            <a:pPr>
              <a:buFont typeface="Symbol" panose="05050102010706020507" pitchFamily="18" charset="2"/>
              <a:buChar char="·"/>
            </a:pPr>
            <a:r>
              <a:rPr lang="en-US" altLang="en-US" dirty="0">
                <a:solidFill>
                  <a:schemeClr val="tx1"/>
                </a:solidFill>
                <a:latin typeface="Franklin Gothic Demi Cond" panose="020B0706030402020204" pitchFamily="34" charset="0"/>
              </a:rPr>
              <a:t>A LTCI policy pays a maximum dollar amount calculated either as a </a:t>
            </a:r>
            <a:r>
              <a:rPr lang="en-US" altLang="en-US" u="sng" dirty="0">
                <a:solidFill>
                  <a:schemeClr val="tx1"/>
                </a:solidFill>
                <a:latin typeface="Franklin Gothic Demi Cond" panose="020B0706030402020204" pitchFamily="34" charset="0"/>
              </a:rPr>
              <a:t>Daily Benefit or Monthly Benefit Amount</a:t>
            </a:r>
            <a:r>
              <a:rPr lang="en-US" altLang="en-US" dirty="0">
                <a:solidFill>
                  <a:schemeClr val="tx1"/>
                </a:solidFill>
                <a:latin typeface="Franklin Gothic Demi Cond" panose="020B0706030402020204" pitchFamily="34" charset="0"/>
              </a:rPr>
              <a:t>) </a:t>
            </a:r>
          </a:p>
          <a:p>
            <a:pPr>
              <a:spcBef>
                <a:spcPct val="25000"/>
              </a:spcBef>
            </a:pPr>
            <a:r>
              <a:rPr lang="en-US" altLang="en-US" dirty="0">
                <a:solidFill>
                  <a:schemeClr val="tx1"/>
                </a:solidFill>
                <a:latin typeface="Franklin Gothic Demi Cond" panose="020B0706030402020204" pitchFamily="34" charset="0"/>
              </a:rPr>
              <a:t>The Daily Benefit Amount (DBA)</a:t>
            </a:r>
          </a:p>
          <a:p>
            <a:pPr lvl="1">
              <a:spcBef>
                <a:spcPct val="15000"/>
              </a:spcBef>
              <a:buFontTx/>
              <a:buChar char="•"/>
            </a:pPr>
            <a:r>
              <a:rPr lang="en-US" altLang="en-US" dirty="0">
                <a:solidFill>
                  <a:schemeClr val="tx1"/>
                </a:solidFill>
                <a:latin typeface="Franklin Gothic Demi Cond" panose="020B0706030402020204" pitchFamily="34" charset="0"/>
              </a:rPr>
              <a:t>The maximum dollar amount a policy will pay for care received by the insured on any given day</a:t>
            </a:r>
          </a:p>
          <a:p>
            <a:pPr lvl="1">
              <a:spcBef>
                <a:spcPct val="15000"/>
              </a:spcBef>
              <a:buFontTx/>
              <a:buChar char="•"/>
            </a:pPr>
            <a:r>
              <a:rPr lang="en-US" altLang="en-US" dirty="0">
                <a:solidFill>
                  <a:schemeClr val="tx1"/>
                </a:solidFill>
                <a:latin typeface="Franklin Gothic Demi Cond" panose="020B0706030402020204" pitchFamily="34" charset="0"/>
              </a:rPr>
              <a:t>The insured can choose their DBA based on the cost of care in their area and/or based on the percent of coverage they want to self-insure</a:t>
            </a:r>
          </a:p>
          <a:p>
            <a:pPr lvl="1">
              <a:spcBef>
                <a:spcPct val="15000"/>
              </a:spcBef>
              <a:buFontTx/>
              <a:buChar char="•"/>
            </a:pPr>
            <a:r>
              <a:rPr lang="en-US" altLang="en-US" dirty="0">
                <a:solidFill>
                  <a:schemeClr val="tx1"/>
                </a:solidFill>
                <a:latin typeface="Franklin Gothic Demi Cond" panose="020B0706030402020204" pitchFamily="34" charset="0"/>
              </a:rPr>
              <a:t>The DBA for Home Care may be different than the DBA for Facility Care, depending on the plan chosen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CC3D9-B913-4C7D-8C60-95F09701D27D}"/>
              </a:ext>
            </a:extLst>
          </p:cNvPr>
          <p:cNvSpPr/>
          <p:nvPr/>
        </p:nvSpPr>
        <p:spPr>
          <a:xfrm>
            <a:off x="914399" y="1340930"/>
            <a:ext cx="10351363" cy="1200329"/>
          </a:xfrm>
          <a:prstGeom prst="rect">
            <a:avLst/>
          </a:prstGeom>
        </p:spPr>
        <p:txBody>
          <a:bodyPr wrap="square">
            <a:spAutoFit/>
          </a:bodyPr>
          <a:lstStyle/>
          <a:p>
            <a:r>
              <a:rPr lang="en-US" dirty="0">
                <a:latin typeface="Franklin Gothic Demi Cond" panose="020B0706030402020204" pitchFamily="34" charset="0"/>
              </a:rPr>
              <a:t>A Monthly DBA is calculated by taking the number of days in a given month times the DBA</a:t>
            </a:r>
          </a:p>
          <a:p>
            <a:endParaRPr lang="en-US" dirty="0">
              <a:latin typeface="Franklin Gothic Demi Cond" panose="020B0706030402020204" pitchFamily="34" charset="0"/>
            </a:endParaRPr>
          </a:p>
          <a:p>
            <a:r>
              <a:rPr lang="en-US" dirty="0">
                <a:latin typeface="Franklin Gothic Demi Cond" panose="020B0706030402020204" pitchFamily="34" charset="0"/>
              </a:rPr>
              <a:t>A LTCI policy can help cover the costs of long-term care services either by reimbursement or on an indemnity or cash payment basis:</a:t>
            </a:r>
          </a:p>
        </p:txBody>
      </p:sp>
      <p:sp>
        <p:nvSpPr>
          <p:cNvPr id="3" name="Rectangle 2">
            <a:extLst>
              <a:ext uri="{FF2B5EF4-FFF2-40B4-BE49-F238E27FC236}">
                <a16:creationId xmlns:a16="http://schemas.microsoft.com/office/drawing/2014/main" id="{9944C753-AD39-40A8-BB13-A953E2BCC9B0}"/>
              </a:ext>
            </a:extLst>
          </p:cNvPr>
          <p:cNvSpPr/>
          <p:nvPr/>
        </p:nvSpPr>
        <p:spPr>
          <a:xfrm>
            <a:off x="926238" y="2924774"/>
            <a:ext cx="10351362" cy="1200329"/>
          </a:xfrm>
          <a:prstGeom prst="rect">
            <a:avLst/>
          </a:prstGeom>
        </p:spPr>
        <p:txBody>
          <a:bodyPr wrap="square">
            <a:spAutoFit/>
          </a:bodyPr>
          <a:lstStyle/>
          <a:p>
            <a:r>
              <a:rPr lang="en-US" dirty="0">
                <a:latin typeface="Franklin Gothic Demi Cond" panose="020B0706030402020204" pitchFamily="34" charset="0"/>
              </a:rPr>
              <a:t>Reimbursement Plans</a:t>
            </a:r>
          </a:p>
          <a:p>
            <a:r>
              <a:rPr lang="en-US" dirty="0">
                <a:latin typeface="Franklin Gothic Demi Cond" panose="020B0706030402020204" pitchFamily="34" charset="0"/>
              </a:rPr>
              <a:t>The insured must receive QLTC services and must submit receipts for the services that are received.</a:t>
            </a:r>
          </a:p>
          <a:p>
            <a:r>
              <a:rPr lang="en-US" dirty="0">
                <a:latin typeface="Franklin Gothic Demi Cond" panose="020B0706030402020204" pitchFamily="34" charset="0"/>
              </a:rPr>
              <a:t>The LTCI policy then reimburses the insured for the cost of these services up to the Daily or Monthly Benefit Amount in effect at the time of claim.</a:t>
            </a:r>
          </a:p>
        </p:txBody>
      </p:sp>
      <p:sp>
        <p:nvSpPr>
          <p:cNvPr id="4" name="Rectangle 3">
            <a:extLst>
              <a:ext uri="{FF2B5EF4-FFF2-40B4-BE49-F238E27FC236}">
                <a16:creationId xmlns:a16="http://schemas.microsoft.com/office/drawing/2014/main" id="{29769804-377B-4791-B112-967D998B0538}"/>
              </a:ext>
            </a:extLst>
          </p:cNvPr>
          <p:cNvSpPr/>
          <p:nvPr/>
        </p:nvSpPr>
        <p:spPr>
          <a:xfrm>
            <a:off x="926238" y="4709100"/>
            <a:ext cx="10428302" cy="1200329"/>
          </a:xfrm>
          <a:prstGeom prst="rect">
            <a:avLst/>
          </a:prstGeom>
        </p:spPr>
        <p:txBody>
          <a:bodyPr wrap="square">
            <a:spAutoFit/>
          </a:bodyPr>
          <a:lstStyle/>
          <a:p>
            <a:r>
              <a:rPr lang="en-US" dirty="0">
                <a:latin typeface="Franklin Gothic Demi Cond" panose="020B0706030402020204" pitchFamily="34" charset="0"/>
              </a:rPr>
              <a:t>Indemnity Plans </a:t>
            </a:r>
          </a:p>
          <a:p>
            <a:r>
              <a:rPr lang="en-US" dirty="0">
                <a:latin typeface="Franklin Gothic Demi Cond" panose="020B0706030402020204" pitchFamily="34" charset="0"/>
              </a:rPr>
              <a:t>This type of plan will pay the Maximum DBA regardless of the cost of services received on a given day</a:t>
            </a:r>
          </a:p>
          <a:p>
            <a:r>
              <a:rPr lang="en-US" dirty="0">
                <a:latin typeface="Franklin Gothic Demi Cond" panose="020B0706030402020204" pitchFamily="34" charset="0"/>
              </a:rPr>
              <a:t>The insured must receive services, and must submit receipts of the service (or proof some services were received on a given day) to be paid the Maximum DBA for that day</a:t>
            </a:r>
          </a:p>
        </p:txBody>
      </p:sp>
    </p:spTree>
    <p:extLst>
      <p:ext uri="{BB962C8B-B14F-4D97-AF65-F5344CB8AC3E}">
        <p14:creationId xmlns:p14="http://schemas.microsoft.com/office/powerpoint/2010/main" val="179167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FFBCF6F-2D94-C64B-AF73-494C3C800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1" y="2438400"/>
            <a:ext cx="1676909" cy="1314116"/>
          </a:xfrm>
          <a:prstGeom prst="rect">
            <a:avLst/>
          </a:prstGeom>
          <a:solidFill>
            <a:schemeClr val="accent3"/>
          </a:solidFill>
        </p:spPr>
      </p:pic>
      <p:sp>
        <p:nvSpPr>
          <p:cNvPr id="2" name="Slide Number Placeholder 1"/>
          <p:cNvSpPr>
            <a:spLocks noGrp="1"/>
          </p:cNvSpPr>
          <p:nvPr>
            <p:ph type="sldNum" sz="quarter" idx="12"/>
          </p:nvPr>
        </p:nvSpPr>
        <p:spPr/>
        <p:txBody>
          <a:bodyPr/>
          <a:lstStyle/>
          <a:p>
            <a:fld id="{6841C7FB-8763-2A49-8BF2-4EC272C90163}" type="slidenum">
              <a:rPr lang="en-US" smtClean="0"/>
              <a:pPr/>
              <a:t>8</a:t>
            </a:fld>
            <a:endParaRPr lang="en-US" dirty="0"/>
          </a:p>
        </p:txBody>
      </p:sp>
      <p:sp>
        <p:nvSpPr>
          <p:cNvPr id="6" name="TextBox 5">
            <a:extLst>
              <a:ext uri="{FF2B5EF4-FFF2-40B4-BE49-F238E27FC236}">
                <a16:creationId xmlns:a16="http://schemas.microsoft.com/office/drawing/2014/main" id="{C1C7926B-9989-46CF-82B2-F24DC84797B8}"/>
              </a:ext>
            </a:extLst>
          </p:cNvPr>
          <p:cNvSpPr txBox="1"/>
          <p:nvPr/>
        </p:nvSpPr>
        <p:spPr>
          <a:xfrm>
            <a:off x="2656853" y="87630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B5E4EDE-8E62-EE46-852B-88A9F37F9591}"/>
              </a:ext>
            </a:extLst>
          </p:cNvPr>
          <p:cNvSpPr txBox="1"/>
          <p:nvPr/>
        </p:nvSpPr>
        <p:spPr>
          <a:xfrm>
            <a:off x="1569319" y="5130667"/>
            <a:ext cx="7375140" cy="925815"/>
          </a:xfrm>
          <a:prstGeom prst="rect">
            <a:avLst/>
          </a:prstGeom>
          <a:noFill/>
        </p:spPr>
        <p:txBody>
          <a:bodyPr wrap="square" lIns="0" tIns="0" rIns="0" bIns="0" rtlCol="0" anchor="b" anchorCtr="0">
            <a:noAutofit/>
          </a:bodyPr>
          <a:lstStyle/>
          <a:p>
            <a:pPr>
              <a:spcAft>
                <a:spcPts val="300"/>
              </a:spcAft>
              <a:buSzPct val="60000"/>
              <a:tabLst>
                <a:tab pos="228600" algn="l"/>
              </a:tabLst>
            </a:pPr>
            <a:r>
              <a:rPr lang="en-US" sz="800" b="1" dirty="0">
                <a:solidFill>
                  <a:schemeClr val="bg1">
                    <a:lumMod val="50000"/>
                  </a:schemeClr>
                </a:solidFill>
              </a:rPr>
              <a:t>Sources: </a:t>
            </a:r>
          </a:p>
          <a:p>
            <a:pPr>
              <a:spcAft>
                <a:spcPts val="300"/>
              </a:spcAft>
              <a:buSzPct val="60000"/>
              <a:tabLst>
                <a:tab pos="228600" algn="l"/>
              </a:tabLst>
            </a:pPr>
            <a:r>
              <a:rPr lang="en-US" sz="800" baseline="30000" dirty="0">
                <a:solidFill>
                  <a:schemeClr val="bg1">
                    <a:lumMod val="50000"/>
                  </a:schemeClr>
                </a:solidFill>
              </a:rPr>
              <a:t>1</a:t>
            </a:r>
            <a:r>
              <a:rPr lang="en-US" sz="800" dirty="0">
                <a:solidFill>
                  <a:schemeClr val="bg1">
                    <a:lumMod val="50000"/>
                  </a:schemeClr>
                </a:solidFill>
              </a:rPr>
              <a:t> American Association for Long-term Care Insurance, 2015</a:t>
            </a:r>
          </a:p>
          <a:p>
            <a:pPr>
              <a:spcAft>
                <a:spcPts val="300"/>
              </a:spcAft>
              <a:buSzPct val="60000"/>
              <a:tabLst>
                <a:tab pos="228600" algn="l"/>
              </a:tabLst>
            </a:pPr>
            <a:r>
              <a:rPr lang="en-US" sz="800" baseline="30000" dirty="0">
                <a:solidFill>
                  <a:schemeClr val="bg1">
                    <a:lumMod val="50000"/>
                  </a:schemeClr>
                </a:solidFill>
              </a:rPr>
              <a:t>2</a:t>
            </a:r>
            <a:r>
              <a:rPr lang="en-US" sz="800" dirty="0">
                <a:solidFill>
                  <a:schemeClr val="bg1">
                    <a:lumMod val="50000"/>
                  </a:schemeClr>
                </a:solidFill>
              </a:rPr>
              <a:t> U.S. Census Bureau, 2017. </a:t>
            </a:r>
          </a:p>
          <a:p>
            <a:pPr>
              <a:spcAft>
                <a:spcPts val="300"/>
              </a:spcAft>
              <a:buSzPct val="60000"/>
              <a:tabLst>
                <a:tab pos="228600" algn="l"/>
              </a:tabLst>
            </a:pPr>
            <a:r>
              <a:rPr lang="en-US" sz="800" baseline="30000" dirty="0">
                <a:solidFill>
                  <a:schemeClr val="bg1">
                    <a:lumMod val="50000"/>
                  </a:schemeClr>
                </a:solidFill>
              </a:rPr>
              <a:t>3</a:t>
            </a:r>
            <a:r>
              <a:rPr lang="en-US" sz="800" dirty="0">
                <a:solidFill>
                  <a:schemeClr val="bg1">
                    <a:lumMod val="50000"/>
                  </a:schemeClr>
                </a:solidFill>
              </a:rPr>
              <a:t> Nationwide Health Care and Long-term Care Survey, 2018.</a:t>
            </a:r>
          </a:p>
        </p:txBody>
      </p:sp>
      <p:sp>
        <p:nvSpPr>
          <p:cNvPr id="13" name="Rectangle 12">
            <a:extLst>
              <a:ext uri="{FF2B5EF4-FFF2-40B4-BE49-F238E27FC236}">
                <a16:creationId xmlns:a16="http://schemas.microsoft.com/office/drawing/2014/main" id="{42CDE6CB-774E-9A49-917B-A6995AD34020}"/>
              </a:ext>
            </a:extLst>
          </p:cNvPr>
          <p:cNvSpPr/>
          <p:nvPr/>
        </p:nvSpPr>
        <p:spPr>
          <a:xfrm>
            <a:off x="5020728" y="3886201"/>
            <a:ext cx="2142072" cy="2139047"/>
          </a:xfrm>
          <a:prstGeom prst="rect">
            <a:avLst/>
          </a:prstGeom>
        </p:spPr>
        <p:txBody>
          <a:bodyPr wrap="square" lIns="0" tIns="0" rIns="0" bIns="0">
            <a:spAutoFit/>
          </a:bodyPr>
          <a:lstStyle/>
          <a:p>
            <a:pPr>
              <a:spcBef>
                <a:spcPts val="1800"/>
              </a:spcBef>
            </a:pPr>
            <a:r>
              <a:rPr lang="en-US" sz="4400" b="1" dirty="0">
                <a:solidFill>
                  <a:schemeClr val="accent1"/>
                </a:solidFill>
              </a:rPr>
              <a:t>1 in 3</a:t>
            </a:r>
            <a:r>
              <a:rPr lang="en-US" sz="4400" b="1" dirty="0">
                <a:solidFill>
                  <a:srgbClr val="FEC559"/>
                </a:solidFill>
              </a:rPr>
              <a:t/>
            </a:r>
            <a:br>
              <a:rPr lang="en-US" sz="4400" b="1" dirty="0">
                <a:solidFill>
                  <a:srgbClr val="FEC559"/>
                </a:solidFill>
              </a:rPr>
            </a:br>
            <a:r>
              <a:rPr lang="en-US" sz="1600" dirty="0"/>
              <a:t>women over 75 years old has a spouse to care for her</a:t>
            </a:r>
            <a:r>
              <a:rPr lang="en-US" sz="1600" baseline="30000" dirty="0"/>
              <a:t>2</a:t>
            </a:r>
          </a:p>
          <a:p>
            <a:pPr>
              <a:spcBef>
                <a:spcPts val="1800"/>
              </a:spcBef>
            </a:pPr>
            <a:endParaRPr lang="en-US" sz="2800" dirty="0"/>
          </a:p>
        </p:txBody>
      </p:sp>
      <p:sp>
        <p:nvSpPr>
          <p:cNvPr id="14" name="Rectangle 13">
            <a:extLst>
              <a:ext uri="{FF2B5EF4-FFF2-40B4-BE49-F238E27FC236}">
                <a16:creationId xmlns:a16="http://schemas.microsoft.com/office/drawing/2014/main" id="{77B9463C-6AC2-1147-A12C-21615E76C933}"/>
              </a:ext>
            </a:extLst>
          </p:cNvPr>
          <p:cNvSpPr/>
          <p:nvPr/>
        </p:nvSpPr>
        <p:spPr>
          <a:xfrm>
            <a:off x="8001001" y="3886201"/>
            <a:ext cx="2022957" cy="2323713"/>
          </a:xfrm>
          <a:prstGeom prst="rect">
            <a:avLst/>
          </a:prstGeom>
        </p:spPr>
        <p:txBody>
          <a:bodyPr wrap="square" lIns="0" tIns="0" rIns="0" bIns="0">
            <a:spAutoFit/>
          </a:bodyPr>
          <a:lstStyle/>
          <a:p>
            <a:pPr>
              <a:spcBef>
                <a:spcPts val="1800"/>
              </a:spcBef>
            </a:pPr>
            <a:r>
              <a:rPr lang="en-US" sz="4400" b="1" dirty="0">
                <a:solidFill>
                  <a:srgbClr val="6A2045"/>
                </a:solidFill>
              </a:rPr>
              <a:t>67%</a:t>
            </a:r>
            <a:r>
              <a:rPr lang="en-US" sz="4800" b="1" dirty="0">
                <a:solidFill>
                  <a:srgbClr val="FEC559"/>
                </a:solidFill>
              </a:rPr>
              <a:t/>
            </a:r>
            <a:br>
              <a:rPr lang="en-US" sz="4800" b="1" dirty="0">
                <a:solidFill>
                  <a:srgbClr val="FEC559"/>
                </a:solidFill>
              </a:rPr>
            </a:br>
            <a:r>
              <a:rPr lang="en-US" sz="1600" dirty="0"/>
              <a:t>of affluent women don’t know what long-term care for her could cost each year</a:t>
            </a:r>
            <a:r>
              <a:rPr lang="en-US" sz="1600" baseline="30000" dirty="0"/>
              <a:t>3</a:t>
            </a:r>
          </a:p>
          <a:p>
            <a:pPr>
              <a:spcBef>
                <a:spcPts val="1800"/>
              </a:spcBef>
            </a:pPr>
            <a:endParaRPr lang="en-US" sz="2400" dirty="0"/>
          </a:p>
        </p:txBody>
      </p:sp>
      <p:graphicFrame>
        <p:nvGraphicFramePr>
          <p:cNvPr id="17" name="Chart 16">
            <a:extLst>
              <a:ext uri="{FF2B5EF4-FFF2-40B4-BE49-F238E27FC236}">
                <a16:creationId xmlns:a16="http://schemas.microsoft.com/office/drawing/2014/main" id="{93961394-9C16-CE48-B77B-51CD88E9C3C5}"/>
              </a:ext>
            </a:extLst>
          </p:cNvPr>
          <p:cNvGraphicFramePr/>
          <p:nvPr>
            <p:extLst/>
          </p:nvPr>
        </p:nvGraphicFramePr>
        <p:xfrm>
          <a:off x="7620000" y="2286000"/>
          <a:ext cx="1981200" cy="1636074"/>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0135D57-FD44-6C41-B5D0-6412AD472D94}"/>
              </a:ext>
            </a:extLst>
          </p:cNvPr>
          <p:cNvSpPr/>
          <p:nvPr/>
        </p:nvSpPr>
        <p:spPr>
          <a:xfrm>
            <a:off x="8276741" y="2607136"/>
            <a:ext cx="667718" cy="923330"/>
          </a:xfrm>
          <a:prstGeom prst="rect">
            <a:avLst/>
          </a:prstGeom>
        </p:spPr>
        <p:txBody>
          <a:bodyPr wrap="square" lIns="0" tIns="0" rIns="0" bIns="0">
            <a:spAutoFit/>
          </a:bodyPr>
          <a:lstStyle/>
          <a:p>
            <a:pPr algn="ctr">
              <a:spcBef>
                <a:spcPts val="1800"/>
              </a:spcBef>
            </a:pPr>
            <a:r>
              <a:rPr lang="en-US" sz="6000" b="1" dirty="0">
                <a:solidFill>
                  <a:srgbClr val="6A2045"/>
                </a:solidFill>
              </a:rPr>
              <a:t>?</a:t>
            </a:r>
            <a:endParaRPr lang="en-US" sz="2400" baseline="30000" dirty="0">
              <a:solidFill>
                <a:srgbClr val="6A2045"/>
              </a:solidFill>
            </a:endParaRPr>
          </a:p>
        </p:txBody>
      </p:sp>
      <p:pic>
        <p:nvPicPr>
          <p:cNvPr id="18" name="Picture 17">
            <a:extLst>
              <a:ext uri="{FF2B5EF4-FFF2-40B4-BE49-F238E27FC236}">
                <a16:creationId xmlns:a16="http://schemas.microsoft.com/office/drawing/2014/main" id="{44E85DCE-9BDA-4A3F-9BA6-37C8A318E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1" y="2490098"/>
            <a:ext cx="1550059" cy="1432678"/>
          </a:xfrm>
          <a:prstGeom prst="rect">
            <a:avLst/>
          </a:prstGeom>
        </p:spPr>
      </p:pic>
      <p:sp>
        <p:nvSpPr>
          <p:cNvPr id="21" name="Rectangle 20">
            <a:extLst>
              <a:ext uri="{FF2B5EF4-FFF2-40B4-BE49-F238E27FC236}">
                <a16:creationId xmlns:a16="http://schemas.microsoft.com/office/drawing/2014/main" id="{2C853848-B015-4ECB-8B52-C157B33DC3AD}"/>
              </a:ext>
            </a:extLst>
          </p:cNvPr>
          <p:cNvSpPr/>
          <p:nvPr/>
        </p:nvSpPr>
        <p:spPr>
          <a:xfrm>
            <a:off x="2260584" y="3886201"/>
            <a:ext cx="2159586" cy="1954381"/>
          </a:xfrm>
          <a:prstGeom prst="rect">
            <a:avLst/>
          </a:prstGeom>
        </p:spPr>
        <p:txBody>
          <a:bodyPr wrap="square" lIns="0" tIns="0" rIns="0" bIns="0">
            <a:spAutoFit/>
          </a:bodyPr>
          <a:lstStyle/>
          <a:p>
            <a:pPr>
              <a:spcBef>
                <a:spcPts val="1800"/>
              </a:spcBef>
            </a:pPr>
            <a:r>
              <a:rPr lang="en-US" sz="4400" b="1" dirty="0">
                <a:solidFill>
                  <a:schemeClr val="accent1"/>
                </a:solidFill>
              </a:rPr>
              <a:t>75%</a:t>
            </a:r>
            <a:r>
              <a:rPr lang="en-US" sz="4000" b="1" dirty="0">
                <a:solidFill>
                  <a:srgbClr val="FEC559"/>
                </a:solidFill>
              </a:rPr>
              <a:t/>
            </a:r>
            <a:br>
              <a:rPr lang="en-US" sz="4000" b="1" dirty="0">
                <a:solidFill>
                  <a:srgbClr val="FEC559"/>
                </a:solidFill>
              </a:rPr>
            </a:br>
            <a:r>
              <a:rPr lang="en-US" sz="1600" dirty="0"/>
              <a:t>of unpaid caregivers are women</a:t>
            </a:r>
            <a:r>
              <a:rPr lang="en-US" sz="1600" baseline="30000" dirty="0"/>
              <a:t>1</a:t>
            </a:r>
          </a:p>
          <a:p>
            <a:pPr>
              <a:spcBef>
                <a:spcPts val="1800"/>
              </a:spcBef>
            </a:pPr>
            <a:endParaRPr lang="en-US" sz="3200" dirty="0"/>
          </a:p>
        </p:txBody>
      </p:sp>
      <p:sp>
        <p:nvSpPr>
          <p:cNvPr id="15" name="Rectangle 14">
            <a:extLst>
              <a:ext uri="{FF2B5EF4-FFF2-40B4-BE49-F238E27FC236}">
                <a16:creationId xmlns:a16="http://schemas.microsoft.com/office/drawing/2014/main" id="{6883CFC8-0E50-0C44-9A70-46B5D9960AF8}"/>
              </a:ext>
            </a:extLst>
          </p:cNvPr>
          <p:cNvSpPr/>
          <p:nvPr/>
        </p:nvSpPr>
        <p:spPr>
          <a:xfrm>
            <a:off x="1524000" y="381000"/>
            <a:ext cx="9144000" cy="1752600"/>
          </a:xfrm>
          <a:prstGeom prst="rect">
            <a:avLst/>
          </a:prstGeom>
          <a:solidFill>
            <a:srgbClr val="6A2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133600" y="838200"/>
            <a:ext cx="5791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bg1"/>
                </a:solidFill>
              </a:rPr>
              <a:t>The Care Giver Effect</a:t>
            </a:r>
          </a:p>
        </p:txBody>
      </p:sp>
    </p:spTree>
    <p:extLst>
      <p:ext uri="{BB962C8B-B14F-4D97-AF65-F5344CB8AC3E}">
        <p14:creationId xmlns:p14="http://schemas.microsoft.com/office/powerpoint/2010/main" val="313246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67482" y="989504"/>
            <a:ext cx="7486909" cy="696627"/>
          </a:xfrm>
        </p:spPr>
        <p:txBody>
          <a:bodyPr>
            <a:normAutofit/>
          </a:bodyPr>
          <a:lstStyle/>
          <a:p>
            <a:r>
              <a:rPr lang="en-US" sz="2824" dirty="0">
                <a:solidFill>
                  <a:srgbClr val="000066"/>
                </a:solidFill>
                <a:latin typeface="Franklin Gothic Demi Cond" panose="020B0706030402020204" pitchFamily="34" charset="0"/>
              </a:rPr>
              <a:t>Who Will Need LTC?</a:t>
            </a:r>
          </a:p>
        </p:txBody>
      </p:sp>
      <p:sp>
        <p:nvSpPr>
          <p:cNvPr id="31" name="Text Placeholder 4"/>
          <p:cNvSpPr txBox="1">
            <a:spLocks/>
          </p:cNvSpPr>
          <p:nvPr/>
        </p:nvSpPr>
        <p:spPr>
          <a:xfrm>
            <a:off x="2014818" y="6143905"/>
            <a:ext cx="8229600" cy="243448"/>
          </a:xfrm>
          <a:prstGeom prst="rect">
            <a:avLst/>
          </a:prstGeom>
        </p:spPr>
        <p:txBody>
          <a:bodyPr>
            <a:normAutofit/>
          </a:bodyPr>
          <a:lstStyle>
            <a:lvl1pPr marL="227013" indent="-227013" algn="l" defTabSz="1068388" rtl="0" eaLnBrk="1" fontAlgn="base" hangingPunct="1">
              <a:spcBef>
                <a:spcPts val="883"/>
              </a:spcBef>
              <a:spcAft>
                <a:spcPct val="0"/>
              </a:spcAft>
              <a:buClr>
                <a:srgbClr val="002060"/>
              </a:buClr>
              <a:buSzPct val="110000"/>
              <a:buFont typeface="Arial"/>
              <a:buChar char="•"/>
              <a:defRPr sz="1200">
                <a:solidFill>
                  <a:schemeClr val="tx1"/>
                </a:solidFill>
                <a:latin typeface="Arial"/>
                <a:ea typeface="MS PGothic" pitchFamily="34" charset="-128"/>
                <a:cs typeface="Arial"/>
              </a:defRPr>
            </a:lvl1pPr>
            <a:lvl2pPr marL="455613" indent="-227013" algn="l" defTabSz="1068388" rtl="0" eaLnBrk="1" fontAlgn="base" hangingPunct="1">
              <a:spcBef>
                <a:spcPts val="883"/>
              </a:spcBef>
              <a:spcAft>
                <a:spcPct val="0"/>
              </a:spcAft>
              <a:buClr>
                <a:schemeClr val="accent2"/>
              </a:buClr>
              <a:buSzPct val="110000"/>
              <a:buFont typeface="Arial"/>
              <a:buChar char="•"/>
              <a:tabLst/>
              <a:defRPr sz="1200" b="0" baseline="0">
                <a:solidFill>
                  <a:schemeClr val="tx1"/>
                </a:solidFill>
                <a:latin typeface="Arial"/>
                <a:ea typeface="MS PGothic" pitchFamily="34" charset="-128"/>
                <a:cs typeface="Arial"/>
              </a:defRPr>
            </a:lvl2pPr>
            <a:lvl3pPr marL="684213" indent="-227013" algn="l" defTabSz="1068388" rtl="0" eaLnBrk="1" fontAlgn="base" hangingPunct="1">
              <a:spcBef>
                <a:spcPts val="883"/>
              </a:spcBef>
              <a:spcAft>
                <a:spcPct val="0"/>
              </a:spcAft>
              <a:buClr>
                <a:schemeClr val="accent3"/>
              </a:buClr>
              <a:buSzPct val="110000"/>
              <a:buFont typeface="Arial"/>
              <a:buChar char="•"/>
              <a:defRPr sz="1200">
                <a:solidFill>
                  <a:schemeClr val="tx1"/>
                </a:solidFill>
                <a:latin typeface="Arial"/>
                <a:ea typeface="MS PGothic" pitchFamily="34" charset="-128"/>
                <a:cs typeface="Arial"/>
              </a:defRPr>
            </a:lvl3pPr>
            <a:lvl4pPr marL="923925" indent="-227013" algn="l" defTabSz="1068388" rtl="0" eaLnBrk="1" fontAlgn="base" hangingPunct="1">
              <a:spcBef>
                <a:spcPts val="883"/>
              </a:spcBef>
              <a:spcAft>
                <a:spcPct val="0"/>
              </a:spcAft>
              <a:buClr>
                <a:schemeClr val="accent4"/>
              </a:buClr>
              <a:buSzPct val="110000"/>
              <a:buFont typeface="Arial"/>
              <a:buChar char="•"/>
              <a:defRPr sz="1200">
                <a:solidFill>
                  <a:schemeClr val="tx1"/>
                </a:solidFill>
                <a:latin typeface="Arial"/>
                <a:ea typeface="MS PGothic" pitchFamily="34" charset="-128"/>
                <a:cs typeface="Arial"/>
              </a:defRPr>
            </a:lvl4pPr>
            <a:lvl5pPr marL="904875" indent="-217488" algn="l" defTabSz="1068388"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20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2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4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675" indent="-217488" algn="l" defTabSz="1068388"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SzPct val="100000"/>
              <a:buNone/>
              <a:defRPr/>
            </a:pPr>
            <a:r>
              <a:rPr lang="en-GB" sz="706" kern="0" dirty="0">
                <a:latin typeface="Franklin Gothic Book" panose="020B0503020102020204" pitchFamily="34" charset="0"/>
              </a:rPr>
              <a:t>* Long-Term Services and Supports for Older Americans: Risks and Financing Research Brief, Judith </a:t>
            </a:r>
            <a:r>
              <a:rPr lang="en-GB" sz="706" kern="0" dirty="0" err="1">
                <a:latin typeface="Franklin Gothic Book" panose="020B0503020102020204" pitchFamily="34" charset="0"/>
              </a:rPr>
              <a:t>Dey</a:t>
            </a:r>
            <a:r>
              <a:rPr lang="en-GB" sz="706" kern="0" dirty="0">
                <a:latin typeface="Franklin Gothic Book" panose="020B0503020102020204" pitchFamily="34" charset="0"/>
              </a:rPr>
              <a:t>, February 2016.</a:t>
            </a:r>
          </a:p>
        </p:txBody>
      </p:sp>
      <p:sp>
        <p:nvSpPr>
          <p:cNvPr id="32" name="TextBox 31"/>
          <p:cNvSpPr txBox="1"/>
          <p:nvPr/>
        </p:nvSpPr>
        <p:spPr>
          <a:xfrm>
            <a:off x="2108947" y="2216125"/>
            <a:ext cx="8135471" cy="298672"/>
          </a:xfrm>
          <a:prstGeom prst="rect">
            <a:avLst/>
          </a:prstGeom>
          <a:noFill/>
        </p:spPr>
        <p:txBody>
          <a:bodyPr wrap="square" lIns="0" tIns="0" rIns="0" bIns="0" rtlCol="0">
            <a:spAutoFit/>
          </a:bodyPr>
          <a:lstStyle/>
          <a:p>
            <a:r>
              <a:rPr lang="en-GB" sz="1941" dirty="0">
                <a:latin typeface="Franklin Gothic Book" panose="020B0503020102020204" pitchFamily="34" charset="0"/>
              </a:rPr>
              <a:t>1 out of every 7 people ages 65+ will need LTC for more than five years.</a:t>
            </a:r>
            <a:r>
              <a:rPr lang="en-GB" sz="2471" baseline="30000" dirty="0">
                <a:latin typeface="Franklin Gothic Book" panose="020B0503020102020204" pitchFamily="34" charset="0"/>
              </a:rPr>
              <a:t>*</a:t>
            </a:r>
          </a:p>
        </p:txBody>
      </p:sp>
      <p:cxnSp>
        <p:nvCxnSpPr>
          <p:cNvPr id="28" name="Straight Connector 27"/>
          <p:cNvCxnSpPr/>
          <p:nvPr/>
        </p:nvCxnSpPr>
        <p:spPr>
          <a:xfrm>
            <a:off x="2471572" y="3308254"/>
            <a:ext cx="14526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94394" y="3308254"/>
            <a:ext cx="14526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02243" y="3308254"/>
            <a:ext cx="14526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6"/>
          <p:cNvSpPr>
            <a:spLocks noChangeAspect="1"/>
          </p:cNvSpPr>
          <p:nvPr/>
        </p:nvSpPr>
        <p:spPr bwMode="auto">
          <a:xfrm>
            <a:off x="2731892" y="2903270"/>
            <a:ext cx="1569947" cy="1569947"/>
          </a:xfrm>
          <a:prstGeom prst="ellipse">
            <a:avLst/>
          </a:prstGeom>
          <a:solidFill>
            <a:schemeClr val="bg1"/>
          </a:solidFill>
          <a:ln w="57150">
            <a:solidFill>
              <a:schemeClr val="accent3"/>
            </a:solidFill>
            <a:round/>
            <a:headEnd/>
            <a:tailEnd/>
          </a:ln>
          <a:extLst/>
        </p:spPr>
        <p:txBody>
          <a:bodyPr vert="horz" wrap="none" lIns="80682" tIns="80682" rIns="80682" bIns="80682" numCol="1" anchor="ctr" anchorCtr="0" compatLnSpc="1">
            <a:prstTxWarp prst="textNoShape">
              <a:avLst/>
            </a:prstTxWarp>
          </a:bodyPr>
          <a:lstStyle/>
          <a:p>
            <a:pPr algn="ctr">
              <a:lnSpc>
                <a:spcPct val="114000"/>
              </a:lnSpc>
            </a:pPr>
            <a:endParaRPr lang="en-GB" sz="1235" b="1" dirty="0">
              <a:solidFill>
                <a:srgbClr val="FFFFFF"/>
              </a:solidFill>
            </a:endParaRPr>
          </a:p>
        </p:txBody>
      </p:sp>
      <p:sp>
        <p:nvSpPr>
          <p:cNvPr id="33" name="Freeform 6"/>
          <p:cNvSpPr>
            <a:spLocks noChangeAspect="1"/>
          </p:cNvSpPr>
          <p:nvPr/>
        </p:nvSpPr>
        <p:spPr bwMode="auto">
          <a:xfrm>
            <a:off x="2962170" y="3308254"/>
            <a:ext cx="1203856" cy="831446"/>
          </a:xfrm>
          <a:prstGeom prst="rect">
            <a:avLst/>
          </a:prstGeom>
          <a:noFill/>
          <a:ln w="6350">
            <a:noFill/>
            <a:round/>
            <a:headEnd/>
            <a:tailEnd/>
          </a:ln>
          <a:extLst/>
        </p:spPr>
        <p:txBody>
          <a:bodyPr vert="horz" wrap="none" lIns="0" tIns="0" rIns="0" bIns="0" numCol="1" anchor="t" anchorCtr="0" compatLnSpc="1">
            <a:prstTxWarp prst="textNoShape">
              <a:avLst/>
            </a:prstTxWarp>
            <a:spAutoFit/>
          </a:bodyPr>
          <a:lstStyle/>
          <a:p>
            <a:pPr algn="ctr">
              <a:lnSpc>
                <a:spcPct val="114000"/>
              </a:lnSpc>
            </a:pPr>
            <a:r>
              <a:rPr lang="en-GB" sz="2471" b="1" dirty="0">
                <a:solidFill>
                  <a:schemeClr val="accent3"/>
                </a:solidFill>
                <a:latin typeface="Franklin Gothic Book" panose="020B0503020102020204" pitchFamily="34" charset="0"/>
              </a:rPr>
              <a:t>In-Home </a:t>
            </a:r>
            <a:br>
              <a:rPr lang="en-GB" sz="2471" b="1" dirty="0">
                <a:solidFill>
                  <a:schemeClr val="accent3"/>
                </a:solidFill>
                <a:latin typeface="Franklin Gothic Book" panose="020B0503020102020204" pitchFamily="34" charset="0"/>
              </a:rPr>
            </a:br>
            <a:r>
              <a:rPr lang="en-GB" sz="2471" b="1" dirty="0">
                <a:solidFill>
                  <a:schemeClr val="accent3"/>
                </a:solidFill>
                <a:latin typeface="Franklin Gothic Book" panose="020B0503020102020204" pitchFamily="34" charset="0"/>
              </a:rPr>
              <a:t>Care</a:t>
            </a:r>
          </a:p>
        </p:txBody>
      </p:sp>
      <p:sp>
        <p:nvSpPr>
          <p:cNvPr id="74" name="Freeform 6"/>
          <p:cNvSpPr>
            <a:spLocks noChangeAspect="1"/>
          </p:cNvSpPr>
          <p:nvPr/>
        </p:nvSpPr>
        <p:spPr bwMode="auto">
          <a:xfrm>
            <a:off x="5196360" y="2903270"/>
            <a:ext cx="1569947" cy="1569947"/>
          </a:xfrm>
          <a:prstGeom prst="ellipse">
            <a:avLst/>
          </a:prstGeom>
          <a:solidFill>
            <a:schemeClr val="bg1"/>
          </a:solidFill>
          <a:ln w="57150">
            <a:solidFill>
              <a:schemeClr val="accent3"/>
            </a:solidFill>
            <a:round/>
            <a:headEnd/>
            <a:tailEnd/>
          </a:ln>
          <a:extLst/>
        </p:spPr>
        <p:txBody>
          <a:bodyPr vert="horz" wrap="none" lIns="80682" tIns="80682" rIns="80682" bIns="80682" numCol="1" anchor="ctr" anchorCtr="0" compatLnSpc="1">
            <a:prstTxWarp prst="textNoShape">
              <a:avLst/>
            </a:prstTxWarp>
          </a:bodyPr>
          <a:lstStyle/>
          <a:p>
            <a:pPr algn="ctr">
              <a:lnSpc>
                <a:spcPct val="114000"/>
              </a:lnSpc>
            </a:pPr>
            <a:endParaRPr lang="en-GB" sz="1235" b="1" dirty="0">
              <a:solidFill>
                <a:srgbClr val="FFFFFF"/>
              </a:solidFill>
            </a:endParaRPr>
          </a:p>
        </p:txBody>
      </p:sp>
      <p:sp>
        <p:nvSpPr>
          <p:cNvPr id="75" name="Freeform 6"/>
          <p:cNvSpPr>
            <a:spLocks noChangeAspect="1"/>
          </p:cNvSpPr>
          <p:nvPr/>
        </p:nvSpPr>
        <p:spPr bwMode="auto">
          <a:xfrm>
            <a:off x="5431738" y="3308254"/>
            <a:ext cx="1193660" cy="831446"/>
          </a:xfrm>
          <a:prstGeom prst="rect">
            <a:avLst/>
          </a:prstGeom>
          <a:noFill/>
          <a:ln w="6350">
            <a:noFill/>
            <a:round/>
            <a:headEnd/>
            <a:tailEnd/>
          </a:ln>
          <a:extLst/>
        </p:spPr>
        <p:txBody>
          <a:bodyPr vert="horz" wrap="none" lIns="0" tIns="0" rIns="0" bIns="0" numCol="1" anchor="t" anchorCtr="0" compatLnSpc="1">
            <a:prstTxWarp prst="textNoShape">
              <a:avLst/>
            </a:prstTxWarp>
            <a:spAutoFit/>
          </a:bodyPr>
          <a:lstStyle/>
          <a:p>
            <a:pPr algn="ctr">
              <a:lnSpc>
                <a:spcPct val="114000"/>
              </a:lnSpc>
            </a:pPr>
            <a:r>
              <a:rPr lang="en-GB" sz="2471" b="1" dirty="0">
                <a:solidFill>
                  <a:schemeClr val="accent3"/>
                </a:solidFill>
                <a:latin typeface="Franklin Gothic Book" panose="020B0503020102020204" pitchFamily="34" charset="0"/>
              </a:rPr>
              <a:t>Assisted </a:t>
            </a:r>
            <a:br>
              <a:rPr lang="en-GB" sz="2471" b="1" dirty="0">
                <a:solidFill>
                  <a:schemeClr val="accent3"/>
                </a:solidFill>
                <a:latin typeface="Franklin Gothic Book" panose="020B0503020102020204" pitchFamily="34" charset="0"/>
              </a:rPr>
            </a:br>
            <a:r>
              <a:rPr lang="en-GB" sz="2471" b="1" dirty="0">
                <a:solidFill>
                  <a:schemeClr val="accent3"/>
                </a:solidFill>
                <a:latin typeface="Franklin Gothic Book" panose="020B0503020102020204" pitchFamily="34" charset="0"/>
              </a:rPr>
              <a:t>Living</a:t>
            </a:r>
          </a:p>
        </p:txBody>
      </p:sp>
      <p:sp>
        <p:nvSpPr>
          <p:cNvPr id="73" name="Right Arrow 72"/>
          <p:cNvSpPr/>
          <p:nvPr/>
        </p:nvSpPr>
        <p:spPr bwMode="auto">
          <a:xfrm>
            <a:off x="4234682" y="3499477"/>
            <a:ext cx="1086053" cy="377531"/>
          </a:xfrm>
          <a:prstGeom prst="rightArrow">
            <a:avLst/>
          </a:prstGeom>
          <a:solidFill>
            <a:schemeClr val="accent3"/>
          </a:solidFill>
          <a:ln w="38100" cap="rnd"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defTabSz="806867" eaLnBrk="0" fontAlgn="base" hangingPunct="0">
              <a:spcBef>
                <a:spcPct val="50000"/>
              </a:spcBef>
              <a:spcAft>
                <a:spcPct val="0"/>
              </a:spcAft>
            </a:pPr>
            <a:endParaRPr lang="en-US" sz="1235">
              <a:latin typeface="Garamond" charset="0"/>
            </a:endParaRPr>
          </a:p>
        </p:txBody>
      </p:sp>
      <p:sp>
        <p:nvSpPr>
          <p:cNvPr id="77" name="Freeform 6"/>
          <p:cNvSpPr>
            <a:spLocks noChangeAspect="1"/>
          </p:cNvSpPr>
          <p:nvPr/>
        </p:nvSpPr>
        <p:spPr bwMode="auto">
          <a:xfrm>
            <a:off x="7674289" y="2903270"/>
            <a:ext cx="1569947" cy="1569947"/>
          </a:xfrm>
          <a:prstGeom prst="ellipse">
            <a:avLst/>
          </a:prstGeom>
          <a:solidFill>
            <a:schemeClr val="bg1"/>
          </a:solidFill>
          <a:ln w="57150">
            <a:solidFill>
              <a:schemeClr val="accent3"/>
            </a:solidFill>
            <a:round/>
            <a:headEnd/>
            <a:tailEnd/>
          </a:ln>
          <a:extLst/>
        </p:spPr>
        <p:txBody>
          <a:bodyPr vert="horz" wrap="none" lIns="80682" tIns="80682" rIns="80682" bIns="80682" numCol="1" anchor="ctr" anchorCtr="0" compatLnSpc="1">
            <a:prstTxWarp prst="textNoShape">
              <a:avLst/>
            </a:prstTxWarp>
          </a:bodyPr>
          <a:lstStyle/>
          <a:p>
            <a:pPr algn="ctr">
              <a:lnSpc>
                <a:spcPct val="114000"/>
              </a:lnSpc>
            </a:pPr>
            <a:endParaRPr lang="en-GB" sz="1235" b="1" dirty="0">
              <a:solidFill>
                <a:srgbClr val="FFFFFF"/>
              </a:solidFill>
            </a:endParaRPr>
          </a:p>
        </p:txBody>
      </p:sp>
      <p:sp>
        <p:nvSpPr>
          <p:cNvPr id="78" name="Freeform 6"/>
          <p:cNvSpPr>
            <a:spLocks noChangeAspect="1"/>
          </p:cNvSpPr>
          <p:nvPr/>
        </p:nvSpPr>
        <p:spPr bwMode="auto">
          <a:xfrm>
            <a:off x="7951376" y="3308254"/>
            <a:ext cx="1110240" cy="831446"/>
          </a:xfrm>
          <a:prstGeom prst="rect">
            <a:avLst/>
          </a:prstGeom>
          <a:noFill/>
          <a:ln w="6350">
            <a:noFill/>
            <a:round/>
            <a:headEnd/>
            <a:tailEnd/>
          </a:ln>
          <a:extLst/>
        </p:spPr>
        <p:txBody>
          <a:bodyPr vert="horz" wrap="none" lIns="0" tIns="0" rIns="0" bIns="0" numCol="1" anchor="t" anchorCtr="0" compatLnSpc="1">
            <a:prstTxWarp prst="textNoShape">
              <a:avLst/>
            </a:prstTxWarp>
            <a:spAutoFit/>
          </a:bodyPr>
          <a:lstStyle/>
          <a:p>
            <a:pPr algn="ctr">
              <a:lnSpc>
                <a:spcPct val="114000"/>
              </a:lnSpc>
            </a:pPr>
            <a:r>
              <a:rPr lang="en-GB" sz="2471" b="1" dirty="0">
                <a:solidFill>
                  <a:schemeClr val="accent3"/>
                </a:solidFill>
                <a:latin typeface="Franklin Gothic Book" panose="020B0503020102020204" pitchFamily="34" charset="0"/>
              </a:rPr>
              <a:t>Nursing </a:t>
            </a:r>
            <a:br>
              <a:rPr lang="en-GB" sz="2471" b="1" dirty="0">
                <a:solidFill>
                  <a:schemeClr val="accent3"/>
                </a:solidFill>
                <a:latin typeface="Franklin Gothic Book" panose="020B0503020102020204" pitchFamily="34" charset="0"/>
              </a:rPr>
            </a:br>
            <a:r>
              <a:rPr lang="en-GB" sz="2471" b="1" dirty="0">
                <a:solidFill>
                  <a:schemeClr val="accent3"/>
                </a:solidFill>
                <a:latin typeface="Franklin Gothic Book" panose="020B0503020102020204" pitchFamily="34" charset="0"/>
              </a:rPr>
              <a:t>Home</a:t>
            </a:r>
          </a:p>
        </p:txBody>
      </p:sp>
      <p:sp>
        <p:nvSpPr>
          <p:cNvPr id="76" name="Right Arrow 75"/>
          <p:cNvSpPr/>
          <p:nvPr/>
        </p:nvSpPr>
        <p:spPr bwMode="auto">
          <a:xfrm>
            <a:off x="6699150" y="3499477"/>
            <a:ext cx="1086053" cy="377531"/>
          </a:xfrm>
          <a:prstGeom prst="rightArrow">
            <a:avLst/>
          </a:prstGeom>
          <a:solidFill>
            <a:schemeClr val="accent3"/>
          </a:solidFill>
          <a:ln w="38100" cap="rnd"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defTabSz="806867" eaLnBrk="0" fontAlgn="base" hangingPunct="0">
              <a:spcBef>
                <a:spcPct val="50000"/>
              </a:spcBef>
              <a:spcAft>
                <a:spcPct val="0"/>
              </a:spcAft>
            </a:pPr>
            <a:endParaRPr lang="en-US" sz="1235">
              <a:latin typeface="Garamond" charset="0"/>
            </a:endParaRPr>
          </a:p>
        </p:txBody>
      </p:sp>
    </p:spTree>
    <p:extLst>
      <p:ext uri="{BB962C8B-B14F-4D97-AF65-F5344CB8AC3E}">
        <p14:creationId xmlns:p14="http://schemas.microsoft.com/office/powerpoint/2010/main" val="28442500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0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1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1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3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4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5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1.xml><?xml version="1.0" encoding="utf-8"?>
<p:tagLst xmlns:a="http://schemas.openxmlformats.org/drawingml/2006/main" xmlns:r="http://schemas.openxmlformats.org/officeDocument/2006/relationships" xmlns:p="http://schemas.openxmlformats.org/presentationml/2006/main">
  <p:tag name="FWCONVERSIONSHAPES" val="Shape No. 13"/>
</p:tagLst>
</file>

<file path=ppt/tags/tag6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6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7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8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9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112</TotalTime>
  <Words>2771</Words>
  <Application>Microsoft Office PowerPoint</Application>
  <PresentationFormat>Widescreen</PresentationFormat>
  <Paragraphs>421</Paragraphs>
  <Slides>26</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MS PGothic</vt:lpstr>
      <vt:lpstr>MS PGothic</vt:lpstr>
      <vt:lpstr>Arial</vt:lpstr>
      <vt:lpstr>Arial Black</vt:lpstr>
      <vt:lpstr>Calibri</vt:lpstr>
      <vt:lpstr>DINOT-Bold</vt:lpstr>
      <vt:lpstr>Franklin Gothic Book</vt:lpstr>
      <vt:lpstr>Franklin Gothic Demi Cond</vt:lpstr>
      <vt:lpstr>Garamond</vt:lpstr>
      <vt:lpstr>Monotype Sorts</vt:lpstr>
      <vt:lpstr>Symbol</vt:lpstr>
      <vt:lpstr>Verdana</vt:lpstr>
      <vt:lpstr>Wingdings</vt:lpstr>
      <vt:lpstr>Organic</vt:lpstr>
      <vt:lpstr>Office Theme</vt:lpstr>
      <vt:lpstr>Confronting and anticipating the unexpected! </vt:lpstr>
      <vt:lpstr>What Is Long-Term Care (LTC)?</vt:lpstr>
      <vt:lpstr>What is A long term care TRIGGERING EVENT?</vt:lpstr>
      <vt:lpstr>Elimination Period</vt:lpstr>
      <vt:lpstr>Benefit Period</vt:lpstr>
      <vt:lpstr>PowerPoint Presentation</vt:lpstr>
      <vt:lpstr>PowerPoint Presentation</vt:lpstr>
      <vt:lpstr>PowerPoint Presentation</vt:lpstr>
      <vt:lpstr>Who Will Need LTC?</vt:lpstr>
      <vt:lpstr>The Case for LTC Planning</vt:lpstr>
      <vt:lpstr>The Costs of LTC Across the U.S.</vt:lpstr>
      <vt:lpstr>Nebraska LTC Costs</vt:lpstr>
      <vt:lpstr>Future LTC Costs</vt:lpstr>
      <vt:lpstr>PowerPoint Presentation</vt:lpstr>
      <vt:lpstr>Important LTC Questions</vt:lpstr>
      <vt:lpstr>Nebraska Medicaid Eligibility - 2018</vt:lpstr>
      <vt:lpstr>Partnership Program</vt:lpstr>
      <vt:lpstr>A Comparative Glance at Preparing for LTC</vt:lpstr>
      <vt:lpstr>Long-Term Care Planning Options  </vt:lpstr>
      <vt:lpstr> Option 1:  Self Insure </vt:lpstr>
      <vt:lpstr> Option 2:  Stand-Alone LTC Insurance   </vt:lpstr>
      <vt:lpstr>Option 3: Life w/LTC Rider (individual) </vt:lpstr>
      <vt:lpstr>PowerPoint Presentation</vt:lpstr>
      <vt:lpstr>Option 4: Linked Life w/LTC Benefit Policy   </vt:lpstr>
      <vt:lpstr>Tax Deductible Premiums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Confronting and anticipating the unexpected!  Long term care insurance</dc:title>
  <dc:creator>Brandon Dirkschneider</dc:creator>
  <cp:lastModifiedBy>Carrie Johns</cp:lastModifiedBy>
  <cp:revision>18</cp:revision>
  <dcterms:created xsi:type="dcterms:W3CDTF">2019-02-14T16:50:09Z</dcterms:created>
  <dcterms:modified xsi:type="dcterms:W3CDTF">2019-02-14T19:46:53Z</dcterms:modified>
</cp:coreProperties>
</file>