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303" r:id="rId2"/>
    <p:sldId id="304" r:id="rId3"/>
    <p:sldId id="331" r:id="rId4"/>
    <p:sldId id="305" r:id="rId5"/>
    <p:sldId id="307" r:id="rId6"/>
    <p:sldId id="306" r:id="rId7"/>
    <p:sldId id="328" r:id="rId8"/>
    <p:sldId id="308" r:id="rId9"/>
    <p:sldId id="309" r:id="rId10"/>
    <p:sldId id="310" r:id="rId11"/>
    <p:sldId id="326" r:id="rId12"/>
    <p:sldId id="311" r:id="rId13"/>
    <p:sldId id="312" r:id="rId14"/>
    <p:sldId id="315" r:id="rId15"/>
    <p:sldId id="314" r:id="rId16"/>
    <p:sldId id="332" r:id="rId17"/>
    <p:sldId id="327" r:id="rId18"/>
    <p:sldId id="316" r:id="rId19"/>
    <p:sldId id="317" r:id="rId20"/>
    <p:sldId id="318" r:id="rId21"/>
    <p:sldId id="329" r:id="rId22"/>
    <p:sldId id="320" r:id="rId23"/>
    <p:sldId id="330" r:id="rId24"/>
    <p:sldId id="333" r:id="rId25"/>
    <p:sldId id="313" r:id="rId26"/>
  </p:sldIdLst>
  <p:sldSz cx="12192000" cy="6858000"/>
  <p:notesSz cx="6858000" cy="9144000"/>
  <p:custDataLst>
    <p:tags r:id="rId29"/>
  </p:custDataLst>
  <p:defaultTextStyle>
    <a:defPPr>
      <a:defRPr lang="en-US"/>
    </a:defPPr>
    <a:lvl1pPr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200" userDrawn="1">
          <p15:clr>
            <a:srgbClr val="A4A3A4"/>
          </p15:clr>
        </p15:guide>
        <p15:guide id="2" orient="horz" pos="3984" userDrawn="1">
          <p15:clr>
            <a:srgbClr val="A4A3A4"/>
          </p15:clr>
        </p15:guide>
        <p15:guide id="3" pos="2048" userDrawn="1">
          <p15:clr>
            <a:srgbClr val="A4A3A4"/>
          </p15:clr>
        </p15:guide>
        <p15:guide id="4" pos="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64C2"/>
    <a:srgbClr val="7F7F7F"/>
    <a:srgbClr val="5B0012"/>
    <a:srgbClr val="7F3F98"/>
    <a:srgbClr val="3E3E3E"/>
    <a:srgbClr val="333333"/>
    <a:srgbClr val="000000"/>
    <a:srgbClr val="6A28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946" autoAdjust="0"/>
  </p:normalViewPr>
  <p:slideViewPr>
    <p:cSldViewPr snapToObjects="1">
      <p:cViewPr varScale="1">
        <p:scale>
          <a:sx n="70" d="100"/>
          <a:sy n="70" d="100"/>
        </p:scale>
        <p:origin x="1308" y="60"/>
      </p:cViewPr>
      <p:guideLst>
        <p:guide orient="horz" pos="1200"/>
        <p:guide orient="horz" pos="3984"/>
        <p:guide pos="2048"/>
        <p:guide pos="6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itchFamily="-101" charset="0"/>
                <a:ea typeface="Geneva" pitchFamily="-101" charset="-128"/>
                <a:cs typeface="Geneva" pitchFamily="-10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AB8E79AC-7088-47BB-85D1-A3FEB558C46D}" type="datetimeFigureOut">
              <a:rPr lang="en-US" altLang="en-US"/>
              <a:pPr>
                <a:defRPr/>
              </a:pPr>
              <a:t>2/21/2019</a:t>
            </a:fld>
            <a:endParaRPr lang="en-US"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itchFamily="-101" charset="0"/>
                <a:ea typeface="Geneva" pitchFamily="-101" charset="-128"/>
                <a:cs typeface="Geneva" pitchFamily="-10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DAEE6D1-61AC-4DB3-B0CE-64E23829304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greatergood.berkeley.edu/article/item/four_ways_social_support_makes_you_more_resili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sz="1200" dirty="0" smtClean="0">
                <a:solidFill>
                  <a:srgbClr val="000000"/>
                </a:solidFill>
              </a:rPr>
              <a:t>"Resilience Glow", a derivative of "Resilience" by Neil Cummings, used under CC BY SA by Bob Bertsch.</a:t>
            </a:r>
            <a:endParaRPr lang="en-US" altLang="en-US" sz="1200" dirty="0" smtClean="0">
              <a:solidFill>
                <a:schemeClr val="tx1"/>
              </a:solidFill>
            </a:endParaRPr>
          </a:p>
          <a:p>
            <a:endParaRPr lang="en-US" altLang="en-US" dirty="0"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242281E-6CC9-4FF7-AE95-C58B61F001F8}" type="slidenum">
              <a:rPr lang="en-US" altLang="en-US" sz="1200" smtClean="0"/>
              <a:pPr/>
              <a:t>1</a:t>
            </a:fld>
            <a:endParaRPr lang="en-US" altLang="en-US" sz="120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This is where personal attributes of resilience, like happiness and sense of purpose meet the social context of resilience if relationships.</a:t>
            </a:r>
          </a:p>
          <a:p>
            <a:endParaRPr lang="en-US" altLang="en-US" smtClean="0"/>
          </a:p>
          <a:p>
            <a:r>
              <a:rPr lang="en-US" altLang="en-US" smtClean="0"/>
              <a:t>Need to think about/build relationships</a:t>
            </a:r>
          </a:p>
          <a:p>
            <a:endParaRPr lang="en-US" altLang="en-US" smtClean="0"/>
          </a:p>
          <a:p>
            <a:r>
              <a:rPr lang="en-US" altLang="en-US" smtClean="0"/>
              <a:t>More relationships</a:t>
            </a:r>
          </a:p>
          <a:p>
            <a:r>
              <a:rPr lang="en-US" altLang="en-US" smtClean="0"/>
              <a:t>More diverse relationships - diversity of background, strengths, emotional support</a:t>
            </a:r>
          </a:p>
          <a:p>
            <a:r>
              <a:rPr lang="en-US" altLang="en-US" smtClean="0"/>
              <a:t>Different levels of relationships - strengthen where needed</a:t>
            </a:r>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43B3A110-3789-455E-930F-889F6DEE7FDC}" type="slidenum">
              <a:rPr lang="en-US" altLang="en-US" sz="1200" smtClean="0"/>
              <a:pPr/>
              <a:t>12</a:t>
            </a:fld>
            <a:endParaRPr lang="en-US" altLang="en-US"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anose="020B0600070205080204" pitchFamily="34" charset="-128"/>
                <a:cs typeface="MS PGothic" pitchFamily="34" charset="-128"/>
              </a:rPr>
              <a:t>Self-discovery is an important part of building resilience. Spending time thinking about yourself can help you reflect on how you remained resilient through difficult experiences, and it can help you identify the personal strengths that contribute to your resilience. In this activity, we are going to use self-discovery to find the things about ourselves that can help us connect to others.</a:t>
            </a:r>
          </a:p>
          <a:p>
            <a:endParaRPr lang="en-US" alt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L</a:t>
            </a:r>
            <a:r>
              <a:rPr lang="en-US" sz="1200" kern="1200" dirty="0" smtClean="0">
                <a:solidFill>
                  <a:schemeClr val="tx1"/>
                </a:solidFill>
                <a:effectLst/>
                <a:latin typeface="+mn-lt"/>
                <a:ea typeface="MS PGothic" panose="020B0600070205080204" pitchFamily="34" charset="-128"/>
                <a:cs typeface="MS PGothic" pitchFamily="34" charset="-128"/>
              </a:rPr>
              <a:t>et’s take 5 minutes to write down as many facts about ourselves as we can. You might start with more obvious facts like your age, relationship status, or hometown, but you’ll find you’ll have to dig deeper for facts as you go.  Write down your facts below.</a:t>
            </a:r>
          </a:p>
          <a:p>
            <a:endParaRPr lang="en-US" altLang="en-US" dirty="0"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5333C61-C146-44DD-84CF-BE0DD250E064}" type="slidenum">
              <a:rPr lang="en-US" altLang="en-US" sz="1200" smtClean="0"/>
              <a:pPr/>
              <a:t>13</a:t>
            </a:fld>
            <a:endParaRPr lang="en-US" altLang="en-US"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build relationships by offering small gifts out of generosity</a:t>
            </a:r>
          </a:p>
          <a:p>
            <a:r>
              <a:rPr lang="en-US" altLang="en-US" smtClean="0"/>
              <a:t>Healthy relationships are not transactional or quid pro quo</a:t>
            </a:r>
          </a:p>
          <a:p>
            <a:endParaRPr lang="en-US" altLang="en-US" smtClean="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86A4ACB-9128-41EF-8B13-04137BDD2ACF}" type="slidenum">
              <a:rPr lang="en-US" altLang="en-US" sz="1200" smtClean="0"/>
              <a:pPr/>
              <a:t>14</a:t>
            </a:fld>
            <a:endParaRPr lang="en-US" altLang="en-US"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anose="020B0600070205080204" pitchFamily="34" charset="-128"/>
                <a:cs typeface="MS PGothic" pitchFamily="34" charset="-128"/>
              </a:rPr>
              <a:t>ow we are going to practice making connections using our things about ourselves. We’ll use “Yes, and,” a technique from improvisational theater to reveal all the threads that connect us. Once we are done with the “Yes, and” exercise, jot down a few of your reflections below.</a:t>
            </a:r>
          </a:p>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701AE7-9FC6-4990-B357-6E31F88DEC1C}" type="slidenum">
              <a:rPr lang="en-US" altLang="en-US" sz="1200" smtClean="0"/>
              <a:pPr/>
              <a:t>15</a:t>
            </a:fld>
            <a:endParaRPr lang="en-US" altLang="en-US"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What did you learn about hose around tour</a:t>
            </a:r>
            <a:r>
              <a:rPr lang="en-US" altLang="en-US" baseline="0" dirty="0" smtClean="0"/>
              <a:t> table? </a:t>
            </a:r>
            <a:r>
              <a:rPr lang="en-US" altLang="en-US" dirty="0" smtClean="0"/>
              <a:t>How did this exercise feel?</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EA5C22-5F46-4275-8B54-D790E31936EB}" type="slidenum">
              <a:rPr lang="en-US" altLang="en-US" sz="1200" smtClean="0"/>
              <a:pPr/>
              <a:t>16</a:t>
            </a:fld>
            <a:endParaRPr lang="en-US" altLang="en-US" sz="1200" smtClean="0"/>
          </a:p>
        </p:txBody>
      </p:sp>
    </p:spTree>
    <p:extLst>
      <p:ext uri="{BB962C8B-B14F-4D97-AF65-F5344CB8AC3E}">
        <p14:creationId xmlns:p14="http://schemas.microsoft.com/office/powerpoint/2010/main" val="1530447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Care - considered the most important.  Sincerely offering small gifts out of generosity exhibits care</a:t>
            </a:r>
          </a:p>
          <a:p>
            <a:r>
              <a:rPr lang="en-US" altLang="en-US" dirty="0" smtClean="0"/>
              <a:t>Trust is critical to building relationships. You’ll see these 4 distinctions of trust represented in the types of small gifts you can use to strengthen a relationship. </a:t>
            </a:r>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6ED8D79-1FBE-4718-B265-F79C74894A62}" type="slidenum">
              <a:rPr lang="en-US" altLang="en-US" sz="1200" smtClean="0"/>
              <a:pPr/>
              <a:t>17</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10 examples of small gifts</a:t>
            </a:r>
          </a:p>
          <a:p>
            <a:endParaRPr lang="en-US" altLang="en-US" smtClean="0"/>
          </a:p>
          <a:p>
            <a:r>
              <a:rPr lang="en-US" altLang="en-US" smtClean="0"/>
              <a:t>Pick one small gift for one or both people on your list. We won’t ask you to offer it right now, but try to commit to a deadline by which you want to offer it by.</a:t>
            </a:r>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7D2846D-38C1-48F2-B43A-8C8707173F86}" type="slidenum">
              <a:rPr lang="en-US" altLang="en-US" sz="1200" smtClean="0"/>
              <a:pPr/>
              <a:t>18</a:t>
            </a:fld>
            <a:endParaRPr lang="en-US" altLang="en-US"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Visible work. Making parts of yourself visible as bids of connection to others. </a:t>
            </a:r>
          </a:p>
          <a:p>
            <a:r>
              <a:rPr lang="en-US" altLang="en-US" dirty="0" smtClean="0"/>
              <a:t>Making yourself visible. Sharing of yourself and your experience. Being vulnerable. </a:t>
            </a:r>
          </a:p>
          <a:p>
            <a:r>
              <a:rPr lang="en-US" altLang="en-US" dirty="0" smtClean="0"/>
              <a:t>We can’t predict everyone that is going to be important in our networks.</a:t>
            </a:r>
          </a:p>
          <a:p>
            <a:r>
              <a:rPr lang="en-US" altLang="en-US" dirty="0" smtClean="0"/>
              <a:t>Share your work in progress, share your experience. Opening yourself up to the serendipitous relationship....By making yourself visible, you open up the possibility of being on someone else’s list. Someone else offering you gifts.</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altLang="en-US" dirty="0" smtClean="0"/>
              <a:t>This is a </a:t>
            </a:r>
            <a:r>
              <a:rPr lang="en-US" altLang="en-US" dirty="0" err="1" smtClean="0"/>
              <a:t>murmuration</a:t>
            </a:r>
            <a:r>
              <a:rPr lang="en-US" altLang="en-US" dirty="0" smtClean="0"/>
              <a:t>. Flocks of birds create these beautiful shifting patterns as they fly together, each individual bird adjusting to those nearest them as they try to stay close enough to sense the movement of other birds without getting too close and colliding. In face-to-face workshops, I’ve used an exercise that’s similar to </a:t>
            </a:r>
            <a:r>
              <a:rPr lang="en-US" altLang="en-US" dirty="0" err="1" smtClean="0"/>
              <a:t>murmuration</a:t>
            </a:r>
            <a:r>
              <a:rPr lang="en-US" altLang="en-US" dirty="0" smtClean="0"/>
              <a:t>. Participants stand up and silently move around, adjusting to the position of 2 other people they have picked out in the group until everyone has formed a perfect triangle with the other 2 people they have picked out. What I’ve noticed is the participants have a really hard time adjusting to the position of others when they are moving. It’s much easier to adjust to a person when they are standing still. Making your work visible is like standing still. It’s a way of stopping briefly and saying, “This is what I’m working on. This is what I care about. This has me curious,” and that allows other to adjust to your position and connect with you.</a:t>
            </a:r>
          </a:p>
          <a:p>
            <a:endParaRPr lang="en-US" altLang="en-US" dirty="0" smtClean="0"/>
          </a:p>
          <a:p>
            <a:endParaRPr lang="en-US" altLang="en-US" dirty="0"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833956EC-3D46-4D17-B7AE-41688537EF03}" type="slidenum">
              <a:rPr lang="en-US" altLang="en-US" sz="1200" smtClean="0"/>
              <a:pPr/>
              <a:t>19</a:t>
            </a:fld>
            <a:endParaRPr lang="en-US" altLang="en-US"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Growth vs fixed. Carol Dweck. You’re really good/smart vs You must have worked really hard. Grit, Duckworth</a:t>
            </a:r>
          </a:p>
          <a:p>
            <a:r>
              <a:rPr lang="en-US" altLang="en-US" smtClean="0"/>
              <a:t>Our personal development and our lives are a work in progress. A growth mindset is about getting better vs getting good.</a:t>
            </a:r>
          </a:p>
          <a:p>
            <a:r>
              <a:rPr lang="en-US" altLang="en-US" smtClean="0"/>
              <a:t>Yoga practice not yoga perfect.</a:t>
            </a:r>
          </a:p>
          <a:p>
            <a:r>
              <a:rPr lang="en-US" altLang="en-US" smtClean="0"/>
              <a:t>Practice creates new neural pathways :) Neuroplasticity</a:t>
            </a:r>
          </a:p>
          <a:p>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CAB348B6-F6CC-4930-B2D7-C12DC6A36680}" type="slidenum">
              <a:rPr lang="en-US" altLang="en-US" sz="1200" smtClean="0"/>
              <a:pPr/>
              <a:t>20</a:t>
            </a:fld>
            <a:endParaRPr lang="en-US" altLang="en-US"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701AE7-9FC6-4990-B357-6E31F88DEC1C}" type="slidenum">
              <a:rPr lang="en-US" altLang="en-US" sz="1200" smtClean="0"/>
              <a:pPr/>
              <a:t>21</a:t>
            </a:fld>
            <a:endParaRPr lang="en-US" altLang="en-US" sz="1200" smtClean="0"/>
          </a:p>
        </p:txBody>
      </p:sp>
    </p:spTree>
    <p:extLst>
      <p:ext uri="{BB962C8B-B14F-4D97-AF65-F5344CB8AC3E}">
        <p14:creationId xmlns:p14="http://schemas.microsoft.com/office/powerpoint/2010/main" val="30119233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A912FA-7D06-4B72-AD25-9EC9605AF488}" type="slidenum">
              <a:rPr lang="en-US" altLang="en-US" sz="1200" smtClean="0"/>
              <a:pPr/>
              <a:t>2</a:t>
            </a:fld>
            <a:endParaRPr lang="en-US" altLang="en-US" sz="120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Start by touching the treadmill. Build toward behavior change.</a:t>
            </a:r>
          </a:p>
          <a:p>
            <a:r>
              <a:rPr lang="en-US" altLang="en-US" smtClean="0"/>
              <a:t>Accept that you are going to fail. That’s ok. Just start touching the treadmill again. </a:t>
            </a: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F93075B-4B0B-4A6D-957C-EB9669458247}" type="slidenum">
              <a:rPr lang="en-US" altLang="en-US" sz="1200" smtClean="0"/>
              <a:pPr/>
              <a:t>22</a:t>
            </a:fld>
            <a:endParaRPr lang="en-US" altLang="en-US" sz="120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701AE7-9FC6-4990-B357-6E31F88DEC1C}" type="slidenum">
              <a:rPr lang="en-US" altLang="en-US" sz="1200" smtClean="0"/>
              <a:pPr/>
              <a:t>23</a:t>
            </a:fld>
            <a:endParaRPr lang="en-US" altLang="en-US" sz="1200" smtClean="0"/>
          </a:p>
        </p:txBody>
      </p:sp>
    </p:spTree>
    <p:extLst>
      <p:ext uri="{BB962C8B-B14F-4D97-AF65-F5344CB8AC3E}">
        <p14:creationId xmlns:p14="http://schemas.microsoft.com/office/powerpoint/2010/main" val="2769132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33701AE7-9FC6-4990-B357-6E31F88DEC1C}" type="slidenum">
              <a:rPr lang="en-US" altLang="en-US" sz="1200" smtClean="0"/>
              <a:pPr/>
              <a:t>24</a:t>
            </a:fld>
            <a:endParaRPr lang="en-US" altLang="en-US" sz="1200" smtClean="0"/>
          </a:p>
        </p:txBody>
      </p:sp>
    </p:spTree>
    <p:extLst>
      <p:ext uri="{BB962C8B-B14F-4D97-AF65-F5344CB8AC3E}">
        <p14:creationId xmlns:p14="http://schemas.microsoft.com/office/powerpoint/2010/main" val="41241800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Whether you shared in the chat or not, let’s take a moment to celebrate our networks and how our resilience is already being supported. </a:t>
            </a:r>
          </a:p>
          <a:p>
            <a:endParaRPr lang="en-US" altLang="en-US" smtClean="0"/>
          </a:p>
          <a:p>
            <a:r>
              <a:rPr lang="en-US" altLang="en-US" smtClean="0"/>
              <a:t>We also want to celebrate all of you for thinking about it, putting time into being intentional. This process is about seeking out new networks of support </a:t>
            </a:r>
            <a:r>
              <a:rPr lang="en-US" altLang="en-US" u="sng" smtClean="0"/>
              <a:t>and</a:t>
            </a:r>
            <a:r>
              <a:rPr lang="en-US" altLang="en-US" smtClean="0"/>
              <a:t> strengthening those we already have.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154F8E3-BB59-4E27-944F-0045B341F218}" type="slidenum">
              <a:rPr lang="en-US" altLang="en-US" sz="1200" smtClean="0"/>
              <a:pPr/>
              <a:t>25</a:t>
            </a:fld>
            <a:endParaRPr lang="en-US" altLang="en-US"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want to start with getting you talking - please share your answers to this question in the chat.</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FA912FA-7D06-4B72-AD25-9EC9605AF488}" type="slidenum">
              <a:rPr lang="en-US" altLang="en-US" sz="1200" smtClean="0"/>
              <a:pPr/>
              <a:t>3</a:t>
            </a:fld>
            <a:endParaRPr lang="en-US" altLang="en-US" sz="1200" smtClean="0"/>
          </a:p>
        </p:txBody>
      </p:sp>
    </p:spTree>
    <p:extLst>
      <p:ext uri="{BB962C8B-B14F-4D97-AF65-F5344CB8AC3E}">
        <p14:creationId xmlns:p14="http://schemas.microsoft.com/office/powerpoint/2010/main" val="765722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2 types of factors in resilience: - </a:t>
            </a:r>
            <a:r>
              <a:rPr lang="en-US" altLang="en-US" u="sng" dirty="0" smtClean="0">
                <a:hlinkClick r:id="rId3"/>
              </a:rPr>
              <a:t>https://greatergood.berkeley.edu/article/item/four_ways_social_support_makes_you_more_resilient</a:t>
            </a:r>
            <a:r>
              <a:rPr lang="en-US" altLang="en-US" dirty="0" smtClean="0"/>
              <a:t> </a:t>
            </a:r>
          </a:p>
          <a:p>
            <a:endParaRPr lang="en-US" altLang="en-US" dirty="0" smtClean="0"/>
          </a:p>
          <a:p>
            <a:r>
              <a:rPr lang="en-US" altLang="en-US" dirty="0" smtClean="0"/>
              <a:t>We know, positive social </a:t>
            </a:r>
            <a:r>
              <a:rPr lang="en-US" altLang="en-US" dirty="0" err="1" smtClean="0"/>
              <a:t>connections,can</a:t>
            </a:r>
            <a:r>
              <a:rPr lang="en-US" altLang="en-US" dirty="0" smtClean="0"/>
              <a:t> provide important social resources that change the way we experience and respond to stressful events. Research shows:</a:t>
            </a:r>
          </a:p>
          <a:p>
            <a:pPr lvl="1"/>
            <a:r>
              <a:rPr lang="en-US" altLang="en-US" dirty="0" smtClean="0"/>
              <a:t>People that have a more diverse relationship portfolio report higher well-being (Cheung, Gardner, Anderson, 2014 - Northwestern University and UC Santa Barbara) </a:t>
            </a:r>
          </a:p>
          <a:p>
            <a:pPr lvl="1"/>
            <a:r>
              <a:rPr lang="en-US" altLang="en-US" dirty="0" smtClean="0"/>
              <a:t>Highly resilient ICU nurses draw emotional support, communication and connectivity from positive social networks (</a:t>
            </a:r>
            <a:r>
              <a:rPr lang="en-US" altLang="en-US" dirty="0" err="1" smtClean="0"/>
              <a:t>Mealer</a:t>
            </a:r>
            <a:r>
              <a:rPr lang="en-US" altLang="en-US" dirty="0" smtClean="0"/>
              <a:t>, Jones, Moss)</a:t>
            </a:r>
          </a:p>
          <a:p>
            <a:pPr lvl="1"/>
            <a:r>
              <a:rPr lang="en-US" altLang="en-US" dirty="0" smtClean="0"/>
              <a:t>A key component to resilience for U.S. Airmen and their families is social fitness, or the combined resources a person gets from his or her social world (</a:t>
            </a:r>
            <a:r>
              <a:rPr lang="en-US" altLang="en-US" dirty="0" err="1" smtClean="0"/>
              <a:t>McGene</a:t>
            </a:r>
            <a:r>
              <a:rPr lang="en-US" altLang="en-US" dirty="0" smtClean="0"/>
              <a:t> - Rand Corp.)</a:t>
            </a:r>
          </a:p>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ED13D3AA-D8AA-434B-8244-E2F2A82E45AA}" type="slidenum">
              <a:rPr lang="en-US" altLang="en-US" sz="1200" smtClean="0"/>
              <a:pPr/>
              <a:t>4</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We often don’t think about level of support we get from our family, our co-workers, our neighbors or even our community, until we are faced with a crisis.</a:t>
            </a:r>
          </a:p>
          <a:p>
            <a:endParaRPr lang="en-US" altLang="en-US" smtClean="0"/>
          </a:p>
          <a:p>
            <a:r>
              <a:rPr lang="en-US" altLang="en-US" smtClean="0"/>
              <a:t>What if, instead of leaving our social connections to chance, we could be intentional in build the kind of networks that would support us when we are facing a challenge?</a:t>
            </a:r>
          </a:p>
          <a:p>
            <a:endParaRPr lang="en-US" altLang="en-US" smtClean="0"/>
          </a:p>
          <a:p>
            <a:r>
              <a:rPr lang="en-US" altLang="en-US" smtClean="0"/>
              <a:t>John Stepper created the Working Out Loud process to make corporate cultures more collaborative and innovative by showing people a more engaged way of working that gives them access to more opportunities. We think adapting John’s effective network building practices to build the social support we need to make us more resilient as helping professionals, and maybe even help military families and the people we all serve be more resilient in times of transition.</a:t>
            </a:r>
          </a:p>
          <a:p>
            <a:endParaRPr lang="en-US" altLang="en-US" smtClean="0"/>
          </a:p>
          <a:p>
            <a:r>
              <a:rPr lang="en-US" altLang="en-US" smtClean="0"/>
              <a:t>We are drawing from the fields of network theory, positive psychology, asset based community development and integrating those ideas into John’s simple approach to practice network building.</a:t>
            </a: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05C94B24-1F55-4898-BBD3-E010EA55D449}" type="slidenum">
              <a:rPr lang="en-US" altLang="en-US" sz="1200" smtClean="0"/>
              <a:pPr/>
              <a:t>5</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What makes it work, briefly?</a:t>
            </a:r>
          </a:p>
          <a:p>
            <a:endParaRPr lang="en-US" altLang="en-US" dirty="0" smtClean="0"/>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1FDEC68-EBAB-4056-9FD9-ADF700DE6DBA}" type="slidenum">
              <a:rPr lang="en-US" altLang="en-US" sz="1200" smtClean="0"/>
              <a:pPr/>
              <a:t>8</a:t>
            </a:fld>
            <a:endParaRPr lang="en-US" altLang="en-US"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What does purposeful discovery mean to you - please share in chat</a:t>
            </a:r>
          </a:p>
          <a:p>
            <a:endParaRPr lang="en-US" altLang="en-US" smtClean="0"/>
          </a:p>
          <a:p>
            <a:r>
              <a:rPr lang="en-US" altLang="en-US" smtClean="0"/>
              <a:t>Here’s why it is important to building networks for resilience</a:t>
            </a:r>
          </a:p>
          <a:p>
            <a:endParaRPr lang="en-US" altLang="en-US" smtClean="0"/>
          </a:p>
          <a:p>
            <a:r>
              <a:rPr lang="en-US" altLang="en-US" smtClean="0"/>
              <a:t>Being mindful about what’s important to you</a:t>
            </a:r>
          </a:p>
          <a:p>
            <a:r>
              <a:rPr lang="en-US" altLang="en-US" smtClean="0"/>
              <a:t>Seeking out resource and relationships that will help you grow and support you when you need them</a:t>
            </a:r>
          </a:p>
          <a:p>
            <a:endParaRPr lang="en-US" altLang="en-US" smtClean="0"/>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2D59EE43-D19E-442E-948C-7CB8A916F929}" type="slidenum">
              <a:rPr lang="en-US" altLang="en-US" sz="1200" smtClean="0"/>
              <a:pPr/>
              <a:t>9</a:t>
            </a:fld>
            <a:endParaRPr lang="en-US" altLang="en-US"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Finding what’s important to you - different ways of thinking about it</a:t>
            </a:r>
          </a:p>
          <a:p>
            <a:pPr lvl="1"/>
            <a:r>
              <a:rPr lang="en-US" altLang="en-US" dirty="0" smtClean="0"/>
              <a:t>What lights you up?</a:t>
            </a:r>
          </a:p>
          <a:p>
            <a:pPr lvl="1"/>
            <a:r>
              <a:rPr lang="en-US" altLang="en-US" dirty="0" smtClean="0"/>
              <a:t>What do you care most about?</a:t>
            </a:r>
          </a:p>
          <a:p>
            <a:pPr lvl="1"/>
            <a:r>
              <a:rPr lang="en-US" altLang="en-US" dirty="0" smtClean="0"/>
              <a:t>What are you an advocate for?</a:t>
            </a:r>
          </a:p>
          <a:p>
            <a:r>
              <a:rPr lang="en-US" altLang="en-US" dirty="0" smtClean="0"/>
              <a:t>Try to think outside of your societal and organizational roles: spouse, parent, employee, grandparent, </a:t>
            </a:r>
            <a:r>
              <a:rPr lang="en-US" altLang="en-US" dirty="0" err="1" smtClean="0"/>
              <a:t>etc</a:t>
            </a:r>
            <a:endParaRPr lang="en-US" altLang="en-US" dirty="0" smtClean="0"/>
          </a:p>
          <a:p>
            <a:endParaRPr lang="en-US" altLang="en-US" dirty="0" smtClean="0"/>
          </a:p>
          <a:p>
            <a:r>
              <a:rPr lang="en-US" altLang="en-US" dirty="0" smtClean="0"/>
              <a:t>Take 3 minutes to think about these questions and write down your answers for yourself. </a:t>
            </a:r>
            <a:r>
              <a:rPr lang="en-US" sz="1200" kern="1200" dirty="0" smtClean="0">
                <a:solidFill>
                  <a:schemeClr val="tx1"/>
                </a:solidFill>
                <a:effectLst/>
                <a:latin typeface="+mn-lt"/>
                <a:ea typeface="MS PGothic" panose="020B0600070205080204" pitchFamily="34" charset="-128"/>
                <a:cs typeface="MS PGothic" pitchFamily="34" charset="-128"/>
              </a:rPr>
              <a:t>Now let’s introduce ourselves to the others at our table (it’s OK to do this again if you did introductions before). Your introduction should go something like this, “Hi, I’m Sonja. I light up when I…” or “Hello, my name is Ellen. I really care about…” After each introduction, feel free to ask a question, share a related idea or experience, or just offer validation by saying something like, “Thanks for sharing that with us.” Capture your reflections in the space below.</a:t>
            </a:r>
            <a:endParaRPr lang="en-US" sz="1200" kern="1200" dirty="0">
              <a:solidFill>
                <a:schemeClr val="tx1"/>
              </a:solidFill>
              <a:effectLst/>
              <a:latin typeface="+mn-lt"/>
              <a:ea typeface="MS PGothic" panose="020B0600070205080204" pitchFamily="34" charset="-128"/>
              <a:cs typeface="MS PGothic"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79B47C36-D8EC-4150-872A-574CA9A798B0}" type="slidenum">
              <a:rPr lang="en-US" altLang="en-US" sz="1200" smtClean="0"/>
              <a:pPr/>
              <a:t>10</a:t>
            </a:fld>
            <a:endParaRPr lang="en-US" altLang="en-US"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kern="1200" dirty="0" smtClean="0">
                <a:solidFill>
                  <a:schemeClr val="tx1"/>
                </a:solidFill>
                <a:effectLst/>
                <a:latin typeface="+mn-lt"/>
                <a:ea typeface="MS PGothic" panose="020B0600070205080204" pitchFamily="34" charset="-128"/>
                <a:cs typeface="MS PGothic" pitchFamily="34" charset="-128"/>
              </a:rPr>
              <a:t>How did it feel to introduce myself using my answers to these questions?</a:t>
            </a:r>
            <a:endParaRPr lang="en-US" altLang="en-US" b="0" dirty="0"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9AEA5C22-5F46-4275-8B54-D790E31936EB}" type="slidenum">
              <a:rPr lang="en-US" altLang="en-US" sz="1200" smtClean="0"/>
              <a:pPr/>
              <a:t>11</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 no Content">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a:lvl1pPr>
          </a:lstStyle>
          <a:p>
            <a:pPr>
              <a:defRPr/>
            </a:pPr>
            <a:fld id="{250BBE61-CD2E-4532-88E6-DCD3C8D6E065}" type="slidenum">
              <a:rPr lang="en-US" altLang="en-US"/>
              <a:pPr>
                <a:defRPr/>
              </a:pPr>
              <a:t>‹#›</a:t>
            </a:fld>
            <a:endParaRPr lang="en-US" altLang="en-US"/>
          </a:p>
        </p:txBody>
      </p:sp>
    </p:spTree>
    <p:extLst>
      <p:ext uri="{BB962C8B-B14F-4D97-AF65-F5344CB8AC3E}">
        <p14:creationId xmlns:p14="http://schemas.microsoft.com/office/powerpoint/2010/main" val="1889761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Content &amp; Me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A2886"/>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8F41D09-284A-44F9-ABD0-480A4A9ABC5D}" type="slidenum">
              <a:rPr lang="en-US" altLang="en-US"/>
              <a:pPr>
                <a:defRPr/>
              </a:pPr>
              <a:t>‹#›</a:t>
            </a:fld>
            <a:endParaRPr lang="en-US" altLang="en-US"/>
          </a:p>
        </p:txBody>
      </p:sp>
    </p:spTree>
    <p:extLst>
      <p:ext uri="{BB962C8B-B14F-4D97-AF65-F5344CB8AC3E}">
        <p14:creationId xmlns:p14="http://schemas.microsoft.com/office/powerpoint/2010/main" val="229388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Columns w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a:t>
            </a:r>
          </a:p>
        </p:txBody>
      </p:sp>
      <p:sp>
        <p:nvSpPr>
          <p:cNvPr id="4" name="Content Placeholder 3"/>
          <p:cNvSpPr>
            <a:spLocks noGrp="1"/>
          </p:cNvSpPr>
          <p:nvPr>
            <p:ph sz="half" idx="2"/>
          </p:nvPr>
        </p:nvSpPr>
        <p:spPr>
          <a:xfrm>
            <a:off x="609600" y="2174875"/>
            <a:ext cx="5386917" cy="4181475"/>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a:t>
            </a:r>
          </a:p>
        </p:txBody>
      </p:sp>
      <p:sp>
        <p:nvSpPr>
          <p:cNvPr id="6" name="Content Placeholder 5"/>
          <p:cNvSpPr>
            <a:spLocks noGrp="1"/>
          </p:cNvSpPr>
          <p:nvPr>
            <p:ph sz="quarter" idx="4"/>
          </p:nvPr>
        </p:nvSpPr>
        <p:spPr>
          <a:xfrm>
            <a:off x="6193368" y="2174875"/>
            <a:ext cx="5389033" cy="4181474"/>
          </a:xfrm>
        </p:spPr>
        <p:txBody>
          <a:bodyPr/>
          <a:lstStyle>
            <a:lvl1pPr>
              <a:defRPr sz="2400">
                <a:solidFill>
                  <a:schemeClr val="accent5"/>
                </a:solidFill>
              </a:defRPr>
            </a:lvl1pPr>
            <a:lvl2pPr>
              <a:defRPr sz="2000">
                <a:solidFill>
                  <a:schemeClr val="accent5"/>
                </a:solidFill>
              </a:defRPr>
            </a:lvl2pPr>
            <a:lvl3pPr>
              <a:defRPr sz="1800">
                <a:solidFill>
                  <a:schemeClr val="accent5"/>
                </a:solidFill>
              </a:defRPr>
            </a:lvl3pPr>
            <a:lvl4pPr>
              <a:defRPr sz="1600">
                <a:solidFill>
                  <a:schemeClr val="accent5"/>
                </a:solidFill>
              </a:defRPr>
            </a:lvl4pPr>
            <a:lvl5pPr>
              <a:defRPr sz="1600">
                <a:solidFill>
                  <a:schemeClr val="accent5"/>
                </a:solidFill>
              </a:defRPr>
            </a:lvl5pPr>
            <a:lvl6pPr>
              <a:defRPr sz="1600"/>
            </a:lvl6pPr>
            <a:lvl7pPr>
              <a:defRPr sz="1600"/>
            </a:lvl7pPr>
            <a:lvl8pPr>
              <a:defRPr sz="1600"/>
            </a:lvl8pPr>
            <a:lvl9pPr>
              <a:defRPr sz="1600"/>
            </a:lvl9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a:lvl1pPr>
          </a:lstStyle>
          <a:p>
            <a:pPr>
              <a:defRPr/>
            </a:pPr>
            <a:fld id="{C01EBE83-D91D-4490-8FA2-C13EB39DD248}" type="slidenum">
              <a:rPr lang="en-US" altLang="en-US"/>
              <a:pPr>
                <a:defRPr/>
              </a:pPr>
              <a:t>‹#›</a:t>
            </a:fld>
            <a:endParaRPr lang="en-US" altLang="en-US"/>
          </a:p>
        </p:txBody>
      </p:sp>
    </p:spTree>
    <p:extLst>
      <p:ext uri="{BB962C8B-B14F-4D97-AF65-F5344CB8AC3E}">
        <p14:creationId xmlns:p14="http://schemas.microsoft.com/office/powerpoint/2010/main" val="414500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ections w Headings">
    <p:spTree>
      <p:nvGrpSpPr>
        <p:cNvPr id="1" name=""/>
        <p:cNvGrpSpPr/>
        <p:nvPr/>
      </p:nvGrpSpPr>
      <p:grpSpPr>
        <a:xfrm>
          <a:off x="0" y="0"/>
          <a:ext cx="0" cy="0"/>
          <a:chOff x="0" y="0"/>
          <a:chExt cx="0" cy="0"/>
        </a:xfrm>
      </p:grpSpPr>
      <p:sp>
        <p:nvSpPr>
          <p:cNvPr id="2" name="Title 1"/>
          <p:cNvSpPr>
            <a:spLocks noGrp="1"/>
          </p:cNvSpPr>
          <p:nvPr>
            <p:ph type="title"/>
          </p:nvPr>
        </p:nvSpPr>
        <p:spPr>
          <a:xfrm>
            <a:off x="0" y="2"/>
            <a:ext cx="12192000" cy="1066799"/>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33790" y="1066800"/>
            <a:ext cx="1155820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a:t>
            </a:r>
          </a:p>
        </p:txBody>
      </p:sp>
      <p:sp>
        <p:nvSpPr>
          <p:cNvPr id="4" name="Content Placeholder 3"/>
          <p:cNvSpPr>
            <a:spLocks noGrp="1"/>
          </p:cNvSpPr>
          <p:nvPr>
            <p:ph sz="half" idx="2"/>
          </p:nvPr>
        </p:nvSpPr>
        <p:spPr>
          <a:xfrm>
            <a:off x="633790" y="1854995"/>
            <a:ext cx="11558209" cy="1878806"/>
          </a:xfrm>
        </p:spPr>
        <p:txBody>
          <a:bodyPr/>
          <a:lstStyle>
            <a:lvl1pPr marL="0" indent="0">
              <a:buFontTx/>
              <a:buNone/>
              <a:defRPr sz="2400">
                <a:solidFill>
                  <a:schemeClr val="accent5"/>
                </a:solidFill>
              </a:defRPr>
            </a:lvl1pPr>
            <a:lvl2pPr marL="457200" indent="0">
              <a:buFontTx/>
              <a:buNone/>
              <a:defRPr sz="2000">
                <a:solidFill>
                  <a:schemeClr val="accent5"/>
                </a:solidFill>
              </a:defRPr>
            </a:lvl2pPr>
            <a:lvl3pPr marL="914400" indent="0">
              <a:buFontTx/>
              <a:buNone/>
              <a:defRPr sz="1800">
                <a:solidFill>
                  <a:schemeClr val="accent5"/>
                </a:solidFill>
              </a:defRPr>
            </a:lvl3pPr>
            <a:lvl4pPr marL="1371600" indent="0">
              <a:buFontTx/>
              <a:buNone/>
              <a:defRPr sz="1600">
                <a:solidFill>
                  <a:schemeClr val="accent5"/>
                </a:solidFill>
              </a:defRPr>
            </a:lvl4pPr>
            <a:lvl5pPr marL="1828800" indent="0">
              <a:buFontTx/>
              <a:buNone/>
              <a:defRPr sz="1600">
                <a:solidFill>
                  <a:schemeClr val="accent5"/>
                </a:solidFill>
              </a:defRPr>
            </a:lvl5pPr>
            <a:lvl6pPr>
              <a:defRPr sz="1600"/>
            </a:lvl6pPr>
            <a:lvl7pPr>
              <a:defRPr sz="1600"/>
            </a:lvl7pPr>
            <a:lvl8pPr>
              <a:defRPr sz="1600"/>
            </a:lvl8pPr>
            <a:lvl9pPr>
              <a:defRPr sz="1600"/>
            </a:lvl9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09600" y="3733800"/>
            <a:ext cx="115824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a:t>
            </a:r>
          </a:p>
        </p:txBody>
      </p:sp>
      <p:sp>
        <p:nvSpPr>
          <p:cNvPr id="6" name="Content Placeholder 5"/>
          <p:cNvSpPr>
            <a:spLocks noGrp="1"/>
          </p:cNvSpPr>
          <p:nvPr>
            <p:ph sz="quarter" idx="4"/>
          </p:nvPr>
        </p:nvSpPr>
        <p:spPr>
          <a:xfrm>
            <a:off x="633792" y="4383543"/>
            <a:ext cx="11558209" cy="2194039"/>
          </a:xfrm>
        </p:spPr>
        <p:txBody>
          <a:bodyPr/>
          <a:lstStyle>
            <a:lvl1pPr marL="0" indent="0">
              <a:buFontTx/>
              <a:buNone/>
              <a:defRPr sz="2400">
                <a:solidFill>
                  <a:schemeClr val="accent5"/>
                </a:solidFill>
              </a:defRPr>
            </a:lvl1pPr>
            <a:lvl2pPr marL="457200" indent="0">
              <a:buFontTx/>
              <a:buNone/>
              <a:defRPr sz="2000">
                <a:solidFill>
                  <a:schemeClr val="accent5"/>
                </a:solidFill>
              </a:defRPr>
            </a:lvl2pPr>
            <a:lvl3pPr marL="914400" indent="0">
              <a:buFontTx/>
              <a:buNone/>
              <a:defRPr sz="1800">
                <a:solidFill>
                  <a:schemeClr val="accent5"/>
                </a:solidFill>
              </a:defRPr>
            </a:lvl3pPr>
            <a:lvl4pPr marL="1371600" indent="0">
              <a:buFontTx/>
              <a:buNone/>
              <a:defRPr sz="1600">
                <a:solidFill>
                  <a:schemeClr val="accent5"/>
                </a:solidFill>
              </a:defRPr>
            </a:lvl4pPr>
            <a:lvl5pPr marL="1828800" indent="0">
              <a:buFontTx/>
              <a:buNone/>
              <a:defRPr sz="1600">
                <a:solidFill>
                  <a:schemeClr val="accent5"/>
                </a:solidFill>
              </a:defRPr>
            </a:lvl5pPr>
            <a:lvl6pPr>
              <a:defRPr sz="1600"/>
            </a:lvl6pPr>
            <a:lvl7pPr>
              <a:defRPr sz="1600"/>
            </a:lvl7pPr>
            <a:lvl8pPr>
              <a:defRPr sz="1600"/>
            </a:lvl8pPr>
            <a:lvl9pPr>
              <a:defRPr sz="1600"/>
            </a:lvl9pPr>
          </a:lstStyle>
          <a:p>
            <a:pPr lvl="0"/>
            <a:r>
              <a:rPr lang="en-US" dirty="0" smtClean="0"/>
              <a:t>Click to edit Master text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a:xfrm>
            <a:off x="8737600" y="6577014"/>
            <a:ext cx="2844800" cy="280987"/>
          </a:xfrm>
        </p:spPr>
        <p:txBody>
          <a:bodyPr/>
          <a:lstStyle>
            <a:lvl1pPr>
              <a:defRPr/>
            </a:lvl1pPr>
          </a:lstStyle>
          <a:p>
            <a:pPr>
              <a:defRPr/>
            </a:pPr>
            <a:fld id="{7B2FD959-1F0E-4D29-96F3-25F6EAEDA14F}" type="slidenum">
              <a:rPr lang="en-US" altLang="en-US"/>
              <a:pPr>
                <a:defRPr/>
              </a:pPr>
              <a:t>‹#›</a:t>
            </a:fld>
            <a:endParaRPr lang="en-US" altLang="en-US"/>
          </a:p>
        </p:txBody>
      </p:sp>
    </p:spTree>
    <p:extLst>
      <p:ext uri="{BB962C8B-B14F-4D97-AF65-F5344CB8AC3E}">
        <p14:creationId xmlns:p14="http://schemas.microsoft.com/office/powerpoint/2010/main" val="3089740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a:lvl1pPr>
          </a:lstStyle>
          <a:p>
            <a:pPr>
              <a:defRPr/>
            </a:pPr>
            <a:fld id="{1A7A0177-CDD5-4781-9E3B-4647DF609348}" type="slidenum">
              <a:rPr lang="en-US" altLang="en-US"/>
              <a:pPr>
                <a:defRPr/>
              </a:pPr>
              <a:t>‹#›</a:t>
            </a:fld>
            <a:endParaRPr lang="en-US" altLang="en-US"/>
          </a:p>
        </p:txBody>
      </p:sp>
    </p:spTree>
    <p:extLst>
      <p:ext uri="{BB962C8B-B14F-4D97-AF65-F5344CB8AC3E}">
        <p14:creationId xmlns:p14="http://schemas.microsoft.com/office/powerpoint/2010/main" val="11963755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0"/>
            <a:ext cx="1219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609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C6EA1D14-24F4-48DC-8992-30CD7D76016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6" r:id="rId4"/>
    <p:sldLayoutId id="2147483775" r:id="rId5"/>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000" b="1" kern="1200">
          <a:solidFill>
            <a:srgbClr val="6A2886"/>
          </a:solidFill>
          <a:latin typeface="+mj-lt"/>
          <a:ea typeface="MS PGothic" pitchFamily="34" charset="-128"/>
          <a:cs typeface="Geneva" charset="-128"/>
        </a:defRPr>
      </a:lvl1pPr>
      <a:lvl2pPr algn="ctr" defTabSz="457200" rtl="0" eaLnBrk="0" fontAlgn="base" hangingPunct="0">
        <a:spcBef>
          <a:spcPct val="0"/>
        </a:spcBef>
        <a:spcAft>
          <a:spcPct val="0"/>
        </a:spcAft>
        <a:defRPr sz="4000" b="1">
          <a:solidFill>
            <a:srgbClr val="6A2886"/>
          </a:solidFill>
          <a:latin typeface="Arial" charset="0"/>
          <a:ea typeface="MS PGothic" pitchFamily="34" charset="-128"/>
          <a:cs typeface="Geneva" charset="-128"/>
        </a:defRPr>
      </a:lvl2pPr>
      <a:lvl3pPr algn="ctr" defTabSz="457200" rtl="0" eaLnBrk="0" fontAlgn="base" hangingPunct="0">
        <a:spcBef>
          <a:spcPct val="0"/>
        </a:spcBef>
        <a:spcAft>
          <a:spcPct val="0"/>
        </a:spcAft>
        <a:defRPr sz="4000" b="1">
          <a:solidFill>
            <a:srgbClr val="6A2886"/>
          </a:solidFill>
          <a:latin typeface="Arial" charset="0"/>
          <a:ea typeface="MS PGothic" pitchFamily="34" charset="-128"/>
          <a:cs typeface="Geneva" charset="-128"/>
        </a:defRPr>
      </a:lvl3pPr>
      <a:lvl4pPr algn="ctr" defTabSz="457200" rtl="0" eaLnBrk="0" fontAlgn="base" hangingPunct="0">
        <a:spcBef>
          <a:spcPct val="0"/>
        </a:spcBef>
        <a:spcAft>
          <a:spcPct val="0"/>
        </a:spcAft>
        <a:defRPr sz="4000" b="1">
          <a:solidFill>
            <a:srgbClr val="6A2886"/>
          </a:solidFill>
          <a:latin typeface="Arial" charset="0"/>
          <a:ea typeface="MS PGothic" pitchFamily="34" charset="-128"/>
          <a:cs typeface="Geneva" charset="-128"/>
        </a:defRPr>
      </a:lvl4pPr>
      <a:lvl5pPr algn="ctr" defTabSz="457200" rtl="0" eaLnBrk="0" fontAlgn="base" hangingPunct="0">
        <a:spcBef>
          <a:spcPct val="0"/>
        </a:spcBef>
        <a:spcAft>
          <a:spcPct val="0"/>
        </a:spcAft>
        <a:defRPr sz="4000" b="1">
          <a:solidFill>
            <a:srgbClr val="6A2886"/>
          </a:solidFill>
          <a:latin typeface="Arial" charset="0"/>
          <a:ea typeface="MS PGothic" pitchFamily="34" charset="-128"/>
          <a:cs typeface="Geneva" charset="-128"/>
        </a:defRPr>
      </a:lvl5pPr>
      <a:lvl6pPr marL="457200" algn="ctr" defTabSz="457200" rtl="0" eaLnBrk="1" fontAlgn="base" hangingPunct="1">
        <a:spcBef>
          <a:spcPct val="0"/>
        </a:spcBef>
        <a:spcAft>
          <a:spcPct val="0"/>
        </a:spcAft>
        <a:defRPr sz="4400">
          <a:solidFill>
            <a:schemeClr val="tx1"/>
          </a:solidFill>
          <a:latin typeface="Calibri" charset="0"/>
          <a:ea typeface="Geneva" charset="-128"/>
          <a:cs typeface="Geneva" charset="-128"/>
        </a:defRPr>
      </a:lvl6pPr>
      <a:lvl7pPr marL="914400" algn="ctr" defTabSz="457200" rtl="0" eaLnBrk="1" fontAlgn="base" hangingPunct="1">
        <a:spcBef>
          <a:spcPct val="0"/>
        </a:spcBef>
        <a:spcAft>
          <a:spcPct val="0"/>
        </a:spcAft>
        <a:defRPr sz="4400">
          <a:solidFill>
            <a:schemeClr val="tx1"/>
          </a:solidFill>
          <a:latin typeface="Calibri" charset="0"/>
          <a:ea typeface="Geneva" charset="-128"/>
          <a:cs typeface="Geneva" charset="-128"/>
        </a:defRPr>
      </a:lvl7pPr>
      <a:lvl8pPr marL="1371600" algn="ctr" defTabSz="457200" rtl="0" eaLnBrk="1" fontAlgn="base" hangingPunct="1">
        <a:spcBef>
          <a:spcPct val="0"/>
        </a:spcBef>
        <a:spcAft>
          <a:spcPct val="0"/>
        </a:spcAft>
        <a:defRPr sz="4400">
          <a:solidFill>
            <a:schemeClr val="tx1"/>
          </a:solidFill>
          <a:latin typeface="Calibri" charset="0"/>
          <a:ea typeface="Geneva" charset="-128"/>
          <a:cs typeface="Geneva" charset="-128"/>
        </a:defRPr>
      </a:lvl8pPr>
      <a:lvl9pPr marL="1828800" algn="ctr" defTabSz="457200" rtl="0" eaLnBrk="1" fontAlgn="base" hangingPunct="1">
        <a:spcBef>
          <a:spcPct val="0"/>
        </a:spcBef>
        <a:spcAft>
          <a:spcPct val="0"/>
        </a:spcAft>
        <a:defRPr sz="4400">
          <a:solidFill>
            <a:schemeClr val="tx1"/>
          </a:solidFill>
          <a:latin typeface="Calibri" charset="0"/>
          <a:ea typeface="Geneva" charset="-128"/>
          <a:cs typeface="Geneva"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rgbClr val="5F5F5F"/>
          </a:solidFill>
          <a:latin typeface="+mn-lt"/>
          <a:ea typeface="MS PGothic" pitchFamily="34" charset="-128"/>
          <a:cs typeface="Geneva"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F5F5F"/>
          </a:solidFill>
          <a:latin typeface="+mn-lt"/>
          <a:ea typeface="Geneva" charset="-128"/>
          <a:cs typeface="Geneva"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rgbClr val="5F5F5F"/>
          </a:solidFill>
          <a:latin typeface="+mn-lt"/>
          <a:ea typeface="MS PGothic" pitchFamily="34" charset="-128"/>
          <a:cs typeface="MS PGothic"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rgbClr val="5F5F5F"/>
          </a:solidFill>
          <a:latin typeface="+mn-lt"/>
          <a:ea typeface="MS PGothic" pitchFamily="34" charset="-128"/>
          <a:cs typeface="Genev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rgbClr val="5F5F5F"/>
          </a:solidFill>
          <a:latin typeface="+mn-lt"/>
          <a:ea typeface="MS PGothic" pitchFamily="34" charset="-128"/>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p:cNvPicPr>
            <a:picLocks noChangeAspect="1"/>
          </p:cNvPicPr>
          <p:nvPr/>
        </p:nvPicPr>
        <p:blipFill rotWithShape="1">
          <a:blip r:embed="rId3">
            <a:extLst>
              <a:ext uri="{28A0092B-C50C-407E-A947-70E740481C1C}">
                <a14:useLocalDpi xmlns:a14="http://schemas.microsoft.com/office/drawing/2010/main" val="0"/>
              </a:ext>
            </a:extLst>
          </a:blip>
          <a:srcRect t="3748" b="21291"/>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76367" y="3886200"/>
            <a:ext cx="7338227" cy="2769989"/>
          </a:xfrm>
          <a:prstGeom prst="rect">
            <a:avLst/>
          </a:prstGeom>
          <a:gradFill flip="none" rotWithShape="1">
            <a:gsLst>
              <a:gs pos="0">
                <a:srgbClr val="7F7F7F">
                  <a:shade val="30000"/>
                  <a:satMod val="115000"/>
                </a:srgbClr>
              </a:gs>
              <a:gs pos="50000">
                <a:srgbClr val="7F7F7F">
                  <a:shade val="67500"/>
                  <a:satMod val="115000"/>
                </a:srgbClr>
              </a:gs>
              <a:gs pos="100000">
                <a:srgbClr val="7F7F7F">
                  <a:shade val="100000"/>
                  <a:satMod val="115000"/>
                </a:srgbClr>
              </a:gs>
            </a:gsLst>
            <a:path path="circle">
              <a:fillToRect l="50000" t="50000" r="50000" b="50000"/>
            </a:path>
            <a:tileRect/>
          </a:gradFill>
          <a:ln w="76200">
            <a:solidFill>
              <a:srgbClr val="6264C2"/>
            </a:solidFill>
          </a:ln>
        </p:spPr>
        <p:style>
          <a:lnRef idx="0">
            <a:scrgbClr r="0" g="0" b="0"/>
          </a:lnRef>
          <a:fillRef idx="1003">
            <a:schemeClr val="dk2"/>
          </a:fillRef>
          <a:effectRef idx="0">
            <a:scrgbClr r="0" g="0" b="0"/>
          </a:effectRef>
          <a:fontRef idx="major"/>
        </p:style>
        <p:txBody>
          <a:bodyPr wrap="none" lIns="365760" tIns="182880" rIns="365760" bIns="182880" rtlCol="0">
            <a:spAutoFit/>
          </a:bodyPr>
          <a:lstStyle/>
          <a:p>
            <a:r>
              <a:rPr lang="en-US" sz="4000" b="1" i="1" dirty="0" smtClean="0">
                <a:solidFill>
                  <a:schemeClr val="bg1"/>
                </a:solidFill>
              </a:rPr>
              <a:t>Circles of Support</a:t>
            </a:r>
          </a:p>
          <a:p>
            <a:r>
              <a:rPr lang="en-US" sz="3200" b="1" i="1" dirty="0" smtClean="0">
                <a:solidFill>
                  <a:schemeClr val="bg1"/>
                </a:solidFill>
              </a:rPr>
              <a:t>Resilience Through Relationships</a:t>
            </a:r>
          </a:p>
          <a:p>
            <a:r>
              <a:rPr lang="en-US" sz="2800" dirty="0" smtClean="0">
                <a:solidFill>
                  <a:schemeClr val="bg1"/>
                </a:solidFill>
              </a:rPr>
              <a:t/>
            </a:r>
            <a:br>
              <a:rPr lang="en-US" sz="2800" dirty="0" smtClean="0">
                <a:solidFill>
                  <a:schemeClr val="bg1"/>
                </a:solidFill>
              </a:rPr>
            </a:br>
            <a:r>
              <a:rPr lang="en-US" sz="2800" dirty="0" smtClean="0">
                <a:solidFill>
                  <a:schemeClr val="bg1"/>
                </a:solidFill>
              </a:rPr>
              <a:t>Bob Bertsch - @</a:t>
            </a:r>
            <a:r>
              <a:rPr lang="en-US" sz="2800" dirty="0" err="1" smtClean="0">
                <a:solidFill>
                  <a:schemeClr val="bg1"/>
                </a:solidFill>
              </a:rPr>
              <a:t>ndbob</a:t>
            </a:r>
            <a:r>
              <a:rPr lang="en-US" sz="2800" dirty="0" smtClean="0">
                <a:solidFill>
                  <a:schemeClr val="bg1"/>
                </a:solidFill>
              </a:rPr>
              <a:t/>
            </a:r>
            <a:br>
              <a:rPr lang="en-US" sz="2800" dirty="0" smtClean="0">
                <a:solidFill>
                  <a:schemeClr val="bg1"/>
                </a:solidFill>
              </a:rPr>
            </a:br>
            <a:r>
              <a:rPr lang="en-US" sz="2800" dirty="0" smtClean="0">
                <a:solidFill>
                  <a:schemeClr val="bg1"/>
                </a:solidFill>
              </a:rPr>
              <a:t>NDSU/MFLN</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p:cNvPicPr>
          <p:nvPr/>
        </p:nvPicPr>
        <p:blipFill rotWithShape="1">
          <a:blip r:embed="rId3">
            <a:extLst>
              <a:ext uri="{28A0092B-C50C-407E-A947-70E740481C1C}">
                <a14:useLocalDpi xmlns:a14="http://schemas.microsoft.com/office/drawing/2010/main" val="0"/>
              </a:ext>
            </a:extLst>
          </a:blip>
          <a:srcRect b="24756"/>
          <a:stretch/>
        </p:blipFill>
        <p:spPr bwMode="auto">
          <a:xfrm>
            <a:off x="-8953" y="0"/>
            <a:ext cx="122009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7"/>
          <p:cNvSpPr>
            <a:spLocks noChangeArrowheads="1"/>
          </p:cNvSpPr>
          <p:nvPr/>
        </p:nvSpPr>
        <p:spPr bwMode="auto">
          <a:xfrm>
            <a:off x="9753600"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
        <p:nvSpPr>
          <p:cNvPr id="25604" name="Rectangle 1"/>
          <p:cNvSpPr>
            <a:spLocks noChangeArrowheads="1"/>
          </p:cNvSpPr>
          <p:nvPr/>
        </p:nvSpPr>
        <p:spPr bwMode="auto">
          <a:xfrm>
            <a:off x="457200" y="1385889"/>
            <a:ext cx="4572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a:solidFill>
                  <a:srgbClr val="FFFFFF"/>
                </a:solidFill>
              </a:rPr>
              <a:t>What lights you up?</a:t>
            </a:r>
            <a:endParaRPr lang="en-US" altLang="en-US" sz="4000" dirty="0">
              <a:solidFill>
                <a:schemeClr val="tx1"/>
              </a:solidFill>
            </a:endParaRPr>
          </a:p>
          <a:p>
            <a:pPr>
              <a:spcBef>
                <a:spcPct val="0"/>
              </a:spcBef>
              <a:buFontTx/>
              <a:buNone/>
            </a:pPr>
            <a:r>
              <a:rPr lang="en-US" altLang="en-US" sz="4000" dirty="0">
                <a:solidFill>
                  <a:schemeClr val="tx1"/>
                </a:solidFill>
              </a:rPr>
              <a:t/>
            </a:r>
            <a:br>
              <a:rPr lang="en-US" altLang="en-US" sz="4000" dirty="0">
                <a:solidFill>
                  <a:schemeClr val="tx1"/>
                </a:solidFill>
              </a:rPr>
            </a:br>
            <a:r>
              <a:rPr lang="en-US" altLang="en-US" sz="4000" b="1" dirty="0">
                <a:solidFill>
                  <a:srgbClr val="FFFFFF"/>
                </a:solidFill>
              </a:rPr>
              <a:t>What do you care most about?</a:t>
            </a:r>
            <a:endParaRPr lang="en-US" altLang="en-US" sz="4000" dirty="0">
              <a:solidFill>
                <a:schemeClr val="tx1"/>
              </a:solidFill>
            </a:endParaRPr>
          </a:p>
          <a:p>
            <a:pPr>
              <a:spcBef>
                <a:spcPct val="0"/>
              </a:spcBef>
              <a:buFontTx/>
              <a:buNone/>
            </a:pPr>
            <a:r>
              <a:rPr lang="en-US" altLang="en-US" sz="4000" dirty="0">
                <a:solidFill>
                  <a:schemeClr val="tx1"/>
                </a:solidFill>
              </a:rPr>
              <a:t/>
            </a:r>
            <a:br>
              <a:rPr lang="en-US" altLang="en-US" sz="4000" dirty="0">
                <a:solidFill>
                  <a:schemeClr val="tx1"/>
                </a:solidFill>
              </a:rPr>
            </a:br>
            <a:r>
              <a:rPr lang="en-US" altLang="en-US" sz="4000" b="1" dirty="0">
                <a:solidFill>
                  <a:srgbClr val="FFFFFF"/>
                </a:solidFill>
              </a:rPr>
              <a:t>What are you an advocate for?</a:t>
            </a:r>
            <a:endParaRPr lang="en-US" altLang="en-US" sz="40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rotWithShape="1">
          <a:blip r:embed="rId3">
            <a:extLst>
              <a:ext uri="{28A0092B-C50C-407E-A947-70E740481C1C}">
                <a14:useLocalDpi xmlns:a14="http://schemas.microsoft.com/office/drawing/2010/main" val="0"/>
              </a:ext>
            </a:extLst>
          </a:blip>
          <a:srcRect b="24756"/>
          <a:stretch/>
        </p:blipFill>
        <p:spPr bwMode="auto">
          <a:xfrm>
            <a:off x="-8953" y="0"/>
            <a:ext cx="122009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7"/>
          <p:cNvSpPr>
            <a:spLocks noChangeArrowheads="1"/>
          </p:cNvSpPr>
          <p:nvPr/>
        </p:nvSpPr>
        <p:spPr bwMode="auto">
          <a:xfrm>
            <a:off x="9753600"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
        <p:nvSpPr>
          <p:cNvPr id="27652" name="Rectangle 1"/>
          <p:cNvSpPr>
            <a:spLocks noChangeArrowheads="1"/>
          </p:cNvSpPr>
          <p:nvPr/>
        </p:nvSpPr>
        <p:spPr bwMode="auto">
          <a:xfrm>
            <a:off x="4705350" y="3554414"/>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a:solidFill>
                  <a:srgbClr val="FFFFFF"/>
                </a:solidFill>
              </a:rPr>
              <a:t>Reflection</a:t>
            </a:r>
            <a:endParaRPr lang="en-US" altLang="en-US" sz="400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ChangeAspect="1"/>
          </p:cNvPicPr>
          <p:nvPr/>
        </p:nvPicPr>
        <p:blipFill rotWithShape="1">
          <a:blip r:embed="rId3">
            <a:extLst>
              <a:ext uri="{28A0092B-C50C-407E-A947-70E740481C1C}">
                <a14:useLocalDpi xmlns:a14="http://schemas.microsoft.com/office/drawing/2010/main" val="0"/>
              </a:ext>
            </a:extLst>
          </a:blip>
          <a:srcRect t="20000" b="5002"/>
          <a:stretch/>
        </p:blipFill>
        <p:spPr bwMode="auto">
          <a:xfrm>
            <a:off x="3176" y="3048"/>
            <a:ext cx="12186920" cy="685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6"/>
          <p:cNvSpPr>
            <a:spLocks noChangeArrowheads="1"/>
          </p:cNvSpPr>
          <p:nvPr/>
        </p:nvSpPr>
        <p:spPr bwMode="auto">
          <a:xfrm>
            <a:off x="7394510" y="152400"/>
            <a:ext cx="358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a:solidFill>
                  <a:srgbClr val="FFFFFF"/>
                </a:solidFill>
              </a:rPr>
              <a:t>Relationships</a:t>
            </a:r>
            <a:endParaRPr lang="en-US" altLang="en-US" sz="2400" dirty="0">
              <a:solidFill>
                <a:schemeClr val="tx1"/>
              </a:solidFill>
            </a:endParaRPr>
          </a:p>
        </p:txBody>
      </p:sp>
      <p:sp>
        <p:nvSpPr>
          <p:cNvPr id="29700" name="Rectangle 7"/>
          <p:cNvSpPr>
            <a:spLocks noChangeArrowheads="1"/>
          </p:cNvSpPr>
          <p:nvPr/>
        </p:nvSpPr>
        <p:spPr bwMode="auto">
          <a:xfrm>
            <a:off x="9829800" y="6394834"/>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91"/>
          <a:stretch/>
        </p:blipFill>
        <p:spPr bwMode="auto">
          <a:xfrm>
            <a:off x="0" y="4763"/>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2"/>
          <p:cNvSpPr>
            <a:spLocks noChangeArrowheads="1"/>
          </p:cNvSpPr>
          <p:nvPr/>
        </p:nvSpPr>
        <p:spPr bwMode="auto">
          <a:xfrm>
            <a:off x="1981200" y="2438400"/>
            <a:ext cx="8267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dirty="0" smtClean="0">
                <a:solidFill>
                  <a:schemeClr val="tx1"/>
                </a:solidFill>
              </a:rPr>
              <a:t>Write down 40 things about you</a:t>
            </a:r>
            <a:endParaRPr lang="en-US" altLang="en-US" sz="2400" dirty="0">
              <a:solidFill>
                <a:srgbClr val="000000"/>
              </a:solidFill>
            </a:endParaRPr>
          </a:p>
        </p:txBody>
      </p:sp>
      <p:sp>
        <p:nvSpPr>
          <p:cNvPr id="31748" name="Rectangle 1"/>
          <p:cNvSpPr>
            <a:spLocks noChangeArrowheads="1"/>
          </p:cNvSpPr>
          <p:nvPr/>
        </p:nvSpPr>
        <p:spPr bwMode="auto">
          <a:xfrm>
            <a:off x="1617662" y="3276600"/>
            <a:ext cx="89947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dirty="0" smtClean="0">
                <a:solidFill>
                  <a:srgbClr val="000000"/>
                </a:solidFill>
              </a:rPr>
              <a:t>Self-discovery is important in building resilience</a:t>
            </a:r>
            <a:br>
              <a:rPr lang="en-US" altLang="en-US" dirty="0" smtClean="0">
                <a:solidFill>
                  <a:srgbClr val="000000"/>
                </a:solidFill>
              </a:rPr>
            </a:br>
            <a:r>
              <a:rPr lang="en-US" altLang="en-US" dirty="0" smtClean="0">
                <a:solidFill>
                  <a:srgbClr val="000000"/>
                </a:solidFill>
              </a:rPr>
              <a:t>Each of these things is a bid for connection</a:t>
            </a:r>
            <a:endParaRPr lang="en-US" altLang="en-US" dirty="0">
              <a:solidFill>
                <a:schemeClr val="tx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p:cNvPicPr>
          <p:nvPr/>
        </p:nvPicPr>
        <p:blipFill rotWithShape="1">
          <a:blip r:embed="rId3">
            <a:extLst>
              <a:ext uri="{28A0092B-C50C-407E-A947-70E740481C1C}">
                <a14:useLocalDpi xmlns:a14="http://schemas.microsoft.com/office/drawing/2010/main" val="0"/>
              </a:ext>
            </a:extLst>
          </a:blip>
          <a:srcRect t="12811" b="12222"/>
          <a:stretch/>
        </p:blipFill>
        <p:spPr bwMode="auto">
          <a:xfrm>
            <a:off x="0" y="0"/>
            <a:ext cx="12192000" cy="68549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Rectangle 6"/>
          <p:cNvSpPr>
            <a:spLocks noChangeArrowheads="1"/>
          </p:cNvSpPr>
          <p:nvPr/>
        </p:nvSpPr>
        <p:spPr bwMode="auto">
          <a:xfrm>
            <a:off x="609600" y="457200"/>
            <a:ext cx="73533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smtClean="0">
                <a:solidFill>
                  <a:srgbClr val="FFFFFF"/>
                </a:solidFill>
              </a:rPr>
              <a:t>Generosity &amp;</a:t>
            </a:r>
            <a:br>
              <a:rPr lang="en-US" altLang="en-US" sz="4000" b="1" dirty="0" smtClean="0">
                <a:solidFill>
                  <a:srgbClr val="FFFFFF"/>
                </a:solidFill>
              </a:rPr>
            </a:br>
            <a:r>
              <a:rPr lang="en-US" altLang="en-US" sz="4000" b="1" dirty="0" smtClean="0">
                <a:solidFill>
                  <a:srgbClr val="FFFFFF"/>
                </a:solidFill>
              </a:rPr>
              <a:t>Vulnerability</a:t>
            </a:r>
            <a:endParaRPr lang="en-US" altLang="en-US" sz="2400" dirty="0">
              <a:solidFill>
                <a:schemeClr val="tx1"/>
              </a:solidFill>
            </a:endParaRPr>
          </a:p>
        </p:txBody>
      </p:sp>
      <p:sp>
        <p:nvSpPr>
          <p:cNvPr id="37892" name="Rectangle 7"/>
          <p:cNvSpPr>
            <a:spLocks noChangeArrowheads="1"/>
          </p:cNvSpPr>
          <p:nvPr/>
        </p:nvSpPr>
        <p:spPr bwMode="auto">
          <a:xfrm>
            <a:off x="9906000"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39"/>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2097088" y="2609851"/>
            <a:ext cx="800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dirty="0" smtClean="0">
                <a:solidFill>
                  <a:schemeClr val="tx1"/>
                </a:solidFill>
              </a:rPr>
              <a:t>Yes, and</a:t>
            </a:r>
            <a:endParaRPr lang="en-US" altLang="en-US" sz="2400" dirty="0">
              <a:solidFill>
                <a:srgbClr val="000000"/>
              </a:solidFill>
            </a:endParaRPr>
          </a:p>
        </p:txBody>
      </p:sp>
      <p:sp>
        <p:nvSpPr>
          <p:cNvPr id="5" name="Rectangle 1"/>
          <p:cNvSpPr>
            <a:spLocks noChangeArrowheads="1"/>
          </p:cNvSpPr>
          <p:nvPr/>
        </p:nvSpPr>
        <p:spPr bwMode="auto">
          <a:xfrm>
            <a:off x="1598612" y="3317737"/>
            <a:ext cx="89947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dirty="0" smtClean="0">
                <a:solidFill>
                  <a:srgbClr val="000000"/>
                </a:solidFill>
              </a:rPr>
              <a:t>We’re practicing generosity &amp; vulnerability</a:t>
            </a:r>
          </a:p>
          <a:p>
            <a:pPr algn="ctr">
              <a:spcBef>
                <a:spcPct val="0"/>
              </a:spcBef>
              <a:buFontTx/>
              <a:buNone/>
            </a:pPr>
            <a:r>
              <a:rPr lang="en-US" altLang="en-US" dirty="0" smtClean="0">
                <a:solidFill>
                  <a:srgbClr val="000000"/>
                </a:solidFill>
              </a:rPr>
              <a:t>Try to expand the conversation</a:t>
            </a:r>
            <a:endParaRPr lang="en-US" alt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p:cNvPicPr>
          <p:nvPr/>
        </p:nvPicPr>
        <p:blipFill rotWithShape="1">
          <a:blip r:embed="rId3">
            <a:extLst>
              <a:ext uri="{28A0092B-C50C-407E-A947-70E740481C1C}">
                <a14:useLocalDpi xmlns:a14="http://schemas.microsoft.com/office/drawing/2010/main" val="0"/>
              </a:ext>
            </a:extLst>
          </a:blip>
          <a:srcRect b="24756"/>
          <a:stretch/>
        </p:blipFill>
        <p:spPr bwMode="auto">
          <a:xfrm>
            <a:off x="-8953" y="0"/>
            <a:ext cx="1220095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Rectangle 7"/>
          <p:cNvSpPr>
            <a:spLocks noChangeArrowheads="1"/>
          </p:cNvSpPr>
          <p:nvPr/>
        </p:nvSpPr>
        <p:spPr bwMode="auto">
          <a:xfrm>
            <a:off x="9753600"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
        <p:nvSpPr>
          <p:cNvPr id="27652" name="Rectangle 1"/>
          <p:cNvSpPr>
            <a:spLocks noChangeArrowheads="1"/>
          </p:cNvSpPr>
          <p:nvPr/>
        </p:nvSpPr>
        <p:spPr bwMode="auto">
          <a:xfrm>
            <a:off x="4705350" y="3554414"/>
            <a:ext cx="2743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a:solidFill>
                  <a:srgbClr val="FFFFFF"/>
                </a:solidFill>
              </a:rPr>
              <a:t>Reflection</a:t>
            </a:r>
            <a:endParaRPr lang="en-US" altLang="en-US" sz="4000">
              <a:solidFill>
                <a:schemeClr val="tx1"/>
              </a:solidFill>
            </a:endParaRPr>
          </a:p>
        </p:txBody>
      </p:sp>
    </p:spTree>
    <p:extLst>
      <p:ext uri="{BB962C8B-B14F-4D97-AF65-F5344CB8AC3E}">
        <p14:creationId xmlns:p14="http://schemas.microsoft.com/office/powerpoint/2010/main" val="32466887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ChangeAspect="1"/>
          </p:cNvPicPr>
          <p:nvPr/>
        </p:nvPicPr>
        <p:blipFill rotWithShape="1">
          <a:blip r:embed="rId3">
            <a:extLst>
              <a:ext uri="{28A0092B-C50C-407E-A947-70E740481C1C}">
                <a14:useLocalDpi xmlns:a14="http://schemas.microsoft.com/office/drawing/2010/main" val="0"/>
              </a:ext>
            </a:extLst>
          </a:blip>
          <a:srcRect t="24444"/>
          <a:stretch/>
        </p:blipFill>
        <p:spPr bwMode="auto">
          <a:xfrm>
            <a:off x="0" y="0"/>
            <a:ext cx="12236824" cy="693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Rectangle 6"/>
          <p:cNvSpPr>
            <a:spLocks noChangeArrowheads="1"/>
          </p:cNvSpPr>
          <p:nvPr/>
        </p:nvSpPr>
        <p:spPr bwMode="auto">
          <a:xfrm>
            <a:off x="6477000" y="2624396"/>
            <a:ext cx="5575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a:solidFill>
                  <a:schemeClr val="bg1"/>
                </a:solidFill>
              </a:rPr>
              <a:t>4 Distinctions of Trust </a:t>
            </a:r>
            <a:endParaRPr lang="en-US" altLang="en-US" sz="2400" b="1" dirty="0">
              <a:solidFill>
                <a:schemeClr val="bg1"/>
              </a:solidFill>
            </a:endParaRPr>
          </a:p>
        </p:txBody>
      </p:sp>
      <p:sp>
        <p:nvSpPr>
          <p:cNvPr id="39940" name="Rectangle 7"/>
          <p:cNvSpPr>
            <a:spLocks noChangeArrowheads="1"/>
          </p:cNvSpPr>
          <p:nvPr/>
        </p:nvSpPr>
        <p:spPr bwMode="auto">
          <a:xfrm>
            <a:off x="304800"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
        <p:nvSpPr>
          <p:cNvPr id="39941" name="TextBox 2"/>
          <p:cNvSpPr txBox="1">
            <a:spLocks noChangeArrowheads="1"/>
          </p:cNvSpPr>
          <p:nvPr/>
        </p:nvSpPr>
        <p:spPr bwMode="auto">
          <a:xfrm>
            <a:off x="9051132" y="3332421"/>
            <a:ext cx="2954337"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r">
              <a:spcBef>
                <a:spcPct val="0"/>
              </a:spcBef>
              <a:buFontTx/>
              <a:buNone/>
            </a:pPr>
            <a:r>
              <a:rPr lang="en-US" altLang="en-US" sz="3600" b="1" dirty="0">
                <a:solidFill>
                  <a:schemeClr val="bg1"/>
                </a:solidFill>
              </a:rPr>
              <a:t>Sincerity</a:t>
            </a:r>
          </a:p>
          <a:p>
            <a:pPr algn="r">
              <a:spcBef>
                <a:spcPct val="0"/>
              </a:spcBef>
              <a:buFontTx/>
              <a:buNone/>
            </a:pPr>
            <a:r>
              <a:rPr lang="en-US" altLang="en-US" sz="3600" b="1" dirty="0">
                <a:solidFill>
                  <a:schemeClr val="bg1"/>
                </a:solidFill>
              </a:rPr>
              <a:t>Reliability</a:t>
            </a:r>
          </a:p>
          <a:p>
            <a:pPr algn="r">
              <a:spcBef>
                <a:spcPct val="0"/>
              </a:spcBef>
              <a:buFontTx/>
              <a:buNone/>
            </a:pPr>
            <a:r>
              <a:rPr lang="en-US" altLang="en-US" sz="3600" b="1" dirty="0">
                <a:solidFill>
                  <a:schemeClr val="bg1"/>
                </a:solidFill>
              </a:rPr>
              <a:t>Competence</a:t>
            </a:r>
          </a:p>
          <a:p>
            <a:pPr algn="r">
              <a:spcBef>
                <a:spcPct val="0"/>
              </a:spcBef>
              <a:buFontTx/>
              <a:buNone/>
            </a:pPr>
            <a:r>
              <a:rPr lang="en-US" altLang="en-US" sz="3600" b="1" dirty="0">
                <a:solidFill>
                  <a:schemeClr val="bg1"/>
                </a:solidFill>
              </a:rPr>
              <a:t>Care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39"/>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Rectangle 2"/>
          <p:cNvSpPr>
            <a:spLocks noChangeArrowheads="1"/>
          </p:cNvSpPr>
          <p:nvPr/>
        </p:nvSpPr>
        <p:spPr bwMode="auto">
          <a:xfrm>
            <a:off x="2668588" y="438151"/>
            <a:ext cx="6858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a:solidFill>
                  <a:srgbClr val="000000"/>
                </a:solidFill>
              </a:rPr>
              <a:t>10 examples of small gifts</a:t>
            </a:r>
            <a:endParaRPr lang="en-US" altLang="en-US" sz="2400">
              <a:solidFill>
                <a:srgbClr val="000000"/>
              </a:solidFill>
            </a:endParaRPr>
          </a:p>
        </p:txBody>
      </p:sp>
      <p:sp>
        <p:nvSpPr>
          <p:cNvPr id="41988" name="Rectangle 4"/>
          <p:cNvSpPr>
            <a:spLocks noChangeArrowheads="1"/>
          </p:cNvSpPr>
          <p:nvPr/>
        </p:nvSpPr>
        <p:spPr bwMode="auto">
          <a:xfrm>
            <a:off x="2133600" y="2209800"/>
            <a:ext cx="5562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2400" i="1">
                <a:solidFill>
                  <a:schemeClr val="tx1"/>
                </a:solidFill>
              </a:rPr>
              <a:t>1. Attention</a:t>
            </a:r>
            <a:endParaRPr lang="en-US" altLang="en-US" sz="2400">
              <a:solidFill>
                <a:schemeClr val="tx1"/>
              </a:solidFill>
            </a:endParaRPr>
          </a:p>
          <a:p>
            <a:pPr>
              <a:spcBef>
                <a:spcPct val="0"/>
              </a:spcBef>
              <a:buFontTx/>
              <a:buNone/>
            </a:pPr>
            <a:r>
              <a:rPr lang="en-US" altLang="en-US" sz="2400" i="1">
                <a:solidFill>
                  <a:schemeClr val="tx1"/>
                </a:solidFill>
              </a:rPr>
              <a:t>2. Gratitude</a:t>
            </a:r>
            <a:r>
              <a:rPr lang="en-US" altLang="en-US" sz="2400">
                <a:solidFill>
                  <a:schemeClr val="tx1"/>
                </a:solidFill>
              </a:rPr>
              <a:t> </a:t>
            </a:r>
          </a:p>
          <a:p>
            <a:pPr>
              <a:spcBef>
                <a:spcPct val="0"/>
              </a:spcBef>
              <a:buFontTx/>
              <a:buNone/>
            </a:pPr>
            <a:r>
              <a:rPr lang="en-US" altLang="en-US" sz="2400" i="1">
                <a:solidFill>
                  <a:schemeClr val="tx1"/>
                </a:solidFill>
              </a:rPr>
              <a:t>3. Share interesting or useful resources</a:t>
            </a:r>
            <a:endParaRPr lang="en-US" altLang="en-US" sz="2400">
              <a:solidFill>
                <a:schemeClr val="tx1"/>
              </a:solidFill>
            </a:endParaRPr>
          </a:p>
          <a:p>
            <a:pPr>
              <a:spcBef>
                <a:spcPct val="0"/>
              </a:spcBef>
              <a:buFontTx/>
              <a:buNone/>
            </a:pPr>
            <a:r>
              <a:rPr lang="en-US" altLang="en-US" sz="2400" i="1">
                <a:solidFill>
                  <a:schemeClr val="tx1"/>
                </a:solidFill>
              </a:rPr>
              <a:t>4. Ask a question</a:t>
            </a:r>
            <a:endParaRPr lang="en-US" altLang="en-US" sz="2400">
              <a:solidFill>
                <a:schemeClr val="tx1"/>
              </a:solidFill>
            </a:endParaRPr>
          </a:p>
          <a:p>
            <a:pPr>
              <a:spcBef>
                <a:spcPct val="0"/>
              </a:spcBef>
              <a:buFontTx/>
              <a:buNone/>
            </a:pPr>
            <a:r>
              <a:rPr lang="en-US" altLang="en-US" sz="2400" i="1">
                <a:solidFill>
                  <a:schemeClr val="tx1"/>
                </a:solidFill>
              </a:rPr>
              <a:t>5. Answer a question</a:t>
            </a:r>
            <a:endParaRPr lang="en-US" altLang="en-US" sz="2400">
              <a:solidFill>
                <a:srgbClr val="000000"/>
              </a:solidFill>
            </a:endParaRPr>
          </a:p>
        </p:txBody>
      </p:sp>
      <p:sp>
        <p:nvSpPr>
          <p:cNvPr id="41989" name="Rectangle 4"/>
          <p:cNvSpPr>
            <a:spLocks noChangeArrowheads="1"/>
          </p:cNvSpPr>
          <p:nvPr/>
        </p:nvSpPr>
        <p:spPr bwMode="auto">
          <a:xfrm>
            <a:off x="5638800" y="3906839"/>
            <a:ext cx="464820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2400" i="1">
                <a:solidFill>
                  <a:schemeClr val="tx1"/>
                </a:solidFill>
              </a:rPr>
              <a:t>6. Introduce people</a:t>
            </a:r>
            <a:endParaRPr lang="en-US" altLang="en-US" sz="2400">
              <a:solidFill>
                <a:schemeClr val="tx1"/>
              </a:solidFill>
            </a:endParaRPr>
          </a:p>
          <a:p>
            <a:pPr>
              <a:spcBef>
                <a:spcPct val="0"/>
              </a:spcBef>
              <a:buFontTx/>
              <a:buNone/>
            </a:pPr>
            <a:r>
              <a:rPr lang="en-US" altLang="en-US" sz="2400" i="1">
                <a:solidFill>
                  <a:schemeClr val="tx1"/>
                </a:solidFill>
              </a:rPr>
              <a:t>7. Offer feedback</a:t>
            </a:r>
            <a:endParaRPr lang="en-US" altLang="en-US" sz="2400">
              <a:solidFill>
                <a:schemeClr val="tx1"/>
              </a:solidFill>
            </a:endParaRPr>
          </a:p>
          <a:p>
            <a:pPr>
              <a:spcBef>
                <a:spcPct val="0"/>
              </a:spcBef>
              <a:buFontTx/>
              <a:buNone/>
            </a:pPr>
            <a:r>
              <a:rPr lang="en-US" altLang="en-US" sz="2400" i="1">
                <a:solidFill>
                  <a:schemeClr val="tx1"/>
                </a:solidFill>
              </a:rPr>
              <a:t>8. Share your work in progress</a:t>
            </a:r>
            <a:endParaRPr lang="en-US" altLang="en-US" sz="2400">
              <a:solidFill>
                <a:schemeClr val="tx1"/>
              </a:solidFill>
            </a:endParaRPr>
          </a:p>
          <a:p>
            <a:pPr>
              <a:spcBef>
                <a:spcPct val="0"/>
              </a:spcBef>
              <a:buFontTx/>
              <a:buNone/>
            </a:pPr>
            <a:r>
              <a:rPr lang="en-US" altLang="en-US" sz="2400" i="1">
                <a:solidFill>
                  <a:schemeClr val="tx1"/>
                </a:solidFill>
              </a:rPr>
              <a:t>9. Share your experience</a:t>
            </a:r>
            <a:endParaRPr lang="en-US" altLang="en-US" sz="2400">
              <a:solidFill>
                <a:schemeClr val="tx1"/>
              </a:solidFill>
            </a:endParaRPr>
          </a:p>
          <a:p>
            <a:pPr>
              <a:spcBef>
                <a:spcPct val="0"/>
              </a:spcBef>
              <a:buFontTx/>
              <a:buNone/>
            </a:pPr>
            <a:r>
              <a:rPr lang="en-US" altLang="en-US" sz="2400" i="1">
                <a:solidFill>
                  <a:schemeClr val="tx1"/>
                </a:solidFill>
              </a:rPr>
              <a:t>10. Offer original ideas</a:t>
            </a:r>
            <a:endParaRPr lang="en-US" altLang="en-US" sz="2400">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3334" b="11967"/>
          <a:stretch/>
        </p:blipFill>
        <p:spPr bwMode="auto">
          <a:xfrm>
            <a:off x="3175" y="0"/>
            <a:ext cx="1224116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6"/>
          <p:cNvSpPr>
            <a:spLocks noChangeArrowheads="1"/>
          </p:cNvSpPr>
          <p:nvPr/>
        </p:nvSpPr>
        <p:spPr bwMode="auto">
          <a:xfrm>
            <a:off x="224351" y="304800"/>
            <a:ext cx="59055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smtClean="0">
                <a:solidFill>
                  <a:srgbClr val="FFFFFF"/>
                </a:solidFill>
              </a:rPr>
              <a:t>Making Yourself Visible</a:t>
            </a:r>
            <a:endParaRPr lang="en-US" altLang="en-US" sz="2400" dirty="0">
              <a:solidFill>
                <a:schemeClr val="tx1"/>
              </a:solidFill>
            </a:endParaRPr>
          </a:p>
        </p:txBody>
      </p:sp>
      <p:sp>
        <p:nvSpPr>
          <p:cNvPr id="6" name="Rectangle 7"/>
          <p:cNvSpPr>
            <a:spLocks noChangeArrowheads="1"/>
          </p:cNvSpPr>
          <p:nvPr/>
        </p:nvSpPr>
        <p:spPr bwMode="auto">
          <a:xfrm>
            <a:off x="9670083" y="6342097"/>
            <a:ext cx="2406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Adam (Flickr) CC BY</a:t>
            </a:r>
            <a:endParaRPr lang="en-US" altLang="en-US" sz="14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39"/>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5" descr="https://lh5.googleusercontent.com/naRt5Goa_7l6KmNmdhBx2kHWpNc9C084FmYhjGTpuvXWRAXpbEo6BWH432pkT3MG9hac4MXRprgmlL62fRjmjQBxoaQkFzPevD31WvBSGlPnZ6brRrOS0IQPtf7UPkocvcONoDV2qL4"/>
          <p:cNvPicPr>
            <a:picLocks noChangeAspect="1" noChangeArrowheads="1"/>
          </p:cNvPicPr>
          <p:nvPr/>
        </p:nvPicPr>
        <p:blipFill rotWithShape="1">
          <a:blip r:embed="rId4">
            <a:extLst>
              <a:ext uri="{28A0092B-C50C-407E-A947-70E740481C1C}">
                <a14:useLocalDpi xmlns:a14="http://schemas.microsoft.com/office/drawing/2010/main" val="0"/>
              </a:ext>
            </a:extLst>
          </a:blip>
          <a:srcRect l="2528" r="21638"/>
          <a:stretch/>
        </p:blipFill>
        <p:spPr bwMode="auto">
          <a:xfrm>
            <a:off x="7010400" y="3428998"/>
            <a:ext cx="2286000" cy="3025775"/>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https://lh4.googleusercontent.com/7dG2La3roKT37VLNviJoxXnek335WJ-KszUxDGUyLqaxVVu4vYgOK7sNBe5pftN_E_QuyF8RTos_8_Jx7qstr43MRaHrS6A3kvdgHWy5oerp0iRtOGnEBtlPX1uUh4tyKMVasOyU38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25976" y="3428998"/>
            <a:ext cx="2269331" cy="302577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40576" y="3613665"/>
            <a:ext cx="2438400" cy="2308324"/>
          </a:xfrm>
          <a:prstGeom prst="rect">
            <a:avLst/>
          </a:prstGeom>
        </p:spPr>
        <p:txBody>
          <a:bodyPr wrap="square">
            <a:spAutoFit/>
          </a:bodyPr>
          <a:lstStyle/>
          <a:p>
            <a:pPr>
              <a:spcBef>
                <a:spcPts val="0"/>
              </a:spcBef>
              <a:spcAft>
                <a:spcPts val="0"/>
              </a:spcAft>
            </a:pPr>
            <a:r>
              <a:rPr lang="en-US" dirty="0">
                <a:solidFill>
                  <a:srgbClr val="000000"/>
                </a:solidFill>
                <a:latin typeface="+mj-lt"/>
              </a:rPr>
              <a:t>Jessica Beckendorf</a:t>
            </a:r>
            <a:endParaRPr lang="en-US" b="0" dirty="0" smtClean="0">
              <a:effectLst/>
              <a:latin typeface="+mj-lt"/>
            </a:endParaRPr>
          </a:p>
          <a:p>
            <a:pPr>
              <a:spcBef>
                <a:spcPts val="0"/>
              </a:spcBef>
              <a:spcAft>
                <a:spcPts val="0"/>
              </a:spcAft>
            </a:pPr>
            <a:r>
              <a:rPr lang="en-US" b="0" dirty="0" smtClean="0">
                <a:effectLst/>
                <a:latin typeface="+mj-lt"/>
              </a:rPr>
              <a:t/>
            </a:r>
            <a:br>
              <a:rPr lang="en-US" b="0" dirty="0" smtClean="0">
                <a:effectLst/>
                <a:latin typeface="+mj-lt"/>
              </a:rPr>
            </a:br>
            <a:r>
              <a:rPr lang="en-US" dirty="0">
                <a:solidFill>
                  <a:srgbClr val="000000"/>
                </a:solidFill>
                <a:latin typeface="+mj-lt"/>
              </a:rPr>
              <a:t>@</a:t>
            </a:r>
            <a:r>
              <a:rPr lang="en-US" dirty="0" err="1">
                <a:solidFill>
                  <a:srgbClr val="000000"/>
                </a:solidFill>
                <a:latin typeface="+mj-lt"/>
              </a:rPr>
              <a:t>uwexjess</a:t>
            </a:r>
            <a:endParaRPr lang="en-US" b="0" dirty="0" smtClean="0">
              <a:effectLst/>
              <a:latin typeface="+mj-lt"/>
            </a:endParaRPr>
          </a:p>
          <a:p>
            <a:r>
              <a:rPr lang="en-US" dirty="0" smtClean="0"/>
              <a:t/>
            </a:r>
            <a:br>
              <a:rPr lang="en-US" dirty="0" smtClean="0"/>
            </a:br>
            <a:endParaRPr lang="en-US" dirty="0"/>
          </a:p>
        </p:txBody>
      </p:sp>
      <p:sp>
        <p:nvSpPr>
          <p:cNvPr id="9" name="Rectangle 8"/>
          <p:cNvSpPr/>
          <p:nvPr/>
        </p:nvSpPr>
        <p:spPr>
          <a:xfrm>
            <a:off x="9501331" y="3613666"/>
            <a:ext cx="2438400" cy="2308324"/>
          </a:xfrm>
          <a:prstGeom prst="rect">
            <a:avLst/>
          </a:prstGeom>
        </p:spPr>
        <p:txBody>
          <a:bodyPr wrap="square">
            <a:spAutoFit/>
          </a:bodyPr>
          <a:lstStyle/>
          <a:p>
            <a:pPr>
              <a:spcBef>
                <a:spcPts val="0"/>
              </a:spcBef>
              <a:spcAft>
                <a:spcPts val="0"/>
              </a:spcAft>
            </a:pPr>
            <a:r>
              <a:rPr lang="en-US" dirty="0" smtClean="0">
                <a:solidFill>
                  <a:srgbClr val="000000"/>
                </a:solidFill>
                <a:latin typeface="+mj-lt"/>
              </a:rPr>
              <a:t>Karen</a:t>
            </a:r>
            <a:br>
              <a:rPr lang="en-US" dirty="0" smtClean="0">
                <a:solidFill>
                  <a:srgbClr val="000000"/>
                </a:solidFill>
                <a:latin typeface="+mj-lt"/>
              </a:rPr>
            </a:br>
            <a:r>
              <a:rPr lang="en-US" dirty="0" smtClean="0">
                <a:solidFill>
                  <a:srgbClr val="000000"/>
                </a:solidFill>
                <a:latin typeface="+mj-lt"/>
              </a:rPr>
              <a:t>Jeannette</a:t>
            </a:r>
            <a:endParaRPr lang="en-US" b="0" dirty="0" smtClean="0">
              <a:effectLst/>
              <a:latin typeface="+mj-lt"/>
            </a:endParaRPr>
          </a:p>
          <a:p>
            <a:pPr>
              <a:spcBef>
                <a:spcPts val="0"/>
              </a:spcBef>
              <a:spcAft>
                <a:spcPts val="0"/>
              </a:spcAft>
            </a:pPr>
            <a:r>
              <a:rPr lang="en-US" b="0" dirty="0" smtClean="0">
                <a:effectLst/>
                <a:latin typeface="+mj-lt"/>
              </a:rPr>
              <a:t/>
            </a:r>
            <a:br>
              <a:rPr lang="en-US" b="0" dirty="0" smtClean="0">
                <a:effectLst/>
                <a:latin typeface="+mj-lt"/>
              </a:rPr>
            </a:br>
            <a:r>
              <a:rPr lang="en-US" dirty="0" smtClean="0">
                <a:solidFill>
                  <a:srgbClr val="000000"/>
                </a:solidFill>
                <a:latin typeface="+mj-lt"/>
              </a:rPr>
              <a:t>@</a:t>
            </a:r>
            <a:r>
              <a:rPr lang="en-US" dirty="0" err="1" smtClean="0">
                <a:solidFill>
                  <a:srgbClr val="000000"/>
                </a:solidFill>
                <a:latin typeface="+mj-lt"/>
              </a:rPr>
              <a:t>kjeannette</a:t>
            </a:r>
            <a:endParaRPr lang="en-US" b="0" dirty="0" smtClean="0">
              <a:effectLst/>
              <a:latin typeface="+mj-lt"/>
            </a:endParaRPr>
          </a:p>
          <a:p>
            <a:r>
              <a:rPr lang="en-US" dirty="0" smtClean="0"/>
              <a:t/>
            </a:r>
            <a:br>
              <a:rPr lang="en-US" dirty="0" smtClean="0"/>
            </a:br>
            <a:endParaRPr lang="en-US" dirty="0"/>
          </a:p>
        </p:txBody>
      </p:sp>
      <p:sp>
        <p:nvSpPr>
          <p:cNvPr id="7" name="Rectangle 2"/>
          <p:cNvSpPr>
            <a:spLocks noChangeArrowheads="1"/>
          </p:cNvSpPr>
          <p:nvPr/>
        </p:nvSpPr>
        <p:spPr bwMode="auto">
          <a:xfrm>
            <a:off x="2160788" y="533400"/>
            <a:ext cx="787042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dirty="0" smtClean="0">
                <a:solidFill>
                  <a:srgbClr val="000000"/>
                </a:solidFill>
              </a:rPr>
              <a:t>Adaptation &amp; Resilience</a:t>
            </a:r>
            <a:br>
              <a:rPr lang="en-US" altLang="en-US" sz="4000" b="1" dirty="0" smtClean="0">
                <a:solidFill>
                  <a:srgbClr val="000000"/>
                </a:solidFill>
              </a:rPr>
            </a:br>
            <a:r>
              <a:rPr lang="en-US" altLang="en-US" sz="4000" b="1" dirty="0" smtClean="0">
                <a:solidFill>
                  <a:srgbClr val="000000"/>
                </a:solidFill>
              </a:rPr>
              <a:t>in an Uncertain World</a:t>
            </a:r>
            <a:endParaRPr lang="en-US" altLang="en-US" sz="2400" dirty="0">
              <a:solidFill>
                <a:srgbClr val="00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p:cNvPicPr>
            <a:picLocks noChangeAspect="1"/>
          </p:cNvPicPr>
          <p:nvPr/>
        </p:nvPicPr>
        <p:blipFill rotWithShape="1">
          <a:blip r:embed="rId3">
            <a:extLst>
              <a:ext uri="{28A0092B-C50C-407E-A947-70E740481C1C}">
                <a14:useLocalDpi xmlns:a14="http://schemas.microsoft.com/office/drawing/2010/main" val="0"/>
              </a:ext>
            </a:extLst>
          </a:blip>
          <a:srcRect b="24444"/>
          <a:stretch/>
        </p:blipFill>
        <p:spPr bwMode="auto">
          <a:xfrm>
            <a:off x="0" y="0"/>
            <a:ext cx="12203206"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6"/>
          <p:cNvSpPr>
            <a:spLocks noChangeArrowheads="1"/>
          </p:cNvSpPr>
          <p:nvPr/>
        </p:nvSpPr>
        <p:spPr bwMode="auto">
          <a:xfrm>
            <a:off x="228600" y="304800"/>
            <a:ext cx="735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a:solidFill>
                  <a:srgbClr val="FFFFFF"/>
                </a:solidFill>
              </a:rPr>
              <a:t>Growth Mindset</a:t>
            </a:r>
            <a:endParaRPr lang="en-US" altLang="en-US" sz="2400" dirty="0">
              <a:solidFill>
                <a:schemeClr val="tx1"/>
              </a:solidFill>
            </a:endParaRPr>
          </a:p>
        </p:txBody>
      </p:sp>
      <p:sp>
        <p:nvSpPr>
          <p:cNvPr id="48132" name="Rectangle 7"/>
          <p:cNvSpPr>
            <a:spLocks noChangeArrowheads="1"/>
          </p:cNvSpPr>
          <p:nvPr/>
        </p:nvSpPr>
        <p:spPr bwMode="auto">
          <a:xfrm>
            <a:off x="9601200"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39"/>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2097088" y="2609851"/>
            <a:ext cx="8001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dirty="0" smtClean="0">
                <a:solidFill>
                  <a:schemeClr val="tx1"/>
                </a:solidFill>
              </a:rPr>
              <a:t>We can grow &amp; change</a:t>
            </a:r>
            <a:endParaRPr lang="en-US" altLang="en-US" sz="2400" dirty="0">
              <a:solidFill>
                <a:srgbClr val="000000"/>
              </a:solidFill>
            </a:endParaRPr>
          </a:p>
        </p:txBody>
      </p:sp>
      <p:sp>
        <p:nvSpPr>
          <p:cNvPr id="5" name="Rectangle 1"/>
          <p:cNvSpPr>
            <a:spLocks noChangeArrowheads="1"/>
          </p:cNvSpPr>
          <p:nvPr/>
        </p:nvSpPr>
        <p:spPr bwMode="auto">
          <a:xfrm>
            <a:off x="1598612" y="3317737"/>
            <a:ext cx="89947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dirty="0" smtClean="0">
                <a:solidFill>
                  <a:srgbClr val="000000"/>
                </a:solidFill>
              </a:rPr>
              <a:t>We grow by finding, developing &amp; celebrating our strengths</a:t>
            </a:r>
          </a:p>
          <a:p>
            <a:pPr algn="ctr">
              <a:spcBef>
                <a:spcPct val="0"/>
              </a:spcBef>
              <a:buFontTx/>
              <a:buNone/>
            </a:pPr>
            <a:r>
              <a:rPr lang="en-US" altLang="en-US" dirty="0" smtClean="0">
                <a:solidFill>
                  <a:srgbClr val="000000"/>
                </a:solidFill>
              </a:rPr>
              <a:t>And by practicing in supportive spaces</a:t>
            </a:r>
            <a:endParaRPr lang="en-US" altLang="en-US" dirty="0">
              <a:solidFill>
                <a:schemeClr val="tx1"/>
              </a:solidFill>
            </a:endParaRPr>
          </a:p>
        </p:txBody>
      </p:sp>
    </p:spTree>
    <p:extLst>
      <p:ext uri="{BB962C8B-B14F-4D97-AF65-F5344CB8AC3E}">
        <p14:creationId xmlns:p14="http://schemas.microsoft.com/office/powerpoint/2010/main" val="266230971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p:cNvPicPr>
            <a:picLocks noChangeAspect="1"/>
          </p:cNvPicPr>
          <p:nvPr/>
        </p:nvPicPr>
        <p:blipFill rotWithShape="1">
          <a:blip r:embed="rId3">
            <a:extLst>
              <a:ext uri="{28A0092B-C50C-407E-A947-70E740481C1C}">
                <a14:useLocalDpi xmlns:a14="http://schemas.microsoft.com/office/drawing/2010/main" val="0"/>
              </a:ext>
            </a:extLst>
          </a:blip>
          <a:srcRect t="26668" r="2311" b="-1"/>
          <a:stretch/>
        </p:blipFill>
        <p:spPr bwMode="auto">
          <a:xfrm>
            <a:off x="-12191" y="4764"/>
            <a:ext cx="12204192" cy="6853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6"/>
          <p:cNvSpPr>
            <a:spLocks noChangeArrowheads="1"/>
          </p:cNvSpPr>
          <p:nvPr/>
        </p:nvSpPr>
        <p:spPr bwMode="auto">
          <a:xfrm>
            <a:off x="3228975" y="4724401"/>
            <a:ext cx="5715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a:solidFill>
                  <a:srgbClr val="FFFFFF"/>
                </a:solidFill>
              </a:rPr>
              <a:t>Touching the Treadmill</a:t>
            </a:r>
            <a:endParaRPr lang="en-US" altLang="en-US" sz="2400" dirty="0">
              <a:solidFill>
                <a:schemeClr val="tx1"/>
              </a:solidFill>
            </a:endParaRPr>
          </a:p>
        </p:txBody>
      </p:sp>
      <p:sp>
        <p:nvSpPr>
          <p:cNvPr id="50180" name="Rectangle 7"/>
          <p:cNvSpPr>
            <a:spLocks noChangeArrowheads="1"/>
          </p:cNvSpPr>
          <p:nvPr/>
        </p:nvSpPr>
        <p:spPr bwMode="auto">
          <a:xfrm>
            <a:off x="8916543" y="6402389"/>
            <a:ext cx="28336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a:t>
            </a:r>
            <a:r>
              <a:rPr lang="en-US" altLang="en-US" sz="1400" dirty="0" err="1">
                <a:solidFill>
                  <a:srgbClr val="FFFFFF"/>
                </a:solidFill>
              </a:rPr>
              <a:t>normanack</a:t>
            </a:r>
            <a:r>
              <a:rPr lang="en-US" altLang="en-US" sz="1400" dirty="0">
                <a:solidFill>
                  <a:srgbClr val="FFFFFF"/>
                </a:solidFill>
              </a:rPr>
              <a:t> (Flickr) CC BY</a:t>
            </a:r>
            <a:endParaRPr lang="en-US" altLang="en-US" sz="14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39"/>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2094040" y="1752600"/>
            <a:ext cx="80010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dirty="0" smtClean="0">
                <a:solidFill>
                  <a:schemeClr val="tx1"/>
                </a:solidFill>
              </a:rPr>
              <a:t>How are you going to get started building your resilience?</a:t>
            </a:r>
            <a:endParaRPr lang="en-US" altLang="en-US" sz="2400" dirty="0">
              <a:solidFill>
                <a:srgbClr val="000000"/>
              </a:solidFill>
            </a:endParaRPr>
          </a:p>
        </p:txBody>
      </p:sp>
      <p:sp>
        <p:nvSpPr>
          <p:cNvPr id="5" name="Rectangle 1"/>
          <p:cNvSpPr>
            <a:spLocks noChangeArrowheads="1"/>
          </p:cNvSpPr>
          <p:nvPr/>
        </p:nvSpPr>
        <p:spPr bwMode="auto">
          <a:xfrm>
            <a:off x="1598612" y="3810000"/>
            <a:ext cx="899477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dirty="0" smtClean="0">
                <a:solidFill>
                  <a:srgbClr val="000000"/>
                </a:solidFill>
              </a:rPr>
              <a:t>Start or join a circle</a:t>
            </a:r>
          </a:p>
          <a:p>
            <a:pPr algn="ctr">
              <a:spcBef>
                <a:spcPct val="0"/>
              </a:spcBef>
              <a:buFontTx/>
              <a:buNone/>
            </a:pPr>
            <a:r>
              <a:rPr lang="en-US" altLang="en-US" dirty="0" smtClean="0">
                <a:solidFill>
                  <a:srgbClr val="000000"/>
                </a:solidFill>
              </a:rPr>
              <a:t>Sign up for support</a:t>
            </a:r>
            <a:endParaRPr lang="en-US" altLang="en-US" dirty="0">
              <a:solidFill>
                <a:schemeClr val="tx1"/>
              </a:solidFill>
            </a:endParaRPr>
          </a:p>
        </p:txBody>
      </p:sp>
    </p:spTree>
    <p:extLst>
      <p:ext uri="{BB962C8B-B14F-4D97-AF65-F5344CB8AC3E}">
        <p14:creationId xmlns:p14="http://schemas.microsoft.com/office/powerpoint/2010/main" val="27193460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39"/>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Rectangle 2"/>
          <p:cNvSpPr>
            <a:spLocks noChangeArrowheads="1"/>
          </p:cNvSpPr>
          <p:nvPr/>
        </p:nvSpPr>
        <p:spPr bwMode="auto">
          <a:xfrm>
            <a:off x="381000" y="304800"/>
            <a:ext cx="64008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smtClean="0">
                <a:solidFill>
                  <a:schemeClr val="tx1"/>
                </a:solidFill>
              </a:rPr>
              <a:t>Learning Circles</a:t>
            </a:r>
            <a:endParaRPr lang="en-US" altLang="en-US" sz="2400" dirty="0">
              <a:solidFill>
                <a:srgbClr val="000000"/>
              </a:solidFill>
            </a:endParaRPr>
          </a:p>
        </p:txBody>
      </p:sp>
      <p:sp>
        <p:nvSpPr>
          <p:cNvPr id="5" name="Rectangle 1"/>
          <p:cNvSpPr>
            <a:spLocks noChangeArrowheads="1"/>
          </p:cNvSpPr>
          <p:nvPr/>
        </p:nvSpPr>
        <p:spPr bwMode="auto">
          <a:xfrm>
            <a:off x="914400" y="1338435"/>
            <a:ext cx="8994776" cy="2357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r>
              <a:rPr lang="en-US" dirty="0">
                <a:solidFill>
                  <a:schemeClr val="tx1"/>
                </a:solidFill>
              </a:rPr>
              <a:t>Small group makes for a safe space</a:t>
            </a:r>
          </a:p>
          <a:p>
            <a:r>
              <a:rPr lang="en-US" dirty="0" smtClean="0">
                <a:solidFill>
                  <a:schemeClr val="tx1"/>
                </a:solidFill>
              </a:rPr>
              <a:t>Space and time </a:t>
            </a:r>
            <a:r>
              <a:rPr lang="en-US" dirty="0">
                <a:solidFill>
                  <a:schemeClr val="tx1"/>
                </a:solidFill>
              </a:rPr>
              <a:t>to take small steps</a:t>
            </a:r>
          </a:p>
          <a:p>
            <a:r>
              <a:rPr lang="en-US" dirty="0">
                <a:solidFill>
                  <a:schemeClr val="tx1"/>
                </a:solidFill>
              </a:rPr>
              <a:t>Peer support bolsters resilience</a:t>
            </a:r>
          </a:p>
          <a:p>
            <a:r>
              <a:rPr lang="en-US" dirty="0">
                <a:solidFill>
                  <a:schemeClr val="tx1"/>
                </a:solidFill>
              </a:rPr>
              <a:t>Guides provide the momentum</a:t>
            </a:r>
          </a:p>
        </p:txBody>
      </p:sp>
      <p:pic>
        <p:nvPicPr>
          <p:cNvPr id="1026" name="Picture 2" descr="WOLCIRC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V="1">
            <a:off x="5181600" y="3893351"/>
            <a:ext cx="6765924" cy="26797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06094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p:cNvPicPr>
            <a:picLocks noChangeAspect="1"/>
          </p:cNvPicPr>
          <p:nvPr/>
        </p:nvPicPr>
        <p:blipFill rotWithShape="1">
          <a:blip r:embed="rId3">
            <a:extLst>
              <a:ext uri="{28A0092B-C50C-407E-A947-70E740481C1C}">
                <a14:useLocalDpi xmlns:a14="http://schemas.microsoft.com/office/drawing/2010/main" val="0"/>
              </a:ext>
            </a:extLst>
          </a:blip>
          <a:srcRect r="767" b="25555"/>
          <a:stretch/>
        </p:blipFill>
        <p:spPr bwMode="auto">
          <a:xfrm>
            <a:off x="3175" y="0"/>
            <a:ext cx="12188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6"/>
          <p:cNvSpPr>
            <a:spLocks noChangeArrowheads="1"/>
          </p:cNvSpPr>
          <p:nvPr/>
        </p:nvSpPr>
        <p:spPr bwMode="auto">
          <a:xfrm>
            <a:off x="228600" y="381000"/>
            <a:ext cx="735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smtClean="0">
                <a:solidFill>
                  <a:srgbClr val="FFFFFF"/>
                </a:solidFill>
              </a:rPr>
              <a:t>Celebrate!</a:t>
            </a:r>
            <a:endParaRPr lang="en-US" altLang="en-US" sz="2400" dirty="0">
              <a:solidFill>
                <a:schemeClr val="tx1"/>
              </a:solidFill>
            </a:endParaRPr>
          </a:p>
        </p:txBody>
      </p:sp>
      <p:sp>
        <p:nvSpPr>
          <p:cNvPr id="33796" name="Rectangle 7"/>
          <p:cNvSpPr>
            <a:spLocks noChangeArrowheads="1"/>
          </p:cNvSpPr>
          <p:nvPr/>
        </p:nvSpPr>
        <p:spPr bwMode="auto">
          <a:xfrm>
            <a:off x="228600"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39"/>
          <a:stretch/>
        </p:blipFill>
        <p:spPr bwMode="auto">
          <a:xfrm>
            <a:off x="0" y="-1"/>
            <a:ext cx="12192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
          <p:cNvSpPr>
            <a:spLocks noChangeArrowheads="1"/>
          </p:cNvSpPr>
          <p:nvPr/>
        </p:nvSpPr>
        <p:spPr bwMode="auto">
          <a:xfrm>
            <a:off x="2898775" y="2535239"/>
            <a:ext cx="6400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dirty="0">
                <a:solidFill>
                  <a:srgbClr val="000000"/>
                </a:solidFill>
              </a:rPr>
              <a:t>What are the factors that make one person more resilient than another?</a:t>
            </a:r>
            <a:endParaRPr lang="en-US" altLang="en-US" sz="2400" dirty="0">
              <a:solidFill>
                <a:schemeClr val="tx1"/>
              </a:solidFill>
            </a:endParaRPr>
          </a:p>
        </p:txBody>
      </p:sp>
    </p:spTree>
    <p:extLst>
      <p:ext uri="{BB962C8B-B14F-4D97-AF65-F5344CB8AC3E}">
        <p14:creationId xmlns:p14="http://schemas.microsoft.com/office/powerpoint/2010/main" val="3402417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4239"/>
          <a:stretch/>
        </p:blipFill>
        <p:spPr bwMode="auto">
          <a:xfrm>
            <a:off x="3048" y="4763"/>
            <a:ext cx="12188952" cy="692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ChangeArrowheads="1"/>
          </p:cNvSpPr>
          <p:nvPr/>
        </p:nvSpPr>
        <p:spPr bwMode="auto">
          <a:xfrm>
            <a:off x="3773488" y="533400"/>
            <a:ext cx="4572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dirty="0">
                <a:solidFill>
                  <a:srgbClr val="000000"/>
                </a:solidFill>
              </a:rPr>
              <a:t>2 types of factors</a:t>
            </a:r>
            <a:endParaRPr lang="en-US" altLang="en-US" sz="2400" dirty="0">
              <a:solidFill>
                <a:srgbClr val="000000"/>
              </a:solidFill>
            </a:endParaRPr>
          </a:p>
        </p:txBody>
      </p:sp>
      <p:sp>
        <p:nvSpPr>
          <p:cNvPr id="12292" name="Rectangle 4"/>
          <p:cNvSpPr>
            <a:spLocks noChangeArrowheads="1"/>
          </p:cNvSpPr>
          <p:nvPr/>
        </p:nvSpPr>
        <p:spPr bwMode="auto">
          <a:xfrm>
            <a:off x="2020888" y="2309814"/>
            <a:ext cx="4038600" cy="2554287"/>
          </a:xfrm>
          <a:prstGeom prst="rect">
            <a:avLst/>
          </a:prstGeom>
          <a:noFill/>
          <a:ln>
            <a:noFill/>
          </a:ln>
          <a:extLst>
            <a:ext uri="{909E8E84-426E-40dd-AFC4-6F175D3DCCD1}"/>
            <a:ext uri="{91240B29-F687-4f45-9708-019B960494DF}"/>
          </a:extLst>
        </p:spPr>
        <p:txBody>
          <a:bodyPr>
            <a:spAutoFit/>
          </a:bodyPr>
          <a:lstStyle/>
          <a:p>
            <a:pPr>
              <a:defRPr/>
            </a:pPr>
            <a:r>
              <a:rPr lang="en-US" sz="3200" b="1" dirty="0">
                <a:solidFill>
                  <a:srgbClr val="000000"/>
                </a:solidFill>
                <a:latin typeface="Arial" charset="0"/>
                <a:ea typeface="MS PGothic" charset="0"/>
                <a:cs typeface="Geneva" charset="0"/>
              </a:rPr>
              <a:t>personal qualities</a:t>
            </a:r>
            <a:r>
              <a:rPr lang="en-US" sz="3200" dirty="0">
                <a:solidFill>
                  <a:srgbClr val="000000"/>
                </a:solidFill>
                <a:latin typeface="Arial" charset="0"/>
                <a:ea typeface="MS PGothic" charset="0"/>
                <a:cs typeface="Geneva" charset="0"/>
              </a:rPr>
              <a:t/>
            </a:r>
            <a:br>
              <a:rPr lang="en-US" sz="3200" dirty="0">
                <a:solidFill>
                  <a:srgbClr val="000000"/>
                </a:solidFill>
                <a:latin typeface="Arial" charset="0"/>
                <a:ea typeface="MS PGothic" charset="0"/>
                <a:cs typeface="Geneva" charset="0"/>
              </a:rPr>
            </a:br>
            <a:endParaRPr lang="en-US" sz="3200" dirty="0">
              <a:latin typeface="Arial" charset="0"/>
              <a:ea typeface="MS PGothic" charset="0"/>
              <a:cs typeface="Geneva" charset="0"/>
            </a:endParaRPr>
          </a:p>
          <a:p>
            <a:pPr marL="457200" indent="-457200">
              <a:buFont typeface="Arial"/>
              <a:buChar char="•"/>
              <a:defRPr/>
            </a:pPr>
            <a:r>
              <a:rPr lang="en-US" sz="3200" dirty="0">
                <a:solidFill>
                  <a:srgbClr val="000000"/>
                </a:solidFill>
                <a:latin typeface="Arial" charset="0"/>
                <a:ea typeface="MS PGothic" charset="0"/>
                <a:cs typeface="Geneva" charset="0"/>
              </a:rPr>
              <a:t>happiness</a:t>
            </a:r>
          </a:p>
          <a:p>
            <a:pPr marL="457200" indent="-457200">
              <a:buFont typeface="Arial"/>
              <a:buChar char="•"/>
              <a:defRPr/>
            </a:pPr>
            <a:r>
              <a:rPr lang="en-US" sz="3200" dirty="0">
                <a:solidFill>
                  <a:srgbClr val="000000"/>
                </a:solidFill>
                <a:latin typeface="Arial" charset="0"/>
                <a:ea typeface="MS PGothic" charset="0"/>
                <a:cs typeface="Geneva" charset="0"/>
              </a:rPr>
              <a:t>sense of purpose</a:t>
            </a:r>
          </a:p>
          <a:p>
            <a:pPr marL="457200" indent="-457200">
              <a:buFont typeface="Arial"/>
              <a:buChar char="•"/>
              <a:defRPr/>
            </a:pPr>
            <a:r>
              <a:rPr lang="en-US" sz="3200" dirty="0">
                <a:solidFill>
                  <a:srgbClr val="000000"/>
                </a:solidFill>
                <a:latin typeface="Arial" charset="0"/>
                <a:ea typeface="MS PGothic" charset="0"/>
                <a:cs typeface="Geneva" charset="0"/>
              </a:rPr>
              <a:t>self-efficacy</a:t>
            </a:r>
          </a:p>
        </p:txBody>
      </p:sp>
      <p:sp>
        <p:nvSpPr>
          <p:cNvPr id="12293" name="Rectangle 5"/>
          <p:cNvSpPr>
            <a:spLocks noChangeArrowheads="1"/>
          </p:cNvSpPr>
          <p:nvPr/>
        </p:nvSpPr>
        <p:spPr bwMode="auto">
          <a:xfrm>
            <a:off x="6858000" y="2309813"/>
            <a:ext cx="3505200" cy="2862322"/>
          </a:xfrm>
          <a:prstGeom prst="rect">
            <a:avLst/>
          </a:prstGeom>
          <a:noFill/>
          <a:ln>
            <a:noFill/>
          </a:ln>
          <a:extLst>
            <a:ext uri="{909E8E84-426E-40dd-AFC4-6F175D3DCCD1}"/>
            <a:ext uri="{91240B29-F687-4f45-9708-019B960494DF}"/>
          </a:extLst>
        </p:spPr>
        <p:txBody>
          <a:bodyPr>
            <a:spAutoFit/>
          </a:bodyPr>
          <a:lstStyle/>
          <a:p>
            <a:pPr>
              <a:defRPr/>
            </a:pPr>
            <a:r>
              <a:rPr lang="en-US" sz="3600" b="1" dirty="0">
                <a:solidFill>
                  <a:srgbClr val="000000"/>
                </a:solidFill>
                <a:latin typeface="Arial" charset="0"/>
                <a:ea typeface="MS PGothic" charset="0"/>
                <a:cs typeface="Geneva" charset="0"/>
              </a:rPr>
              <a:t>social context</a:t>
            </a:r>
            <a:r>
              <a:rPr lang="en-US" sz="3600" dirty="0">
                <a:solidFill>
                  <a:srgbClr val="000000"/>
                </a:solidFill>
                <a:latin typeface="Arial" charset="0"/>
                <a:ea typeface="MS PGothic" charset="0"/>
                <a:cs typeface="Geneva" charset="0"/>
              </a:rPr>
              <a:t/>
            </a:r>
            <a:br>
              <a:rPr lang="en-US" sz="3600" dirty="0">
                <a:solidFill>
                  <a:srgbClr val="000000"/>
                </a:solidFill>
                <a:latin typeface="Arial" charset="0"/>
                <a:ea typeface="MS PGothic" charset="0"/>
                <a:cs typeface="Geneva" charset="0"/>
              </a:rPr>
            </a:br>
            <a:endParaRPr lang="en-US" sz="3600" dirty="0">
              <a:latin typeface="Arial" charset="0"/>
              <a:ea typeface="MS PGothic" charset="0"/>
              <a:cs typeface="Geneva" charset="0"/>
            </a:endParaRPr>
          </a:p>
          <a:p>
            <a:pPr marL="457200" indent="-457200">
              <a:buFont typeface="Arial"/>
              <a:buChar char="•"/>
              <a:defRPr/>
            </a:pPr>
            <a:r>
              <a:rPr lang="en-US" sz="3600" dirty="0">
                <a:solidFill>
                  <a:srgbClr val="000000"/>
                </a:solidFill>
                <a:latin typeface="Arial" charset="0"/>
                <a:ea typeface="MS PGothic" charset="0"/>
                <a:cs typeface="Geneva" charset="0"/>
              </a:rPr>
              <a:t>relationships</a:t>
            </a:r>
          </a:p>
          <a:p>
            <a:pPr marL="457200" indent="-457200">
              <a:buFont typeface="Arial"/>
              <a:buChar char="•"/>
              <a:defRPr/>
            </a:pPr>
            <a:r>
              <a:rPr lang="en-US" sz="3600" dirty="0">
                <a:solidFill>
                  <a:srgbClr val="000000"/>
                </a:solidFill>
                <a:latin typeface="Arial" charset="0"/>
                <a:ea typeface="MS PGothic" charset="0"/>
                <a:cs typeface="Geneva" charset="0"/>
              </a:rPr>
              <a:t>social support</a:t>
            </a:r>
          </a:p>
          <a:p>
            <a:pPr marL="457200" indent="-457200">
              <a:buFont typeface="Arial"/>
              <a:buChar char="•"/>
              <a:defRPr/>
            </a:pPr>
            <a:r>
              <a:rPr lang="en-US" sz="3600" dirty="0">
                <a:solidFill>
                  <a:srgbClr val="000000"/>
                </a:solidFill>
                <a:latin typeface="Arial" charset="0"/>
                <a:ea typeface="MS PGothic" charset="0"/>
                <a:cs typeface="Geneva" charset="0"/>
              </a:rPr>
              <a:t>environment</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ChangeAspect="1"/>
          </p:cNvPicPr>
          <p:nvPr/>
        </p:nvPicPr>
        <p:blipFill rotWithShape="1">
          <a:blip r:embed="rId3">
            <a:extLst>
              <a:ext uri="{28A0092B-C50C-407E-A947-70E740481C1C}">
                <a14:useLocalDpi xmlns:a14="http://schemas.microsoft.com/office/drawing/2010/main" val="0"/>
              </a:ext>
            </a:extLst>
          </a:blip>
          <a:srcRect b="25000"/>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entagon 5"/>
          <p:cNvSpPr>
            <a:spLocks noChangeArrowheads="1"/>
          </p:cNvSpPr>
          <p:nvPr/>
        </p:nvSpPr>
        <p:spPr bwMode="auto">
          <a:xfrm>
            <a:off x="5791200" y="1905000"/>
            <a:ext cx="2438400" cy="457200"/>
          </a:xfrm>
          <a:prstGeom prst="homePlate">
            <a:avLst>
              <a:gd name="adj" fmla="val 50000"/>
            </a:avLst>
          </a:prstGeom>
          <a:gradFill rotWithShape="1">
            <a:gsLst>
              <a:gs pos="0">
                <a:srgbClr val="EFEFEF"/>
              </a:gs>
              <a:gs pos="100000">
                <a:srgbClr val="DDDDDD"/>
              </a:gs>
            </a:gsLst>
            <a:lin ang="5400000"/>
          </a:gradFill>
          <a:ln w="9525">
            <a:solidFill>
              <a:srgbClr val="D8D8D8"/>
            </a:solidFill>
            <a:miter lim="800000"/>
            <a:headEnd/>
            <a:tailEnd/>
          </a:ln>
          <a:effectLst>
            <a:outerShdw blurRad="40000" dist="23000" dir="5400000" rotWithShape="0">
              <a:srgbClr val="808080">
                <a:alpha val="34998"/>
              </a:srgbClr>
            </a:outerShdw>
          </a:effec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defRPr/>
            </a:pPr>
            <a:r>
              <a:rPr lang="en-US" altLang="en-US" dirty="0">
                <a:effectLst>
                  <a:outerShdw blurRad="38100" dist="38100" dir="2700000" algn="tl">
                    <a:srgbClr val="FFFFFF"/>
                  </a:outerShdw>
                </a:effectLst>
              </a:rPr>
              <a:t>John Stepper</a:t>
            </a:r>
          </a:p>
        </p:txBody>
      </p:sp>
      <p:sp>
        <p:nvSpPr>
          <p:cNvPr id="18436" name="Rectangle 6"/>
          <p:cNvSpPr>
            <a:spLocks noChangeArrowheads="1"/>
          </p:cNvSpPr>
          <p:nvPr/>
        </p:nvSpPr>
        <p:spPr bwMode="auto">
          <a:xfrm>
            <a:off x="2476500" y="254892"/>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a:solidFill>
                  <a:srgbClr val="FFFFFF"/>
                </a:solidFill>
              </a:rPr>
              <a:t>What is Working Out Loud?</a:t>
            </a:r>
            <a:endParaRPr lang="en-US" altLang="en-US" sz="2400" dirty="0">
              <a:solidFill>
                <a:schemeClr val="tx1"/>
              </a:solidFill>
            </a:endParaRPr>
          </a:p>
        </p:txBody>
      </p:sp>
      <p:sp>
        <p:nvSpPr>
          <p:cNvPr id="18437" name="Rectangle 7"/>
          <p:cNvSpPr>
            <a:spLocks noChangeArrowheads="1"/>
          </p:cNvSpPr>
          <p:nvPr/>
        </p:nvSpPr>
        <p:spPr bwMode="auto">
          <a:xfrm>
            <a:off x="8078789"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a:solidFill>
                  <a:srgbClr val="FFFFFF"/>
                </a:solidFill>
              </a:rPr>
              <a:t>Photo: Bob Bertsch CC0</a:t>
            </a:r>
            <a:endParaRPr lang="en-US" altLang="en-US" sz="1400">
              <a:solidFill>
                <a:schemeClr val="tx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rotWithShape="1">
          <a:blip r:embed="rId2">
            <a:lum bright="34000"/>
            <a:extLst>
              <a:ext uri="{28A0092B-C50C-407E-A947-70E740481C1C}">
                <a14:useLocalDpi xmlns:a14="http://schemas.microsoft.com/office/drawing/2010/main" val="0"/>
              </a:ext>
            </a:extLst>
          </a:blip>
          <a:srcRect t="1" b="-33496"/>
          <a:stretch/>
        </p:blipFill>
        <p:spPr bwMode="auto">
          <a:xfrm>
            <a:off x="0" y="4762"/>
            <a:ext cx="12192000" cy="914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2098675" y="336550"/>
            <a:ext cx="8001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a:solidFill>
                  <a:srgbClr val="000000"/>
                </a:solidFill>
              </a:rPr>
              <a:t>5 elements of Working Out Loud</a:t>
            </a:r>
            <a:endParaRPr lang="en-US" altLang="en-US" sz="2400">
              <a:solidFill>
                <a:srgbClr val="000000"/>
              </a:solidFill>
            </a:endParaRPr>
          </a:p>
        </p:txBody>
      </p:sp>
      <p:sp>
        <p:nvSpPr>
          <p:cNvPr id="20484" name="Rectangle 4"/>
          <p:cNvSpPr>
            <a:spLocks noChangeArrowheads="1"/>
          </p:cNvSpPr>
          <p:nvPr/>
        </p:nvSpPr>
        <p:spPr bwMode="auto">
          <a:xfrm>
            <a:off x="3813175" y="1219200"/>
            <a:ext cx="4572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lnSpc>
                <a:spcPct val="200000"/>
              </a:lnSpc>
              <a:spcBef>
                <a:spcPct val="0"/>
              </a:spcBef>
              <a:buFontTx/>
              <a:buNone/>
            </a:pPr>
            <a:r>
              <a:rPr lang="en-US" altLang="en-US">
                <a:solidFill>
                  <a:srgbClr val="000000"/>
                </a:solidFill>
              </a:rPr>
              <a:t>Purposeful Discovery</a:t>
            </a:r>
          </a:p>
          <a:p>
            <a:pPr algn="ctr">
              <a:lnSpc>
                <a:spcPct val="200000"/>
              </a:lnSpc>
              <a:spcBef>
                <a:spcPct val="0"/>
              </a:spcBef>
              <a:buFontTx/>
              <a:buNone/>
            </a:pPr>
            <a:r>
              <a:rPr lang="en-US" altLang="en-US">
                <a:solidFill>
                  <a:srgbClr val="000000"/>
                </a:solidFill>
              </a:rPr>
              <a:t>Relationships</a:t>
            </a:r>
          </a:p>
          <a:p>
            <a:pPr algn="ctr">
              <a:lnSpc>
                <a:spcPct val="200000"/>
              </a:lnSpc>
              <a:spcBef>
                <a:spcPct val="0"/>
              </a:spcBef>
              <a:buFontTx/>
              <a:buNone/>
            </a:pPr>
            <a:r>
              <a:rPr lang="en-US" altLang="en-US">
                <a:solidFill>
                  <a:srgbClr val="000000"/>
                </a:solidFill>
              </a:rPr>
              <a:t>Generosity</a:t>
            </a:r>
          </a:p>
          <a:p>
            <a:pPr algn="ctr">
              <a:lnSpc>
                <a:spcPct val="200000"/>
              </a:lnSpc>
              <a:spcBef>
                <a:spcPct val="0"/>
              </a:spcBef>
              <a:buFontTx/>
              <a:buNone/>
            </a:pPr>
            <a:r>
              <a:rPr lang="en-US" altLang="en-US">
                <a:solidFill>
                  <a:srgbClr val="000000"/>
                </a:solidFill>
              </a:rPr>
              <a:t>Visible Work</a:t>
            </a:r>
          </a:p>
          <a:p>
            <a:pPr algn="ctr">
              <a:lnSpc>
                <a:spcPct val="200000"/>
              </a:lnSpc>
              <a:spcBef>
                <a:spcPct val="0"/>
              </a:spcBef>
              <a:buFontTx/>
              <a:buNone/>
            </a:pPr>
            <a:r>
              <a:rPr lang="en-US" altLang="en-US">
                <a:solidFill>
                  <a:srgbClr val="000000"/>
                </a:solidFill>
              </a:rPr>
              <a:t>Growth Mindset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p:cNvPicPr>
            <a:picLocks noChangeAspect="1"/>
          </p:cNvPicPr>
          <p:nvPr/>
        </p:nvPicPr>
        <p:blipFill rotWithShape="1">
          <a:blip r:embed="rId2">
            <a:lum bright="34000"/>
            <a:extLst>
              <a:ext uri="{28A0092B-C50C-407E-A947-70E740481C1C}">
                <a14:useLocalDpi xmlns:a14="http://schemas.microsoft.com/office/drawing/2010/main" val="0"/>
              </a:ext>
            </a:extLst>
          </a:blip>
          <a:srcRect t="1" b="-33496"/>
          <a:stretch/>
        </p:blipFill>
        <p:spPr bwMode="auto">
          <a:xfrm>
            <a:off x="0" y="4762"/>
            <a:ext cx="12192000" cy="9148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Rectangle 2"/>
          <p:cNvSpPr>
            <a:spLocks noChangeArrowheads="1"/>
          </p:cNvSpPr>
          <p:nvPr/>
        </p:nvSpPr>
        <p:spPr bwMode="auto">
          <a:xfrm>
            <a:off x="2098675" y="336550"/>
            <a:ext cx="8001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dirty="0">
                <a:solidFill>
                  <a:srgbClr val="000000"/>
                </a:solidFill>
              </a:rPr>
              <a:t>E</a:t>
            </a:r>
            <a:r>
              <a:rPr lang="en-US" altLang="en-US" sz="4000" b="1" dirty="0" smtClean="0">
                <a:solidFill>
                  <a:srgbClr val="000000"/>
                </a:solidFill>
              </a:rPr>
              <a:t>lements </a:t>
            </a:r>
            <a:r>
              <a:rPr lang="en-US" altLang="en-US" sz="4000" b="1" dirty="0">
                <a:solidFill>
                  <a:srgbClr val="000000"/>
                </a:solidFill>
              </a:rPr>
              <a:t>of </a:t>
            </a:r>
            <a:r>
              <a:rPr lang="en-US" altLang="en-US" sz="4000" b="1" dirty="0" smtClean="0">
                <a:solidFill>
                  <a:srgbClr val="000000"/>
                </a:solidFill>
              </a:rPr>
              <a:t>Building Resilience Through Relationships</a:t>
            </a:r>
            <a:endParaRPr lang="en-US" altLang="en-US" sz="2400" dirty="0">
              <a:solidFill>
                <a:srgbClr val="000000"/>
              </a:solidFill>
            </a:endParaRPr>
          </a:p>
        </p:txBody>
      </p:sp>
      <p:sp>
        <p:nvSpPr>
          <p:cNvPr id="20484" name="Rectangle 4"/>
          <p:cNvSpPr>
            <a:spLocks noChangeArrowheads="1"/>
          </p:cNvSpPr>
          <p:nvPr/>
        </p:nvSpPr>
        <p:spPr bwMode="auto">
          <a:xfrm>
            <a:off x="2151062" y="1600200"/>
            <a:ext cx="7889875"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lnSpc>
                <a:spcPct val="150000"/>
              </a:lnSpc>
              <a:spcBef>
                <a:spcPct val="0"/>
              </a:spcBef>
              <a:buFontTx/>
              <a:buNone/>
            </a:pPr>
            <a:r>
              <a:rPr lang="en-US" altLang="en-US" dirty="0" smtClean="0">
                <a:solidFill>
                  <a:srgbClr val="000000"/>
                </a:solidFill>
              </a:rPr>
              <a:t>Purposeful </a:t>
            </a:r>
            <a:r>
              <a:rPr lang="en-US" altLang="en-US" b="1" dirty="0" smtClean="0">
                <a:solidFill>
                  <a:srgbClr val="000000"/>
                </a:solidFill>
              </a:rPr>
              <a:t>Self</a:t>
            </a:r>
            <a:r>
              <a:rPr lang="en-US" altLang="en-US" dirty="0" smtClean="0">
                <a:solidFill>
                  <a:srgbClr val="000000"/>
                </a:solidFill>
              </a:rPr>
              <a:t> </a:t>
            </a:r>
            <a:r>
              <a:rPr lang="en-US" altLang="en-US" dirty="0">
                <a:solidFill>
                  <a:srgbClr val="000000"/>
                </a:solidFill>
              </a:rPr>
              <a:t>Discovery</a:t>
            </a:r>
          </a:p>
          <a:p>
            <a:pPr algn="ctr">
              <a:lnSpc>
                <a:spcPct val="150000"/>
              </a:lnSpc>
              <a:spcBef>
                <a:spcPct val="0"/>
              </a:spcBef>
              <a:buFontTx/>
              <a:buNone/>
            </a:pPr>
            <a:r>
              <a:rPr lang="en-US" altLang="en-US" dirty="0">
                <a:solidFill>
                  <a:srgbClr val="000000"/>
                </a:solidFill>
              </a:rPr>
              <a:t>Relationships</a:t>
            </a:r>
          </a:p>
          <a:p>
            <a:pPr algn="ctr">
              <a:lnSpc>
                <a:spcPct val="150000"/>
              </a:lnSpc>
              <a:spcBef>
                <a:spcPct val="0"/>
              </a:spcBef>
              <a:buFontTx/>
              <a:buNone/>
            </a:pPr>
            <a:r>
              <a:rPr lang="en-US" altLang="en-US" dirty="0" smtClean="0">
                <a:solidFill>
                  <a:srgbClr val="000000"/>
                </a:solidFill>
              </a:rPr>
              <a:t>Generosity</a:t>
            </a:r>
          </a:p>
          <a:p>
            <a:pPr algn="ctr">
              <a:lnSpc>
                <a:spcPct val="150000"/>
              </a:lnSpc>
              <a:spcBef>
                <a:spcPct val="0"/>
              </a:spcBef>
              <a:buFontTx/>
              <a:buNone/>
            </a:pPr>
            <a:r>
              <a:rPr lang="en-US" altLang="en-US" b="1" dirty="0" smtClean="0">
                <a:solidFill>
                  <a:srgbClr val="000000"/>
                </a:solidFill>
              </a:rPr>
              <a:t>Vulnerability</a:t>
            </a:r>
            <a:endParaRPr lang="en-US" altLang="en-US" b="1" dirty="0">
              <a:solidFill>
                <a:srgbClr val="000000"/>
              </a:solidFill>
            </a:endParaRPr>
          </a:p>
          <a:p>
            <a:pPr algn="ctr">
              <a:lnSpc>
                <a:spcPct val="150000"/>
              </a:lnSpc>
              <a:spcBef>
                <a:spcPct val="0"/>
              </a:spcBef>
              <a:buFontTx/>
              <a:buNone/>
            </a:pPr>
            <a:r>
              <a:rPr lang="en-US" altLang="en-US" b="1" dirty="0" smtClean="0">
                <a:solidFill>
                  <a:srgbClr val="000000"/>
                </a:solidFill>
              </a:rPr>
              <a:t>Making Yourself </a:t>
            </a:r>
            <a:r>
              <a:rPr lang="en-US" altLang="en-US" dirty="0" smtClean="0">
                <a:solidFill>
                  <a:srgbClr val="000000"/>
                </a:solidFill>
              </a:rPr>
              <a:t>Visible </a:t>
            </a:r>
            <a:r>
              <a:rPr lang="en-US" altLang="en-US" strike="sngStrike" dirty="0">
                <a:solidFill>
                  <a:srgbClr val="000000"/>
                </a:solidFill>
              </a:rPr>
              <a:t>Work</a:t>
            </a:r>
          </a:p>
          <a:p>
            <a:pPr algn="ctr">
              <a:lnSpc>
                <a:spcPct val="150000"/>
              </a:lnSpc>
              <a:spcBef>
                <a:spcPct val="0"/>
              </a:spcBef>
              <a:buFontTx/>
              <a:buNone/>
            </a:pPr>
            <a:r>
              <a:rPr lang="en-US" altLang="en-US" dirty="0">
                <a:solidFill>
                  <a:srgbClr val="000000"/>
                </a:solidFill>
              </a:rPr>
              <a:t>Growth Mindset</a:t>
            </a:r>
          </a:p>
        </p:txBody>
      </p:sp>
    </p:spTree>
    <p:extLst>
      <p:ext uri="{BB962C8B-B14F-4D97-AF65-F5344CB8AC3E}">
        <p14:creationId xmlns:p14="http://schemas.microsoft.com/office/powerpoint/2010/main" val="45395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rotWithShape="1">
          <a:blip r:embed="rId3">
            <a:lum bright="34000"/>
            <a:extLst>
              <a:ext uri="{28A0092B-C50C-407E-A947-70E740481C1C}">
                <a14:useLocalDpi xmlns:a14="http://schemas.microsoft.com/office/drawing/2010/main" val="0"/>
              </a:ext>
            </a:extLst>
          </a:blip>
          <a:srcRect b="25091"/>
          <a:stretch/>
        </p:blipFill>
        <p:spPr bwMode="auto">
          <a:xfrm>
            <a:off x="0" y="4763"/>
            <a:ext cx="12192000" cy="685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p:cNvSpPr>
            <a:spLocks noChangeArrowheads="1"/>
          </p:cNvSpPr>
          <p:nvPr/>
        </p:nvSpPr>
        <p:spPr bwMode="auto">
          <a:xfrm>
            <a:off x="2074863" y="512764"/>
            <a:ext cx="8001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spcBef>
                <a:spcPct val="0"/>
              </a:spcBef>
              <a:buFontTx/>
              <a:buNone/>
            </a:pPr>
            <a:r>
              <a:rPr lang="en-US" altLang="en-US" sz="4000" b="1">
                <a:solidFill>
                  <a:srgbClr val="000000"/>
                </a:solidFill>
              </a:rPr>
              <a:t>What makes it work?</a:t>
            </a:r>
            <a:endParaRPr lang="en-US" altLang="en-US" sz="2400">
              <a:solidFill>
                <a:srgbClr val="000000"/>
              </a:solidFill>
            </a:endParaRPr>
          </a:p>
        </p:txBody>
      </p:sp>
      <p:sp>
        <p:nvSpPr>
          <p:cNvPr id="21508" name="Rectangle 4"/>
          <p:cNvSpPr>
            <a:spLocks noChangeArrowheads="1"/>
          </p:cNvSpPr>
          <p:nvPr/>
        </p:nvSpPr>
        <p:spPr bwMode="auto">
          <a:xfrm>
            <a:off x="3825875" y="1417638"/>
            <a:ext cx="45720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lgn="ctr">
              <a:lnSpc>
                <a:spcPct val="200000"/>
              </a:lnSpc>
              <a:spcBef>
                <a:spcPct val="0"/>
              </a:spcBef>
              <a:buFontTx/>
              <a:buNone/>
            </a:pPr>
            <a:r>
              <a:rPr lang="en-US" altLang="en-US" dirty="0">
                <a:solidFill>
                  <a:srgbClr val="000000"/>
                </a:solidFill>
              </a:rPr>
              <a:t>being mindful</a:t>
            </a:r>
          </a:p>
          <a:p>
            <a:pPr algn="ctr">
              <a:lnSpc>
                <a:spcPct val="200000"/>
              </a:lnSpc>
              <a:spcBef>
                <a:spcPct val="0"/>
              </a:spcBef>
              <a:buFontTx/>
              <a:buNone/>
            </a:pPr>
            <a:r>
              <a:rPr lang="en-US" altLang="en-US" dirty="0">
                <a:solidFill>
                  <a:srgbClr val="000000"/>
                </a:solidFill>
              </a:rPr>
              <a:t>t</a:t>
            </a:r>
            <a:r>
              <a:rPr lang="en-US" altLang="en-US" dirty="0" smtClean="0">
                <a:solidFill>
                  <a:srgbClr val="000000"/>
                </a:solidFill>
              </a:rPr>
              <a:t>aking small </a:t>
            </a:r>
            <a:r>
              <a:rPr lang="en-US" altLang="en-US" dirty="0">
                <a:solidFill>
                  <a:srgbClr val="000000"/>
                </a:solidFill>
              </a:rPr>
              <a:t>steps</a:t>
            </a:r>
          </a:p>
          <a:p>
            <a:pPr algn="ctr">
              <a:lnSpc>
                <a:spcPct val="200000"/>
              </a:lnSpc>
              <a:spcBef>
                <a:spcPct val="0"/>
              </a:spcBef>
              <a:buFontTx/>
              <a:buNone/>
            </a:pPr>
            <a:r>
              <a:rPr lang="en-US" altLang="en-US" dirty="0">
                <a:solidFill>
                  <a:srgbClr val="000000"/>
                </a:solidFill>
              </a:rPr>
              <a:t>p</a:t>
            </a:r>
            <a:r>
              <a:rPr lang="en-US" altLang="en-US" dirty="0" smtClean="0">
                <a:solidFill>
                  <a:srgbClr val="000000"/>
                </a:solidFill>
              </a:rPr>
              <a:t>racticing self-reflection</a:t>
            </a:r>
            <a:endParaRPr lang="en-US" altLang="en-US" dirty="0">
              <a:solidFill>
                <a:srgbClr val="000000"/>
              </a:solidFill>
            </a:endParaRPr>
          </a:p>
          <a:p>
            <a:pPr algn="ctr">
              <a:lnSpc>
                <a:spcPct val="200000"/>
              </a:lnSpc>
              <a:spcBef>
                <a:spcPct val="0"/>
              </a:spcBef>
              <a:buFontTx/>
              <a:buNone/>
            </a:pPr>
            <a:r>
              <a:rPr lang="en-US" altLang="en-US" dirty="0">
                <a:solidFill>
                  <a:srgbClr val="000000"/>
                </a:solidFill>
              </a:rPr>
              <a:t>h</a:t>
            </a:r>
            <a:r>
              <a:rPr lang="en-US" altLang="en-US" dirty="0" smtClean="0">
                <a:solidFill>
                  <a:srgbClr val="000000"/>
                </a:solidFill>
              </a:rPr>
              <a:t>aving peer </a:t>
            </a:r>
            <a:r>
              <a:rPr lang="en-US" altLang="en-US" dirty="0">
                <a:solidFill>
                  <a:srgbClr val="000000"/>
                </a:solidFill>
              </a:rPr>
              <a:t>support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p:cNvPicPr>
            <a:picLocks noChangeAspect="1"/>
          </p:cNvPicPr>
          <p:nvPr/>
        </p:nvPicPr>
        <p:blipFill rotWithShape="1">
          <a:blip r:embed="rId3">
            <a:extLst>
              <a:ext uri="{28A0092B-C50C-407E-A947-70E740481C1C}">
                <a14:useLocalDpi xmlns:a14="http://schemas.microsoft.com/office/drawing/2010/main" val="0"/>
              </a:ext>
            </a:extLst>
          </a:blip>
          <a:srcRect b="25000"/>
          <a:stretch/>
        </p:blipFill>
        <p:spPr bwMode="auto">
          <a:xfrm>
            <a:off x="3176"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6"/>
          <p:cNvSpPr>
            <a:spLocks noChangeArrowheads="1"/>
          </p:cNvSpPr>
          <p:nvPr/>
        </p:nvSpPr>
        <p:spPr bwMode="auto">
          <a:xfrm>
            <a:off x="838200" y="457200"/>
            <a:ext cx="7239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4000" b="1" dirty="0">
                <a:solidFill>
                  <a:srgbClr val="FFFFFF"/>
                </a:solidFill>
              </a:rPr>
              <a:t>Purposeful Discovery</a:t>
            </a:r>
            <a:endParaRPr lang="en-US" altLang="en-US" sz="2400" dirty="0">
              <a:solidFill>
                <a:schemeClr val="tx1"/>
              </a:solidFill>
            </a:endParaRPr>
          </a:p>
        </p:txBody>
      </p:sp>
      <p:sp>
        <p:nvSpPr>
          <p:cNvPr id="23556" name="Rectangle 7"/>
          <p:cNvSpPr>
            <a:spLocks noChangeArrowheads="1"/>
          </p:cNvSpPr>
          <p:nvPr/>
        </p:nvSpPr>
        <p:spPr bwMode="auto">
          <a:xfrm>
            <a:off x="152400" y="6402389"/>
            <a:ext cx="21367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5F5F5F"/>
                </a:solidFill>
                <a:latin typeface="Arial" panose="020B0604020202020204" pitchFamily="34" charset="0"/>
                <a:ea typeface="MS PGothic" panose="020B0600070205080204" pitchFamily="34" charset="-128"/>
                <a:cs typeface="Geneva" pitchFamily="1" charset="0"/>
              </a:defRPr>
            </a:lvl1pPr>
            <a:lvl2pPr marL="742950" indent="-285750">
              <a:spcBef>
                <a:spcPct val="20000"/>
              </a:spcBef>
              <a:buFont typeface="Arial" panose="020B0604020202020204" pitchFamily="34" charset="0"/>
              <a:buChar char="–"/>
              <a:defRPr sz="2800">
                <a:solidFill>
                  <a:srgbClr val="5F5F5F"/>
                </a:solidFill>
                <a:latin typeface="Arial" panose="020B0604020202020204" pitchFamily="34" charset="0"/>
                <a:ea typeface="Geneva" pitchFamily="1" charset="0"/>
                <a:cs typeface="Geneva" pitchFamily="1" charset="0"/>
              </a:defRPr>
            </a:lvl2pPr>
            <a:lvl3pPr marL="1143000" indent="-228600">
              <a:spcBef>
                <a:spcPct val="20000"/>
              </a:spcBef>
              <a:buFont typeface="Arial" panose="020B0604020202020204" pitchFamily="34" charset="0"/>
              <a:buChar char="•"/>
              <a:defRPr sz="2400">
                <a:solidFill>
                  <a:srgbClr val="5F5F5F"/>
                </a:solidFill>
                <a:latin typeface="Arial" panose="020B0604020202020204" pitchFamily="34" charset="0"/>
                <a:ea typeface="MS PGothic" panose="020B0600070205080204" pitchFamily="34" charset="-128"/>
                <a:cs typeface="MS PGothic" panose="020B0600070205080204" pitchFamily="34" charset="-128"/>
              </a:defRPr>
            </a:lvl3pPr>
            <a:lvl4pPr marL="16002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4pPr>
            <a:lvl5pPr marL="2057400" indent="-228600">
              <a:spcBef>
                <a:spcPct val="20000"/>
              </a:spcBef>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5F5F5F"/>
                </a:solidFill>
                <a:latin typeface="Arial" panose="020B0604020202020204" pitchFamily="34" charset="0"/>
                <a:ea typeface="MS PGothic" panose="020B0600070205080204" pitchFamily="34" charset="-128"/>
                <a:cs typeface="Geneva" pitchFamily="1" charset="0"/>
              </a:defRPr>
            </a:lvl9pPr>
          </a:lstStyle>
          <a:p>
            <a:pPr>
              <a:spcBef>
                <a:spcPct val="0"/>
              </a:spcBef>
              <a:buFontTx/>
              <a:buNone/>
            </a:pPr>
            <a:r>
              <a:rPr lang="en-US" altLang="en-US" sz="1400" dirty="0">
                <a:solidFill>
                  <a:srgbClr val="FFFFFF"/>
                </a:solidFill>
              </a:rPr>
              <a:t>Photo: Bob Bertsch CC0</a:t>
            </a:r>
            <a:endParaRPr lang="en-US" altLang="en-US" sz="1400" dirty="0">
              <a:solidFill>
                <a:schemeClr val="tx1"/>
              </a:solidFill>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54ce9bfbad1222617aa86f2916df4aded545be"/>
</p:tagLst>
</file>

<file path=ppt/theme/theme1.xml><?xml version="1.0" encoding="utf-8"?>
<a:theme xmlns:a="http://schemas.openxmlformats.org/drawingml/2006/main" name="Title &amp; Conten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FLNWebinarTemplate.potx" id="{ED973653-3AA0-45F7-AF8E-B214C654C1B6}" vid="{14ACC23A-BFB2-42EC-A632-521485C6F0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2992</TotalTime>
  <Words>1689</Words>
  <Application>Microsoft Office PowerPoint</Application>
  <PresentationFormat>Widescreen</PresentationFormat>
  <Paragraphs>182</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MS PGothic</vt:lpstr>
      <vt:lpstr>Arial</vt:lpstr>
      <vt:lpstr>Calibri</vt:lpstr>
      <vt:lpstr>Geneva</vt:lpstr>
      <vt:lpstr>Title &amp;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MFLN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Slide Deck</dc:title>
  <dc:subject>MFLN</dc:subject>
  <dc:creator>Jen</dc:creator>
  <cp:lastModifiedBy>Robert Bertsch</cp:lastModifiedBy>
  <cp:revision>112</cp:revision>
  <cp:lastPrinted>2015-03-03T18:24:45Z</cp:lastPrinted>
  <dcterms:created xsi:type="dcterms:W3CDTF">2016-02-03T20:40:07Z</dcterms:created>
  <dcterms:modified xsi:type="dcterms:W3CDTF">2019-02-21T23:00:29Z</dcterms:modified>
  <cp:version>v7</cp:version>
</cp:coreProperties>
</file>